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8" r:id="rId2"/>
    <p:sldId id="367" r:id="rId3"/>
    <p:sldId id="368" r:id="rId4"/>
    <p:sldId id="369" r:id="rId5"/>
    <p:sldId id="370" r:id="rId6"/>
    <p:sldId id="371" r:id="rId7"/>
    <p:sldId id="384" r:id="rId8"/>
    <p:sldId id="372" r:id="rId9"/>
    <p:sldId id="373" r:id="rId10"/>
    <p:sldId id="374" r:id="rId11"/>
    <p:sldId id="375" r:id="rId12"/>
    <p:sldId id="377" r:id="rId13"/>
    <p:sldId id="378" r:id="rId14"/>
    <p:sldId id="379" r:id="rId15"/>
    <p:sldId id="380" r:id="rId16"/>
    <p:sldId id="381" r:id="rId17"/>
    <p:sldId id="376" r:id="rId18"/>
    <p:sldId id="382" r:id="rId19"/>
    <p:sldId id="385" r:id="rId20"/>
    <p:sldId id="383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81" autoAdjust="0"/>
  </p:normalViewPr>
  <p:slideViewPr>
    <p:cSldViewPr snapToGrid="0" snapToObjects="1">
      <p:cViewPr>
        <p:scale>
          <a:sx n="100" d="100"/>
          <a:sy n="100" d="100"/>
        </p:scale>
        <p:origin x="-20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pc\&#48148;&#53461;%20&#54868;&#47732;\&#48156;&#54364;&#51088;&#47308;\&#50672;&#46020;&#48324;&#52572;&#45824;&#51204;&#47141;&#5436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c\&#48148;&#53461;%20&#54868;&#47732;\&#48156;&#54364;&#51088;&#47308;\&#50672;&#46020;&#48324;&#51204;&#47141;&#49324;&#50857;&#47049;&#5436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title>
      <c:tx>
        <c:rich>
          <a:bodyPr/>
          <a:lstStyle/>
          <a:p>
            <a:pPr>
              <a:defRPr/>
            </a:pPr>
            <a:r>
              <a:rPr lang="ko-KR" altLang="en-US" sz="1400"/>
              <a:t>연도별 최대수요전력</a:t>
            </a:r>
          </a:p>
        </c:rich>
      </c:tx>
      <c:layout/>
      <c:overlay val="1"/>
    </c:title>
    <c:plotArea>
      <c:layout/>
      <c:barChart>
        <c:barDir val="col"/>
        <c:grouping val="clustered"/>
        <c:ser>
          <c:idx val="0"/>
          <c:order val="0"/>
          <c:tx>
            <c:strRef>
              <c:f>'최대전력(2010)'!$B$7</c:f>
              <c:strCache>
                <c:ptCount val="1"/>
                <c:pt idx="0">
                  <c:v>2008년도</c:v>
                </c:pt>
              </c:strCache>
            </c:strRef>
          </c:tx>
          <c:val>
            <c:numRef>
              <c:f>'최대전력(2010)'!$B$8:$B$19</c:f>
              <c:numCache>
                <c:formatCode>_-* #,##0.00_-;\-* #,##0.00_-;_-* "-"_-;_-@_-</c:formatCode>
                <c:ptCount val="12"/>
                <c:pt idx="0">
                  <c:v>3540</c:v>
                </c:pt>
                <c:pt idx="1">
                  <c:v>3210</c:v>
                </c:pt>
                <c:pt idx="2">
                  <c:v>3656.4</c:v>
                </c:pt>
                <c:pt idx="3">
                  <c:v>2712</c:v>
                </c:pt>
                <c:pt idx="4">
                  <c:v>2919.6</c:v>
                </c:pt>
                <c:pt idx="5">
                  <c:v>2960.4</c:v>
                </c:pt>
                <c:pt idx="6">
                  <c:v>2820</c:v>
                </c:pt>
                <c:pt idx="7">
                  <c:v>2625.6</c:v>
                </c:pt>
                <c:pt idx="8">
                  <c:v>3680.4</c:v>
                </c:pt>
                <c:pt idx="9">
                  <c:v>2412</c:v>
                </c:pt>
                <c:pt idx="10">
                  <c:v>4134</c:v>
                </c:pt>
                <c:pt idx="11">
                  <c:v>4515.6000000000004</c:v>
                </c:pt>
              </c:numCache>
            </c:numRef>
          </c:val>
        </c:ser>
        <c:ser>
          <c:idx val="1"/>
          <c:order val="1"/>
          <c:tx>
            <c:strRef>
              <c:f>'최대전력(2010)'!$C$7</c:f>
              <c:strCache>
                <c:ptCount val="1"/>
                <c:pt idx="0">
                  <c:v>2009년도</c:v>
                </c:pt>
              </c:strCache>
            </c:strRef>
          </c:tx>
          <c:val>
            <c:numRef>
              <c:f>'최대전력(2010)'!$C$8:$C$19</c:f>
              <c:numCache>
                <c:formatCode>_-* #,##0.00_-;\-* #,##0.00_-;_-* "-"_-;_-@_-</c:formatCode>
                <c:ptCount val="12"/>
                <c:pt idx="0">
                  <c:v>4119.6000000000004</c:v>
                </c:pt>
                <c:pt idx="1">
                  <c:v>3685.2</c:v>
                </c:pt>
                <c:pt idx="2">
                  <c:v>4905.6000000000004</c:v>
                </c:pt>
                <c:pt idx="3">
                  <c:v>3931.2</c:v>
                </c:pt>
                <c:pt idx="4">
                  <c:v>3260.4</c:v>
                </c:pt>
                <c:pt idx="5">
                  <c:v>3580.8</c:v>
                </c:pt>
                <c:pt idx="6">
                  <c:v>3307.2</c:v>
                </c:pt>
                <c:pt idx="7">
                  <c:v>3625.2</c:v>
                </c:pt>
                <c:pt idx="8">
                  <c:v>3763.2</c:v>
                </c:pt>
                <c:pt idx="9">
                  <c:v>2611.1999999999998</c:v>
                </c:pt>
                <c:pt idx="10">
                  <c:v>4687.2</c:v>
                </c:pt>
                <c:pt idx="11">
                  <c:v>4934.4000000000005</c:v>
                </c:pt>
              </c:numCache>
            </c:numRef>
          </c:val>
        </c:ser>
        <c:ser>
          <c:idx val="2"/>
          <c:order val="2"/>
          <c:tx>
            <c:strRef>
              <c:f>'최대전력(2010)'!$D$7</c:f>
              <c:strCache>
                <c:ptCount val="1"/>
                <c:pt idx="0">
                  <c:v>2010년도</c:v>
                </c:pt>
              </c:strCache>
            </c:strRef>
          </c:tx>
          <c:val>
            <c:numRef>
              <c:f>'최대전력(2010)'!$D$8:$D$19</c:f>
              <c:numCache>
                <c:formatCode>_-* #,##0.00_-;\-* #,##0.00_-;_-* "-"_-;_-@_-</c:formatCode>
                <c:ptCount val="12"/>
                <c:pt idx="0">
                  <c:v>4718.4000000000005</c:v>
                </c:pt>
                <c:pt idx="1">
                  <c:v>4194</c:v>
                </c:pt>
                <c:pt idx="2">
                  <c:v>5280</c:v>
                </c:pt>
                <c:pt idx="3">
                  <c:v>4267.2</c:v>
                </c:pt>
                <c:pt idx="4">
                  <c:v>2990.4</c:v>
                </c:pt>
                <c:pt idx="5">
                  <c:v>3753.6</c:v>
                </c:pt>
                <c:pt idx="6">
                  <c:v>3408</c:v>
                </c:pt>
                <c:pt idx="7">
                  <c:v>3916.8</c:v>
                </c:pt>
                <c:pt idx="8">
                  <c:v>4228.8</c:v>
                </c:pt>
                <c:pt idx="9">
                  <c:v>2457.6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axId val="64301696"/>
        <c:axId val="64815872"/>
      </c:barChart>
      <c:catAx>
        <c:axId val="643016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ko-KR" altLang="en-US"/>
                  <a:t>월</a:t>
                </a:r>
              </a:p>
            </c:rich>
          </c:tx>
          <c:layout>
            <c:manualLayout>
              <c:xMode val="edge"/>
              <c:yMode val="edge"/>
              <c:x val="0.85467239322357469"/>
              <c:y val="0.79214554873554188"/>
            </c:manualLayout>
          </c:layout>
        </c:title>
        <c:tickLblPos val="nextTo"/>
        <c:crossAx val="64815872"/>
        <c:crosses val="autoZero"/>
        <c:auto val="1"/>
        <c:lblAlgn val="ctr"/>
        <c:lblOffset val="100"/>
      </c:catAx>
      <c:valAx>
        <c:axId val="64815872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altLang="ko-KR"/>
                  <a:t>kw</a:t>
                </a:r>
                <a:endParaRPr lang="ko-KR" altLang="en-US"/>
              </a:p>
            </c:rich>
          </c:tx>
          <c:layout>
            <c:manualLayout>
              <c:xMode val="edge"/>
              <c:yMode val="edge"/>
              <c:x val="0.14116167297269661"/>
              <c:y val="2.3835603226762009E-4"/>
            </c:manualLayout>
          </c:layout>
        </c:title>
        <c:numFmt formatCode="_-* #,##0.00_-;\-* #,##0.00_-;_-* &quot;-&quot;_-;_-@_-" sourceLinked="1"/>
        <c:tickLblPos val="nextTo"/>
        <c:crossAx val="64301696"/>
        <c:crosses val="autoZero"/>
        <c:crossBetween val="between"/>
      </c:valAx>
    </c:plotArea>
    <c:legend>
      <c:legendPos val="r"/>
      <c:layout/>
    </c:legend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title>
      <c:tx>
        <c:rich>
          <a:bodyPr/>
          <a:lstStyle/>
          <a:p>
            <a:pPr>
              <a:defRPr/>
            </a:pPr>
            <a:r>
              <a:rPr lang="ko-KR" altLang="en-US">
                <a:solidFill>
                  <a:schemeClr val="tx1"/>
                </a:solidFill>
              </a:rPr>
              <a:t>연도별 전력사용량</a:t>
            </a:r>
          </a:p>
        </c:rich>
      </c:tx>
      <c:layout/>
      <c:spPr>
        <a:solidFill>
          <a:sysClr val="window" lastClr="FFFFFF"/>
        </a:solidFill>
        <a:ln>
          <a:solidFill>
            <a:schemeClr val="bg1"/>
          </a:solidFill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'전력사용량(2010)'!$B$7</c:f>
              <c:strCache>
                <c:ptCount val="1"/>
                <c:pt idx="0">
                  <c:v>2008</c:v>
                </c:pt>
              </c:strCache>
            </c:strRef>
          </c:tx>
          <c:val>
            <c:numRef>
              <c:f>'전력사용량(2010)'!$B$8:$B$19</c:f>
              <c:numCache>
                <c:formatCode>_-* #,##0.0_-;\-* #,##0.0_-;_-* "-"_-;_-@_-</c:formatCode>
                <c:ptCount val="12"/>
                <c:pt idx="0">
                  <c:v>1269393.6000000001</c:v>
                </c:pt>
                <c:pt idx="1">
                  <c:v>1083110.7</c:v>
                </c:pt>
                <c:pt idx="2">
                  <c:v>1172596.8</c:v>
                </c:pt>
                <c:pt idx="3">
                  <c:v>891402.9</c:v>
                </c:pt>
                <c:pt idx="4">
                  <c:v>815473.5</c:v>
                </c:pt>
                <c:pt idx="5">
                  <c:v>862140.9</c:v>
                </c:pt>
                <c:pt idx="6">
                  <c:v>915954.6</c:v>
                </c:pt>
                <c:pt idx="7">
                  <c:v>859791.6</c:v>
                </c:pt>
                <c:pt idx="8">
                  <c:v>1074614.4000000004</c:v>
                </c:pt>
                <c:pt idx="9">
                  <c:v>961800.3</c:v>
                </c:pt>
                <c:pt idx="10">
                  <c:v>1348265.7</c:v>
                </c:pt>
                <c:pt idx="11">
                  <c:v>1628709.3</c:v>
                </c:pt>
              </c:numCache>
            </c:numRef>
          </c:val>
        </c:ser>
        <c:ser>
          <c:idx val="1"/>
          <c:order val="1"/>
          <c:tx>
            <c:strRef>
              <c:f>'전력사용량(2010)'!$C$7</c:f>
              <c:strCache>
                <c:ptCount val="1"/>
                <c:pt idx="0">
                  <c:v>2009 </c:v>
                </c:pt>
              </c:strCache>
            </c:strRef>
          </c:tx>
          <c:val>
            <c:numRef>
              <c:f>'전력사용량(2010)'!$C$8:$C$19</c:f>
              <c:numCache>
                <c:formatCode>_-* #,##0.0_-;\-* #,##0.0_-;_-* "-"_-;_-@_-</c:formatCode>
                <c:ptCount val="12"/>
                <c:pt idx="0">
                  <c:v>1367483.1</c:v>
                </c:pt>
                <c:pt idx="1">
                  <c:v>1340132.1000000001</c:v>
                </c:pt>
                <c:pt idx="2">
                  <c:v>1798613.4</c:v>
                </c:pt>
                <c:pt idx="3">
                  <c:v>1315632.9000000004</c:v>
                </c:pt>
                <c:pt idx="4">
                  <c:v>1064458.2</c:v>
                </c:pt>
                <c:pt idx="5">
                  <c:v>1103371.5</c:v>
                </c:pt>
                <c:pt idx="6">
                  <c:v>1064483.4000000004</c:v>
                </c:pt>
                <c:pt idx="7">
                  <c:v>1141612.5</c:v>
                </c:pt>
                <c:pt idx="8">
                  <c:v>1185590.4000000004</c:v>
                </c:pt>
                <c:pt idx="9">
                  <c:v>1104894.9000000004</c:v>
                </c:pt>
                <c:pt idx="10">
                  <c:v>1623381.6</c:v>
                </c:pt>
                <c:pt idx="11">
                  <c:v>1958032.5</c:v>
                </c:pt>
              </c:numCache>
            </c:numRef>
          </c:val>
        </c:ser>
        <c:ser>
          <c:idx val="2"/>
          <c:order val="2"/>
          <c:tx>
            <c:strRef>
              <c:f>'전력사용량(2010)'!$D$7</c:f>
              <c:strCache>
                <c:ptCount val="1"/>
                <c:pt idx="0">
                  <c:v>2010</c:v>
                </c:pt>
              </c:strCache>
            </c:strRef>
          </c:tx>
          <c:val>
            <c:numRef>
              <c:f>'전력사용량(2010)'!$D$8:$D$19</c:f>
              <c:numCache>
                <c:formatCode>_-* #,##0.0_-;\-* #,##0.0_-;_-* "-"_-;_-@_-</c:formatCode>
                <c:ptCount val="12"/>
                <c:pt idx="0">
                  <c:v>1934964.6</c:v>
                </c:pt>
                <c:pt idx="1">
                  <c:v>1573356.6</c:v>
                </c:pt>
                <c:pt idx="2">
                  <c:v>1971151.2</c:v>
                </c:pt>
                <c:pt idx="3">
                  <c:v>1583359.2</c:v>
                </c:pt>
                <c:pt idx="4">
                  <c:v>1068556.8</c:v>
                </c:pt>
                <c:pt idx="5">
                  <c:v>1218546</c:v>
                </c:pt>
                <c:pt idx="6">
                  <c:v>1187748</c:v>
                </c:pt>
                <c:pt idx="7">
                  <c:v>1353939.6</c:v>
                </c:pt>
                <c:pt idx="8">
                  <c:v>1284243.6000000001</c:v>
                </c:pt>
                <c:pt idx="9">
                  <c:v>354588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axId val="64863616"/>
        <c:axId val="65095168"/>
      </c:barChart>
      <c:catAx>
        <c:axId val="648636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ko-KR" altLang="en-US"/>
                  <a:t>월</a:t>
                </a:r>
              </a:p>
            </c:rich>
          </c:tx>
          <c:layout>
            <c:manualLayout>
              <c:xMode val="edge"/>
              <c:yMode val="edge"/>
              <c:x val="0.88013295720729057"/>
              <c:y val="0.80244978445051884"/>
            </c:manualLayout>
          </c:layout>
        </c:title>
        <c:numFmt formatCode="#,##0;\-#,##0" sourceLinked="0"/>
        <c:tickLblPos val="nextTo"/>
        <c:crossAx val="65095168"/>
        <c:crosses val="autoZero"/>
        <c:auto val="1"/>
        <c:lblAlgn val="ctr"/>
        <c:lblOffset val="100"/>
      </c:catAx>
      <c:valAx>
        <c:axId val="65095168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altLang="ko-KR"/>
                  <a:t>Kwh</a:t>
                </a:r>
                <a:endParaRPr lang="ko-KR" altLang="en-US"/>
              </a:p>
            </c:rich>
          </c:tx>
          <c:layout>
            <c:manualLayout>
              <c:xMode val="edge"/>
              <c:yMode val="edge"/>
              <c:x val="0.16969136161505069"/>
              <c:y val="0.13499109243468921"/>
            </c:manualLayout>
          </c:layout>
        </c:title>
        <c:numFmt formatCode="_-* #,##0.0_-;\-* #,##0.0_-;_-* &quot;-&quot;_-;_-@_-" sourceLinked="1"/>
        <c:tickLblPos val="nextTo"/>
        <c:crossAx val="64863616"/>
        <c:crosses val="autoZero"/>
        <c:crossBetween val="between"/>
      </c:valAx>
    </c:plotArea>
    <c:legend>
      <c:legendPos val="r"/>
      <c:layout/>
    </c:legend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0.16753</cdr:x>
      <cdr:y>0.69816</cdr:y>
    </cdr:from>
    <cdr:to>
      <cdr:x>0.95714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8725" y="4348461"/>
          <a:ext cx="5791200" cy="1095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ko-KR" alt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3D70B-686C-49FA-AF4E-5C992EE08952}" type="datetimeFigureOut">
              <a:rPr lang="ko-KR" altLang="en-US" smtClean="0"/>
              <a:pPr/>
              <a:t>2010-10-12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E1B02-2200-464D-80E3-9AB503BCE1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E1B02-2200-464D-80E3-9AB503BCE13E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E1B02-2200-464D-80E3-9AB503BCE13E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E1B02-2200-464D-80E3-9AB503BCE13E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E1B02-2200-464D-80E3-9AB503BCE13E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E1B02-2200-464D-80E3-9AB503BCE13E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E1B02-2200-464D-80E3-9AB503BCE13E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E1B02-2200-464D-80E3-9AB503BCE13E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E1B02-2200-464D-80E3-9AB503BCE13E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E1B02-2200-464D-80E3-9AB503BCE13E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E1B02-2200-464D-80E3-9AB503BCE13E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E1B02-2200-464D-80E3-9AB503BCE13E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E1B02-2200-464D-80E3-9AB503BCE13E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E1B02-2200-464D-80E3-9AB503BCE13E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E1B02-2200-464D-80E3-9AB503BCE13E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E1B02-2200-464D-80E3-9AB503BCE13E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E1B02-2200-464D-80E3-9AB503BCE13E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E1B02-2200-464D-80E3-9AB503BCE13E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E1B02-2200-464D-80E3-9AB503BCE13E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E1B02-2200-464D-80E3-9AB503BCE13E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E1B02-2200-464D-80E3-9AB503BCE13E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0242-9A2F-4DEF-A545-2C550D32346C}" type="datetimeFigureOut">
              <a:rPr lang="ko-KR" altLang="en-US" smtClean="0"/>
              <a:pPr/>
              <a:t>2010-10-12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EA15-2A3B-4519-AC4F-F079B790B5C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0242-9A2F-4DEF-A545-2C550D32346C}" type="datetimeFigureOut">
              <a:rPr lang="ko-KR" altLang="en-US" smtClean="0"/>
              <a:pPr/>
              <a:t>2010-10-12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EA15-2A3B-4519-AC4F-F079B790B5C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0242-9A2F-4DEF-A545-2C550D32346C}" type="datetimeFigureOut">
              <a:rPr lang="ko-KR" altLang="en-US" smtClean="0"/>
              <a:pPr/>
              <a:t>2010-10-12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EA15-2A3B-4519-AC4F-F079B790B5C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0242-9A2F-4DEF-A545-2C550D32346C}" type="datetimeFigureOut">
              <a:rPr lang="ko-KR" altLang="en-US" smtClean="0"/>
              <a:pPr/>
              <a:t>2010-10-12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EA15-2A3B-4519-AC4F-F079B790B5C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0242-9A2F-4DEF-A545-2C550D32346C}" type="datetimeFigureOut">
              <a:rPr lang="ko-KR" altLang="en-US" smtClean="0"/>
              <a:pPr/>
              <a:t>2010-10-12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EA15-2A3B-4519-AC4F-F079B790B5C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0242-9A2F-4DEF-A545-2C550D32346C}" type="datetimeFigureOut">
              <a:rPr lang="ko-KR" altLang="en-US" smtClean="0"/>
              <a:pPr/>
              <a:t>2010-10-12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EA15-2A3B-4519-AC4F-F079B790B5C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0242-9A2F-4DEF-A545-2C550D32346C}" type="datetimeFigureOut">
              <a:rPr lang="ko-KR" altLang="en-US" smtClean="0"/>
              <a:pPr/>
              <a:t>2010-10-12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EA15-2A3B-4519-AC4F-F079B790B5C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0242-9A2F-4DEF-A545-2C550D32346C}" type="datetimeFigureOut">
              <a:rPr lang="ko-KR" altLang="en-US" smtClean="0"/>
              <a:pPr/>
              <a:t>2010-10-12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EA15-2A3B-4519-AC4F-F079B790B5C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0242-9A2F-4DEF-A545-2C550D32346C}" type="datetimeFigureOut">
              <a:rPr lang="ko-KR" altLang="en-US" smtClean="0"/>
              <a:pPr/>
              <a:t>2010-10-12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EA15-2A3B-4519-AC4F-F079B790B5C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0242-9A2F-4DEF-A545-2C550D32346C}" type="datetimeFigureOut">
              <a:rPr lang="ko-KR" altLang="en-US" smtClean="0"/>
              <a:pPr/>
              <a:t>2010-10-12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EA15-2A3B-4519-AC4F-F079B790B5C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0242-9A2F-4DEF-A545-2C550D32346C}" type="datetimeFigureOut">
              <a:rPr lang="ko-KR" altLang="en-US" smtClean="0"/>
              <a:pPr/>
              <a:t>2010-10-12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EA15-2A3B-4519-AC4F-F079B790B5C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C0242-9A2F-4DEF-A545-2C550D32346C}" type="datetimeFigureOut">
              <a:rPr lang="ko-KR" altLang="en-US" smtClean="0"/>
              <a:pPr/>
              <a:t>2010-10-12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EEA15-2A3B-4519-AC4F-F079B790B5C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pn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22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17" y="6226384"/>
            <a:ext cx="1030015" cy="58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997" y="6220123"/>
            <a:ext cx="1556457" cy="6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09565" y="1600227"/>
            <a:ext cx="4816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FFFF00"/>
                </a:solidFill>
                <a:latin typeface="08서울남산체 M" pitchFamily="18" charset="-127"/>
                <a:ea typeface="08서울남산체 M" pitchFamily="18" charset="-127"/>
              </a:rPr>
              <a:t>Peak</a:t>
            </a:r>
            <a:r>
              <a:rPr lang="ko-KR" altLang="en-US" sz="2400" b="1" dirty="0" smtClean="0">
                <a:solidFill>
                  <a:srgbClr val="FFFF00"/>
                </a:solidFill>
                <a:latin typeface="08서울남산체 M" pitchFamily="18" charset="-127"/>
                <a:ea typeface="08서울남산체 M" pitchFamily="18" charset="-127"/>
              </a:rPr>
              <a:t>전력제어를 위한 </a:t>
            </a:r>
            <a:endParaRPr lang="en-US" altLang="ko-KR" sz="2400" b="1" dirty="0" smtClean="0">
              <a:solidFill>
                <a:srgbClr val="FFFF00"/>
              </a:solidFill>
              <a:latin typeface="08서울남산체 M" pitchFamily="18" charset="-127"/>
              <a:ea typeface="08서울남산체 M" pitchFamily="18" charset="-127"/>
            </a:endParaRPr>
          </a:p>
          <a:p>
            <a:r>
              <a:rPr lang="ko-KR" altLang="en-US" sz="4800" b="1" dirty="0" smtClean="0">
                <a:solidFill>
                  <a:srgbClr val="FFFF00"/>
                </a:solidFill>
                <a:latin typeface="08서울남산체 M" pitchFamily="18" charset="-127"/>
                <a:ea typeface="08서울남산체 M" pitchFamily="18" charset="-127"/>
              </a:rPr>
              <a:t>냉난방순차제어</a:t>
            </a:r>
            <a:endParaRPr lang="ko-KR" altLang="en-US" sz="4800" b="1" dirty="0">
              <a:solidFill>
                <a:srgbClr val="FFFF00"/>
              </a:solidFill>
              <a:latin typeface="08서울남산체 M" pitchFamily="18" charset="-127"/>
              <a:ea typeface="08서울남산체 M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7914" y="3504241"/>
            <a:ext cx="19213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 smtClean="0">
                <a:solidFill>
                  <a:srgbClr val="FFFF00"/>
                </a:solidFill>
                <a:latin typeface="08서울남산체 M" pitchFamily="18" charset="-127"/>
                <a:ea typeface="08서울남산체 M" pitchFamily="18" charset="-127"/>
              </a:rPr>
              <a:t>2010.10</a:t>
            </a:r>
            <a:endParaRPr lang="ko-KR" altLang="en-US" sz="2500" b="1" dirty="0">
              <a:solidFill>
                <a:srgbClr val="FFFF00"/>
              </a:solidFill>
              <a:latin typeface="08서울남산체 M" pitchFamily="18" charset="-127"/>
              <a:ea typeface="08서울남산체 M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3830" y="5743068"/>
            <a:ext cx="46701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 smtClean="0">
                <a:solidFill>
                  <a:srgbClr val="FFFF00"/>
                </a:solidFill>
                <a:latin typeface="08서울남산체 M" pitchFamily="18" charset="-127"/>
                <a:ea typeface="08서울남산체 M" pitchFamily="18" charset="-127"/>
              </a:rPr>
              <a:t>이선재</a:t>
            </a:r>
            <a:r>
              <a:rPr lang="en-US" altLang="ko-KR" sz="2500" b="1" dirty="0" smtClean="0">
                <a:solidFill>
                  <a:srgbClr val="FFFF00"/>
                </a:solidFill>
                <a:latin typeface="08서울남산체 M" pitchFamily="18" charset="-127"/>
                <a:ea typeface="08서울남산체 M" pitchFamily="18" charset="-127"/>
              </a:rPr>
              <a:t>(</a:t>
            </a:r>
            <a:r>
              <a:rPr lang="ko-KR" altLang="en-US" sz="2500" b="1" dirty="0" smtClean="0">
                <a:solidFill>
                  <a:srgbClr val="FFFF00"/>
                </a:solidFill>
                <a:latin typeface="08서울남산체 M" pitchFamily="18" charset="-127"/>
                <a:ea typeface="08서울남산체 M" pitchFamily="18" charset="-127"/>
              </a:rPr>
              <a:t>전주대학교  전기담당</a:t>
            </a:r>
            <a:r>
              <a:rPr lang="en-US" altLang="ko-KR" sz="2500" b="1" dirty="0" smtClean="0">
                <a:solidFill>
                  <a:srgbClr val="FFFF00"/>
                </a:solidFill>
                <a:latin typeface="08서울남산체 M" pitchFamily="18" charset="-127"/>
                <a:ea typeface="08서울남산체 M" pitchFamily="18" charset="-127"/>
              </a:rPr>
              <a:t>)</a:t>
            </a:r>
            <a:endParaRPr lang="ko-KR" altLang="en-US" sz="2500" b="1" dirty="0">
              <a:solidFill>
                <a:srgbClr val="FFFF00"/>
              </a:solidFill>
              <a:latin typeface="08서울남산체 M" pitchFamily="18" charset="-127"/>
              <a:ea typeface="08서울남산체 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24543" y="19050"/>
            <a:ext cx="649742" cy="600075"/>
            <a:chOff x="24543" y="19050"/>
            <a:chExt cx="649742" cy="600075"/>
          </a:xfrm>
        </p:grpSpPr>
        <p:sp>
          <p:nvSpPr>
            <p:cNvPr id="8" name="직사각형 7"/>
            <p:cNvSpPr/>
            <p:nvPr/>
          </p:nvSpPr>
          <p:spPr>
            <a:xfrm>
              <a:off x="24543" y="19050"/>
              <a:ext cx="649742" cy="6000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4543" y="19050"/>
              <a:ext cx="132532" cy="60007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17" y="6226384"/>
            <a:ext cx="1030015" cy="58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997" y="6220123"/>
            <a:ext cx="1556457" cy="6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540534" y="800100"/>
            <a:ext cx="4879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3.5 </a:t>
            </a:r>
            <a:r>
              <a:rPr lang="ko-KR" altLang="en-US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설치관련 사진</a:t>
            </a:r>
            <a:r>
              <a:rPr lang="en-US" altLang="ko-KR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2000" dirty="0">
              <a:solidFill>
                <a:schemeClr val="accent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6743" y="73967"/>
            <a:ext cx="352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lang="ko-KR" altLang="en-US" sz="2400" b="1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시스템  설치현황</a:t>
            </a:r>
            <a:endParaRPr lang="ko-KR" altLang="en-US" sz="2400" b="1" dirty="0">
              <a:solidFill>
                <a:schemeClr val="accent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8001" name="_x87046312" descr="EMB00000c007f7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659" y="1382024"/>
            <a:ext cx="2520000" cy="2015166"/>
          </a:xfrm>
          <a:prstGeom prst="rect">
            <a:avLst/>
          </a:prstGeom>
          <a:noFill/>
        </p:spPr>
      </p:pic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8003" name="_x87036296" descr="EMB00000c007f7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55951" y="1420124"/>
            <a:ext cx="2520000" cy="1978520"/>
          </a:xfrm>
          <a:prstGeom prst="rect">
            <a:avLst/>
          </a:prstGeom>
          <a:noFill/>
        </p:spPr>
      </p:pic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8005" name="_x87058816" descr="EMB00000c007f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7659" y="3914715"/>
            <a:ext cx="3574266" cy="2014586"/>
          </a:xfrm>
          <a:prstGeom prst="rect">
            <a:avLst/>
          </a:prstGeom>
          <a:noFill/>
        </p:spPr>
      </p:pic>
      <p:sp>
        <p:nvSpPr>
          <p:cNvPr id="1280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8007" name="_x87046312" descr="EMB00000c007f7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62537" y="3914715"/>
            <a:ext cx="3509963" cy="2029397"/>
          </a:xfrm>
          <a:prstGeom prst="rect">
            <a:avLst/>
          </a:prstGeom>
          <a:noFill/>
        </p:spPr>
      </p:pic>
      <p:sp>
        <p:nvSpPr>
          <p:cNvPr id="12801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8009" name="_x87056520" descr="EMB00000c007f8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72200" y="1420125"/>
            <a:ext cx="2520000" cy="200346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50084" y="3351019"/>
            <a:ext cx="2243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최대전력제어장치</a:t>
            </a:r>
            <a:endParaRPr lang="ko-KR" alt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3803103" y="3351019"/>
            <a:ext cx="1259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DMS </a:t>
            </a:r>
            <a:r>
              <a:rPr lang="ko-KR" altLang="en-US" sz="1600" dirty="0" smtClean="0"/>
              <a:t>설치</a:t>
            </a:r>
            <a:endParaRPr lang="ko-KR" alt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6762750" y="3370069"/>
            <a:ext cx="18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smtClean="0"/>
              <a:t>중앙제어기 교체</a:t>
            </a:r>
            <a:endParaRPr lang="ko-KR" alt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1181100" y="5881569"/>
            <a:ext cx="2362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운용</a:t>
            </a:r>
            <a:r>
              <a:rPr lang="en-US" altLang="ko-KR" sz="1600" dirty="0" smtClean="0"/>
              <a:t>S/W (SI-DC747)</a:t>
            </a:r>
            <a:endParaRPr lang="ko-KR" alt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6133033" y="5881569"/>
            <a:ext cx="1934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S/W(</a:t>
            </a:r>
            <a:r>
              <a:rPr lang="ko-KR" altLang="en-US" sz="1600" dirty="0" smtClean="0"/>
              <a:t>삼성 </a:t>
            </a:r>
            <a:r>
              <a:rPr lang="en-US" altLang="ko-KR" sz="1600" dirty="0" smtClean="0"/>
              <a:t>S-NET3)</a:t>
            </a:r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24543" y="19050"/>
            <a:ext cx="649742" cy="600075"/>
            <a:chOff x="24543" y="19050"/>
            <a:chExt cx="649742" cy="600075"/>
          </a:xfrm>
        </p:grpSpPr>
        <p:sp>
          <p:nvSpPr>
            <p:cNvPr id="8" name="직사각형 7"/>
            <p:cNvSpPr/>
            <p:nvPr/>
          </p:nvSpPr>
          <p:spPr>
            <a:xfrm>
              <a:off x="24543" y="19050"/>
              <a:ext cx="649742" cy="6000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4543" y="19050"/>
              <a:ext cx="132532" cy="60007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17" y="6226384"/>
            <a:ext cx="1030015" cy="58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997" y="6220123"/>
            <a:ext cx="1556457" cy="6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540534" y="800100"/>
            <a:ext cx="5393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3.6 </a:t>
            </a:r>
            <a:r>
              <a:rPr lang="ko-KR" altLang="en-US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운용 소프트웨어</a:t>
            </a:r>
            <a:r>
              <a:rPr lang="en-US" altLang="ko-KR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( SI-DC747)-</a:t>
            </a:r>
            <a:r>
              <a:rPr lang="ko-KR" altLang="en-US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제어화면</a:t>
            </a:r>
            <a:r>
              <a:rPr lang="en-US" altLang="ko-KR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2000" dirty="0">
              <a:solidFill>
                <a:schemeClr val="accent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6743" y="73967"/>
            <a:ext cx="352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lang="ko-KR" altLang="en-US" sz="2400" b="1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시스템  설치현황</a:t>
            </a:r>
            <a:endParaRPr lang="ko-KR" altLang="en-US" sz="2400" b="1" dirty="0">
              <a:solidFill>
                <a:schemeClr val="accent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0" name="_x87058816" descr="EMB00000c007f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235" y="1266764"/>
            <a:ext cx="5944468" cy="382911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867525" y="1400175"/>
            <a:ext cx="1752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600" dirty="0" smtClean="0"/>
              <a:t>1. </a:t>
            </a:r>
            <a:r>
              <a:rPr lang="ko-KR" altLang="en-US" sz="1600" dirty="0" smtClean="0"/>
              <a:t>목표전력 </a:t>
            </a:r>
            <a:endParaRPr lang="en-US" altLang="ko-KR" sz="1600" dirty="0" smtClean="0"/>
          </a:p>
          <a:p>
            <a:pPr marL="342900" indent="-342900"/>
            <a:r>
              <a:rPr lang="en-US" altLang="ko-KR" sz="1600" dirty="0" smtClean="0"/>
              <a:t>2. </a:t>
            </a:r>
            <a:r>
              <a:rPr lang="ko-KR" altLang="en-US" sz="1600" dirty="0" smtClean="0"/>
              <a:t>예측전력</a:t>
            </a:r>
            <a:endParaRPr lang="en-US" altLang="ko-KR" sz="1600" dirty="0" smtClean="0"/>
          </a:p>
          <a:p>
            <a:r>
              <a:rPr lang="en-US" altLang="ko-KR" sz="1600" dirty="0" smtClean="0"/>
              <a:t>3. </a:t>
            </a:r>
            <a:r>
              <a:rPr lang="ko-KR" altLang="en-US" sz="1600" dirty="0" smtClean="0"/>
              <a:t>현재전력</a:t>
            </a:r>
            <a:endParaRPr lang="en-US" altLang="ko-KR" sz="1600" dirty="0" smtClean="0"/>
          </a:p>
          <a:p>
            <a:r>
              <a:rPr lang="en-US" altLang="ko-KR" sz="1600" dirty="0" smtClean="0"/>
              <a:t>4. </a:t>
            </a:r>
            <a:r>
              <a:rPr lang="ko-KR" altLang="en-US" sz="1600" dirty="0" err="1" smtClean="0"/>
              <a:t>셋업기능</a:t>
            </a:r>
            <a:endParaRPr lang="en-US" altLang="ko-KR" sz="1600" dirty="0" smtClean="0"/>
          </a:p>
          <a:p>
            <a:r>
              <a:rPr lang="en-US" altLang="ko-KR" sz="1600" dirty="0" smtClean="0"/>
              <a:t>  -. </a:t>
            </a:r>
            <a:r>
              <a:rPr lang="ko-KR" altLang="en-US" sz="1600" dirty="0" err="1" smtClean="0"/>
              <a:t>목표값설정</a:t>
            </a:r>
            <a:endParaRPr lang="en-US" altLang="ko-KR" sz="1600" dirty="0" smtClean="0"/>
          </a:p>
          <a:p>
            <a:r>
              <a:rPr lang="en-US" altLang="ko-KR" sz="1600" dirty="0" smtClean="0"/>
              <a:t>  -. </a:t>
            </a:r>
            <a:r>
              <a:rPr lang="ko-KR" altLang="en-US" sz="1600" dirty="0" smtClean="0"/>
              <a:t>부하개수</a:t>
            </a:r>
            <a:endParaRPr lang="en-US" altLang="ko-KR" sz="1600" dirty="0" smtClean="0"/>
          </a:p>
          <a:p>
            <a:r>
              <a:rPr lang="en-US" altLang="ko-KR" sz="1600" dirty="0" smtClean="0"/>
              <a:t>  -. </a:t>
            </a:r>
            <a:r>
              <a:rPr lang="ko-KR" altLang="en-US" sz="1600" dirty="0" smtClean="0"/>
              <a:t>제어방식</a:t>
            </a:r>
            <a:endParaRPr lang="en-US" altLang="ko-KR" sz="1600" dirty="0" smtClean="0"/>
          </a:p>
          <a:p>
            <a:r>
              <a:rPr lang="en-US" altLang="ko-KR" sz="1600" dirty="0" smtClean="0"/>
              <a:t>  -. </a:t>
            </a:r>
            <a:r>
              <a:rPr lang="ko-KR" altLang="en-US" sz="1600" dirty="0" smtClean="0"/>
              <a:t>안전율 설정</a:t>
            </a:r>
            <a:endParaRPr lang="en-US" altLang="ko-KR" sz="1600" dirty="0" smtClean="0"/>
          </a:p>
          <a:p>
            <a:endParaRPr lang="ko-KR" alt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857250" y="5276850"/>
            <a:ext cx="5229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맑은 고딕"/>
                <a:ea typeface="맑은 고딕"/>
              </a:rPr>
              <a:t>※ 15</a:t>
            </a:r>
            <a:r>
              <a:rPr lang="ko-KR" altLang="en-US" sz="1600" b="1" dirty="0" smtClean="0">
                <a:latin typeface="맑은 고딕"/>
                <a:ea typeface="맑은 고딕"/>
              </a:rPr>
              <a:t>분간의 전력을 제어  </a:t>
            </a:r>
            <a:r>
              <a:rPr lang="en-US" altLang="ko-KR" sz="1600" b="1" dirty="0" smtClean="0">
                <a:latin typeface="맑은 고딕"/>
                <a:ea typeface="맑은 고딕"/>
              </a:rPr>
              <a:t>- 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/>
                <a:ea typeface="맑은 고딕"/>
              </a:rPr>
              <a:t>한전요금부과 기준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24543" y="19050"/>
            <a:ext cx="649742" cy="600075"/>
            <a:chOff x="24543" y="19050"/>
            <a:chExt cx="649742" cy="600075"/>
          </a:xfrm>
        </p:grpSpPr>
        <p:sp>
          <p:nvSpPr>
            <p:cNvPr id="8" name="직사각형 7"/>
            <p:cNvSpPr/>
            <p:nvPr/>
          </p:nvSpPr>
          <p:spPr>
            <a:xfrm>
              <a:off x="24543" y="19050"/>
              <a:ext cx="649742" cy="6000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4543" y="19050"/>
              <a:ext cx="132532" cy="60007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17" y="6226384"/>
            <a:ext cx="1030015" cy="58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997" y="6220123"/>
            <a:ext cx="1556457" cy="6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540534" y="800100"/>
            <a:ext cx="5488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3.6 </a:t>
            </a:r>
            <a:r>
              <a:rPr lang="ko-KR" altLang="en-US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운용 소프트웨어</a:t>
            </a:r>
            <a:r>
              <a:rPr lang="en-US" altLang="ko-KR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( SI-DC747)-</a:t>
            </a:r>
            <a:r>
              <a:rPr lang="ko-KR" altLang="en-US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보고서보기</a:t>
            </a:r>
            <a:r>
              <a:rPr lang="en-US" altLang="ko-KR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2000" dirty="0">
              <a:solidFill>
                <a:schemeClr val="accent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6743" y="73967"/>
            <a:ext cx="352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lang="ko-KR" altLang="en-US" sz="2400" b="1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시스템  설치현황</a:t>
            </a:r>
            <a:endParaRPr lang="ko-KR" altLang="en-US" sz="2400" b="1" dirty="0">
              <a:solidFill>
                <a:schemeClr val="accent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1" name="그림 10" descr="일일보고서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7160" y="1228785"/>
            <a:ext cx="5760000" cy="40269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7999" y="1352550"/>
            <a:ext cx="1933575" cy="15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 smtClean="0"/>
              <a:t>-. </a:t>
            </a:r>
            <a:r>
              <a:rPr lang="ko-KR" altLang="en-US" sz="1600" b="1" dirty="0" smtClean="0"/>
              <a:t>직전 최대피크</a:t>
            </a:r>
            <a:endParaRPr lang="en-US" altLang="ko-KR" sz="1600" b="1" dirty="0" smtClean="0"/>
          </a:p>
          <a:p>
            <a:pPr>
              <a:lnSpc>
                <a:spcPct val="150000"/>
              </a:lnSpc>
            </a:pPr>
            <a:r>
              <a:rPr lang="en-US" altLang="ko-KR" sz="1600" b="1" dirty="0" smtClean="0"/>
              <a:t>-. </a:t>
            </a:r>
            <a:r>
              <a:rPr lang="ko-KR" altLang="en-US" sz="1600" b="1" dirty="0" smtClean="0"/>
              <a:t>일 최대피크</a:t>
            </a:r>
            <a:endParaRPr lang="en-US" altLang="ko-KR" sz="1600" b="1" dirty="0" smtClean="0"/>
          </a:p>
          <a:p>
            <a:pPr>
              <a:lnSpc>
                <a:spcPct val="150000"/>
              </a:lnSpc>
            </a:pPr>
            <a:r>
              <a:rPr lang="en-US" altLang="ko-KR" sz="1600" b="1" dirty="0" smtClean="0"/>
              <a:t>-. </a:t>
            </a:r>
            <a:r>
              <a:rPr lang="ko-KR" altLang="en-US" sz="1600" b="1" dirty="0" smtClean="0"/>
              <a:t>월 최대피크</a:t>
            </a:r>
            <a:endParaRPr lang="en-US" altLang="ko-KR" sz="1600" b="1" dirty="0" smtClean="0"/>
          </a:p>
          <a:p>
            <a:pPr>
              <a:lnSpc>
                <a:spcPct val="150000"/>
              </a:lnSpc>
            </a:pPr>
            <a:r>
              <a:rPr lang="en-US" altLang="ko-KR" sz="1600" b="1" dirty="0" smtClean="0"/>
              <a:t>-. </a:t>
            </a:r>
            <a:r>
              <a:rPr lang="ko-KR" altLang="en-US" sz="1600" b="1" dirty="0" smtClean="0"/>
              <a:t>연 최대피크</a:t>
            </a:r>
            <a:endParaRPr lang="ko-KR" alt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24543" y="19050"/>
            <a:ext cx="649742" cy="600075"/>
            <a:chOff x="24543" y="19050"/>
            <a:chExt cx="649742" cy="600075"/>
          </a:xfrm>
        </p:grpSpPr>
        <p:sp>
          <p:nvSpPr>
            <p:cNvPr id="8" name="직사각형 7"/>
            <p:cNvSpPr/>
            <p:nvPr/>
          </p:nvSpPr>
          <p:spPr>
            <a:xfrm>
              <a:off x="24543" y="19050"/>
              <a:ext cx="649742" cy="6000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4543" y="19050"/>
              <a:ext cx="132532" cy="60007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17" y="6226384"/>
            <a:ext cx="1030015" cy="58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997" y="6220123"/>
            <a:ext cx="1556457" cy="6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540534" y="800100"/>
            <a:ext cx="4879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3.7 </a:t>
            </a:r>
            <a:r>
              <a:rPr lang="ko-KR" altLang="en-US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운용 소프트웨어</a:t>
            </a:r>
            <a:r>
              <a:rPr lang="en-US" altLang="ko-KR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( S-NET3)-</a:t>
            </a:r>
            <a:r>
              <a:rPr lang="ko-KR" altLang="en-US" sz="2000" dirty="0" err="1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메인화면</a:t>
            </a:r>
            <a:r>
              <a:rPr lang="en-US" altLang="ko-KR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2000" dirty="0">
              <a:solidFill>
                <a:schemeClr val="accent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6743" y="73967"/>
            <a:ext cx="352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lang="ko-KR" altLang="en-US" sz="2400" b="1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시스템  설치현황</a:t>
            </a:r>
            <a:endParaRPr lang="ko-KR" altLang="en-US" sz="2400" b="1" dirty="0">
              <a:solidFill>
                <a:schemeClr val="accent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0" name="그림 9" descr="snet(초기화면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4786" y="1225274"/>
            <a:ext cx="5634299" cy="396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4786" y="5400675"/>
            <a:ext cx="6753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맑은 고딕"/>
                <a:ea typeface="맑은 고딕"/>
              </a:rPr>
              <a:t>※ </a:t>
            </a:r>
            <a:r>
              <a:rPr lang="ko-KR" altLang="en-US" sz="1600" b="1" dirty="0" smtClean="0">
                <a:latin typeface="맑은 고딕"/>
                <a:ea typeface="맑은 고딕"/>
              </a:rPr>
              <a:t>일반사용자</a:t>
            </a:r>
            <a:r>
              <a:rPr lang="en-US" altLang="ko-KR" sz="1600" b="1" dirty="0" smtClean="0">
                <a:latin typeface="맑은 고딕"/>
                <a:ea typeface="맑은 고딕"/>
              </a:rPr>
              <a:t>, </a:t>
            </a:r>
            <a:r>
              <a:rPr lang="ko-KR" altLang="en-US" sz="1600" b="1" dirty="0" smtClean="0">
                <a:latin typeface="맑은 고딕"/>
                <a:ea typeface="맑은 고딕"/>
              </a:rPr>
              <a:t>관리자</a:t>
            </a:r>
            <a:r>
              <a:rPr lang="en-US" altLang="ko-KR" sz="1600" b="1" dirty="0" smtClean="0">
                <a:latin typeface="맑은 고딕"/>
                <a:ea typeface="맑은 고딕"/>
              </a:rPr>
              <a:t>, </a:t>
            </a:r>
            <a:r>
              <a:rPr lang="ko-KR" altLang="en-US" sz="1600" b="1" dirty="0" smtClean="0">
                <a:latin typeface="맑은 고딕"/>
                <a:ea typeface="맑은 고딕"/>
              </a:rPr>
              <a:t>설치자 모드에 따라 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/>
                <a:ea typeface="맑은 고딕"/>
              </a:rPr>
              <a:t>사용자의 권한을 제안함</a:t>
            </a:r>
            <a:r>
              <a:rPr lang="en-US" altLang="ko-KR" sz="1600" b="1" dirty="0" smtClean="0">
                <a:latin typeface="맑은 고딕"/>
                <a:ea typeface="맑은 고딕"/>
              </a:rPr>
              <a:t>.</a:t>
            </a:r>
            <a:endParaRPr lang="ko-KR" alt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24543" y="19050"/>
            <a:ext cx="649742" cy="600075"/>
            <a:chOff x="24543" y="19050"/>
            <a:chExt cx="649742" cy="600075"/>
          </a:xfrm>
        </p:grpSpPr>
        <p:sp>
          <p:nvSpPr>
            <p:cNvPr id="8" name="직사각형 7"/>
            <p:cNvSpPr/>
            <p:nvPr/>
          </p:nvSpPr>
          <p:spPr>
            <a:xfrm>
              <a:off x="24543" y="19050"/>
              <a:ext cx="649742" cy="6000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4543" y="19050"/>
              <a:ext cx="132532" cy="60007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17" y="6226384"/>
            <a:ext cx="1030015" cy="58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997" y="6220123"/>
            <a:ext cx="1556457" cy="6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540534" y="800100"/>
            <a:ext cx="4879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3.7 </a:t>
            </a:r>
            <a:r>
              <a:rPr lang="ko-KR" altLang="en-US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운용 소프트웨어</a:t>
            </a:r>
            <a:r>
              <a:rPr lang="en-US" altLang="ko-KR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( S-NET3)-</a:t>
            </a:r>
            <a:r>
              <a:rPr lang="ko-KR" altLang="en-US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제어화면</a:t>
            </a:r>
            <a:r>
              <a:rPr lang="en-US" altLang="ko-KR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2000" dirty="0">
              <a:solidFill>
                <a:schemeClr val="accent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6743" y="73967"/>
            <a:ext cx="352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lang="ko-KR" altLang="en-US" sz="2400" b="1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시스템  설치현황</a:t>
            </a:r>
            <a:endParaRPr lang="ko-KR" altLang="en-US" sz="2400" b="1" dirty="0">
              <a:solidFill>
                <a:schemeClr val="accent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1" name="_x87046312" descr="EMB00000c007f7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108" y="1266764"/>
            <a:ext cx="6109669" cy="3960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85875" y="5019675"/>
            <a:ext cx="5651902" cy="15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smtClean="0"/>
              <a:t>-. </a:t>
            </a:r>
            <a:r>
              <a:rPr lang="ko-KR" altLang="en-US" sz="1600" dirty="0" smtClean="0"/>
              <a:t>실내기의 운전상태확인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en-US" altLang="ko-KR" sz="1600" dirty="0" smtClean="0"/>
              <a:t>-. </a:t>
            </a:r>
            <a:r>
              <a:rPr lang="ko-KR" altLang="en-US" sz="1600" dirty="0" smtClean="0"/>
              <a:t>실내기의 피크운전상태 확인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en-US" altLang="ko-KR" sz="1600" dirty="0" smtClean="0"/>
              <a:t>-. </a:t>
            </a:r>
            <a:r>
              <a:rPr lang="ko-KR" altLang="en-US" sz="1600" dirty="0" smtClean="0"/>
              <a:t>실내기의 고장원인 표시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en-US" altLang="ko-KR" sz="1600" dirty="0" smtClean="0"/>
              <a:t>-. </a:t>
            </a:r>
            <a:r>
              <a:rPr lang="ko-KR" altLang="en-US" sz="1600" dirty="0" smtClean="0"/>
              <a:t>실내기의 원격제어 및 사용제한 설정</a:t>
            </a:r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24543" y="19050"/>
            <a:ext cx="649742" cy="600075"/>
            <a:chOff x="24543" y="19050"/>
            <a:chExt cx="649742" cy="600075"/>
          </a:xfrm>
        </p:grpSpPr>
        <p:sp>
          <p:nvSpPr>
            <p:cNvPr id="8" name="직사각형 7"/>
            <p:cNvSpPr/>
            <p:nvPr/>
          </p:nvSpPr>
          <p:spPr>
            <a:xfrm>
              <a:off x="24543" y="19050"/>
              <a:ext cx="649742" cy="6000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4543" y="19050"/>
              <a:ext cx="132532" cy="60007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17" y="6226384"/>
            <a:ext cx="1030015" cy="58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997" y="6220123"/>
            <a:ext cx="1556457" cy="6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540534" y="790575"/>
            <a:ext cx="5479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3.7 </a:t>
            </a:r>
            <a:r>
              <a:rPr lang="ko-KR" altLang="en-US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운용 소프트웨어</a:t>
            </a:r>
            <a:r>
              <a:rPr lang="en-US" altLang="ko-KR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( S-NET3)- </a:t>
            </a:r>
            <a:r>
              <a:rPr lang="ko-KR" altLang="en-US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이벤트 로그</a:t>
            </a:r>
            <a:r>
              <a:rPr lang="en-US" altLang="ko-KR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2000" dirty="0">
              <a:solidFill>
                <a:schemeClr val="accent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6743" y="73967"/>
            <a:ext cx="352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lang="ko-KR" altLang="en-US" sz="2400" b="1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시스템  설치현황</a:t>
            </a:r>
            <a:endParaRPr lang="ko-KR" altLang="en-US" sz="2400" b="1" dirty="0">
              <a:solidFill>
                <a:schemeClr val="accent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0" name="그림 9" descr="snet(이벤트로그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7726" y="1200210"/>
            <a:ext cx="5564523" cy="396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09675" y="5358349"/>
            <a:ext cx="5848350" cy="11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smtClean="0"/>
              <a:t>-. </a:t>
            </a:r>
            <a:r>
              <a:rPr lang="ko-KR" altLang="en-US" sz="1600" dirty="0" err="1" smtClean="0"/>
              <a:t>냉난방기의</a:t>
            </a:r>
            <a:r>
              <a:rPr lang="ko-KR" altLang="en-US" sz="1600" dirty="0" smtClean="0"/>
              <a:t> 고장처리 상황표시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en-US" altLang="ko-KR" sz="1600" dirty="0" smtClean="0"/>
              <a:t>-. DMS </a:t>
            </a:r>
            <a:r>
              <a:rPr lang="ko-KR" altLang="en-US" sz="1600" dirty="0" smtClean="0"/>
              <a:t>백업 및 복구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en-US" altLang="ko-KR" sz="1600" dirty="0" smtClean="0"/>
              <a:t>-. S-NET3 </a:t>
            </a:r>
            <a:r>
              <a:rPr lang="ko-KR" altLang="en-US" sz="1600" dirty="0" smtClean="0"/>
              <a:t>백업 및 복구</a:t>
            </a:r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24543" y="19050"/>
            <a:ext cx="649742" cy="600075"/>
            <a:chOff x="24543" y="19050"/>
            <a:chExt cx="649742" cy="600075"/>
          </a:xfrm>
        </p:grpSpPr>
        <p:sp>
          <p:nvSpPr>
            <p:cNvPr id="8" name="직사각형 7"/>
            <p:cNvSpPr/>
            <p:nvPr/>
          </p:nvSpPr>
          <p:spPr>
            <a:xfrm>
              <a:off x="24543" y="19050"/>
              <a:ext cx="649742" cy="6000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4543" y="19050"/>
              <a:ext cx="132532" cy="60007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17" y="6226384"/>
            <a:ext cx="1030015" cy="58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997" y="6220123"/>
            <a:ext cx="1556457" cy="6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540534" y="800100"/>
            <a:ext cx="5584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3.7 </a:t>
            </a:r>
            <a:r>
              <a:rPr lang="ko-KR" altLang="en-US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운용 소프트웨어</a:t>
            </a:r>
            <a:r>
              <a:rPr lang="en-US" altLang="ko-KR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( S-NET3) - </a:t>
            </a:r>
            <a:r>
              <a:rPr lang="ko-KR" altLang="en-US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스케줄제어</a:t>
            </a:r>
            <a:r>
              <a:rPr lang="en-US" altLang="ko-KR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2000" dirty="0">
              <a:solidFill>
                <a:schemeClr val="accent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6743" y="73967"/>
            <a:ext cx="352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lang="ko-KR" altLang="en-US" sz="2400" b="1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시스템  설치현황</a:t>
            </a:r>
            <a:endParaRPr lang="ko-KR" altLang="en-US" sz="2400" b="1" dirty="0">
              <a:solidFill>
                <a:schemeClr val="accent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1" name="그림 10" descr="snet(예약운전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9757" y="1260974"/>
            <a:ext cx="5749374" cy="396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5032" y="5438775"/>
            <a:ext cx="5584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맑은 고딕"/>
                <a:ea typeface="맑은 고딕"/>
              </a:rPr>
              <a:t>※ 실내기를 원하는 대로 동작시킬 수 있다</a:t>
            </a:r>
            <a:r>
              <a:rPr lang="en-US" altLang="ko-KR" sz="1600" b="1" dirty="0" smtClean="0">
                <a:latin typeface="맑은 고딕"/>
                <a:ea typeface="맑은 고딕"/>
              </a:rPr>
              <a:t>.</a:t>
            </a:r>
          </a:p>
          <a:p>
            <a:r>
              <a:rPr lang="en-US" altLang="ko-KR" sz="1600" b="1" dirty="0" smtClean="0">
                <a:latin typeface="맑은 고딕"/>
                <a:ea typeface="맑은 고딕"/>
              </a:rPr>
              <a:t>  -. </a:t>
            </a:r>
            <a:r>
              <a:rPr lang="ko-KR" altLang="en-US" sz="1600" b="1" dirty="0" smtClean="0">
                <a:latin typeface="맑은 고딕"/>
                <a:ea typeface="맑은 고딕"/>
              </a:rPr>
              <a:t>동작시간</a:t>
            </a:r>
            <a:r>
              <a:rPr lang="en-US" altLang="ko-KR" sz="1600" b="1" dirty="0" smtClean="0">
                <a:latin typeface="맑은 고딕"/>
                <a:ea typeface="맑은 고딕"/>
              </a:rPr>
              <a:t>, </a:t>
            </a:r>
            <a:r>
              <a:rPr lang="ko-KR" altLang="en-US" sz="1600" b="1" dirty="0" smtClean="0">
                <a:latin typeface="맑은 고딕"/>
                <a:ea typeface="맑은 고딕"/>
              </a:rPr>
              <a:t>온도</a:t>
            </a:r>
            <a:r>
              <a:rPr lang="en-US" altLang="ko-KR" sz="1600" b="1" dirty="0" smtClean="0">
                <a:latin typeface="맑은 고딕"/>
                <a:ea typeface="맑은 고딕"/>
              </a:rPr>
              <a:t>, </a:t>
            </a:r>
            <a:r>
              <a:rPr lang="ko-KR" altLang="en-US" sz="1600" b="1" dirty="0" smtClean="0">
                <a:latin typeface="맑은 고딕"/>
                <a:ea typeface="맑은 고딕"/>
              </a:rPr>
              <a:t>풍향 등등</a:t>
            </a:r>
            <a:endParaRPr lang="ko-KR" alt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24543" y="19050"/>
            <a:ext cx="649742" cy="600075"/>
            <a:chOff x="24543" y="19050"/>
            <a:chExt cx="649742" cy="600075"/>
          </a:xfrm>
        </p:grpSpPr>
        <p:sp>
          <p:nvSpPr>
            <p:cNvPr id="8" name="직사각형 7"/>
            <p:cNvSpPr/>
            <p:nvPr/>
          </p:nvSpPr>
          <p:spPr>
            <a:xfrm>
              <a:off x="24543" y="19050"/>
              <a:ext cx="649742" cy="6000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4543" y="19050"/>
              <a:ext cx="132532" cy="60007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17" y="6226384"/>
            <a:ext cx="1030015" cy="58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997" y="6220123"/>
            <a:ext cx="1556457" cy="6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540534" y="800100"/>
            <a:ext cx="4879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4.1 </a:t>
            </a:r>
            <a:r>
              <a:rPr lang="ko-KR" altLang="en-US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최대수요전력</a:t>
            </a:r>
            <a:r>
              <a:rPr lang="en-US" altLang="ko-KR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2000" dirty="0">
              <a:solidFill>
                <a:schemeClr val="accent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6743" y="73967"/>
            <a:ext cx="352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4. </a:t>
            </a:r>
            <a:r>
              <a:rPr lang="ko-KR" altLang="en-US" sz="2400" b="1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통계분석</a:t>
            </a:r>
            <a:endParaRPr lang="ko-KR" altLang="en-US" sz="2400" b="1" dirty="0">
              <a:solidFill>
                <a:schemeClr val="accent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0" name="차트 9"/>
          <p:cNvGraphicFramePr/>
          <p:nvPr/>
        </p:nvGraphicFramePr>
        <p:xfrm>
          <a:off x="866775" y="1323974"/>
          <a:ext cx="7334250" cy="362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52575" y="4829175"/>
            <a:ext cx="5553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smtClean="0"/>
              <a:t>-. </a:t>
            </a:r>
            <a:r>
              <a:rPr lang="ko-KR" altLang="en-US" sz="1600" dirty="0" err="1" smtClean="0"/>
              <a:t>하절기에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목표값을</a:t>
            </a:r>
            <a:r>
              <a:rPr lang="ko-KR" altLang="en-US" sz="1600" dirty="0" smtClean="0"/>
              <a:t> 설정하여 피크전력을 억제함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/>
              <a:t>-. </a:t>
            </a:r>
            <a:r>
              <a:rPr lang="ko-KR" altLang="en-US" sz="1600" dirty="0" err="1" smtClean="0"/>
              <a:t>목표값을</a:t>
            </a:r>
            <a:r>
              <a:rPr lang="ko-KR" altLang="en-US" sz="1600" dirty="0" smtClean="0"/>
              <a:t> 낮게 설정할수록 피트전력을 낮아짐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/>
              <a:t>-. </a:t>
            </a:r>
            <a:r>
              <a:rPr lang="ko-KR" altLang="en-US" sz="1600" dirty="0" smtClean="0">
                <a:solidFill>
                  <a:srgbClr val="FF0000"/>
                </a:solidFill>
              </a:rPr>
              <a:t>적정한 </a:t>
            </a:r>
            <a:r>
              <a:rPr lang="ko-KR" altLang="en-US" sz="1600" dirty="0" err="1" smtClean="0">
                <a:solidFill>
                  <a:srgbClr val="FF0000"/>
                </a:solidFill>
              </a:rPr>
              <a:t>목표값</a:t>
            </a:r>
            <a:r>
              <a:rPr lang="ko-KR" altLang="en-US" sz="1600" dirty="0" smtClean="0">
                <a:solidFill>
                  <a:srgbClr val="FF0000"/>
                </a:solidFill>
              </a:rPr>
              <a:t> 설정이 중요함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24543" y="19050"/>
            <a:ext cx="649742" cy="600075"/>
            <a:chOff x="24543" y="19050"/>
            <a:chExt cx="649742" cy="600075"/>
          </a:xfrm>
        </p:grpSpPr>
        <p:sp>
          <p:nvSpPr>
            <p:cNvPr id="8" name="직사각형 7"/>
            <p:cNvSpPr/>
            <p:nvPr/>
          </p:nvSpPr>
          <p:spPr>
            <a:xfrm>
              <a:off x="24543" y="19050"/>
              <a:ext cx="649742" cy="6000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4543" y="19050"/>
              <a:ext cx="132532" cy="60007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17" y="6226384"/>
            <a:ext cx="1030015" cy="58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997" y="6220123"/>
            <a:ext cx="1556457" cy="6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540534" y="800100"/>
            <a:ext cx="4879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4.2 </a:t>
            </a:r>
            <a:r>
              <a:rPr lang="ko-KR" altLang="en-US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연간 전력사용량</a:t>
            </a:r>
            <a:r>
              <a:rPr lang="en-US" altLang="ko-KR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2000" dirty="0">
              <a:solidFill>
                <a:schemeClr val="accent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6743" y="73967"/>
            <a:ext cx="352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4. </a:t>
            </a:r>
            <a:r>
              <a:rPr lang="ko-KR" altLang="en-US" sz="2400" b="1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통계분석</a:t>
            </a:r>
            <a:endParaRPr lang="ko-KR" altLang="en-US" sz="2400" b="1" dirty="0">
              <a:solidFill>
                <a:schemeClr val="accent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2" name="차트 11"/>
          <p:cNvGraphicFramePr/>
          <p:nvPr/>
        </p:nvGraphicFramePr>
        <p:xfrm>
          <a:off x="674285" y="1333500"/>
          <a:ext cx="7564840" cy="367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647825" y="4676775"/>
            <a:ext cx="56673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맑은 고딕"/>
                <a:ea typeface="맑은 고딕"/>
              </a:rPr>
              <a:t>※</a:t>
            </a:r>
            <a:r>
              <a:rPr lang="ko-KR" altLang="en-US" sz="1600" dirty="0" smtClean="0"/>
              <a:t>전력사용량 증가요인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en-US" altLang="ko-KR" sz="1600" dirty="0" smtClean="0"/>
              <a:t>   -. </a:t>
            </a:r>
            <a:r>
              <a:rPr lang="ko-KR" altLang="en-US" sz="1600" dirty="0" smtClean="0"/>
              <a:t>스타타워 신축</a:t>
            </a:r>
            <a:r>
              <a:rPr lang="en-US" altLang="ko-KR" sz="1600" dirty="0" smtClean="0"/>
              <a:t>(2009.03)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/>
              <a:t>   -. </a:t>
            </a:r>
            <a:r>
              <a:rPr lang="ko-KR" altLang="en-US" sz="1600" dirty="0" smtClean="0"/>
              <a:t>중앙난방 </a:t>
            </a:r>
            <a:r>
              <a:rPr lang="en-US" altLang="ko-KR" sz="1600" dirty="0" smtClean="0"/>
              <a:t>=&gt; </a:t>
            </a:r>
            <a:r>
              <a:rPr lang="ko-KR" altLang="en-US" sz="1600" dirty="0" smtClean="0"/>
              <a:t>전기온돌난방으로 교체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/>
              <a:t>스타홈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스타빌</a:t>
            </a:r>
            <a:r>
              <a:rPr lang="en-US" altLang="ko-KR" sz="16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/>
              <a:t>   -. </a:t>
            </a:r>
            <a:r>
              <a:rPr lang="ko-KR" altLang="en-US" sz="1600" dirty="0" smtClean="0"/>
              <a:t>축구장 </a:t>
            </a:r>
            <a:r>
              <a:rPr lang="ko-KR" altLang="en-US" sz="1600" dirty="0" err="1" smtClean="0"/>
              <a:t>조명탑</a:t>
            </a:r>
            <a:r>
              <a:rPr lang="ko-KR" altLang="en-US" sz="1600" dirty="0" smtClean="0"/>
              <a:t> </a:t>
            </a:r>
            <a:r>
              <a:rPr lang="ko-KR" altLang="en-US" sz="1600" dirty="0" smtClean="0"/>
              <a:t>신축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en-US" altLang="ko-KR" sz="1600" dirty="0" smtClean="0"/>
              <a:t>   -. </a:t>
            </a:r>
            <a:r>
              <a:rPr lang="ko-KR" altLang="en-US" sz="1600" dirty="0" smtClean="0"/>
              <a:t>가로등공사 </a:t>
            </a:r>
            <a:endParaRPr lang="ko-KR" alt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24543" y="19050"/>
            <a:ext cx="649742" cy="600075"/>
            <a:chOff x="24543" y="19050"/>
            <a:chExt cx="649742" cy="600075"/>
          </a:xfrm>
        </p:grpSpPr>
        <p:sp>
          <p:nvSpPr>
            <p:cNvPr id="8" name="직사각형 7"/>
            <p:cNvSpPr/>
            <p:nvPr/>
          </p:nvSpPr>
          <p:spPr>
            <a:xfrm>
              <a:off x="24543" y="19050"/>
              <a:ext cx="649742" cy="6000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4543" y="19050"/>
              <a:ext cx="132532" cy="60007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17" y="6226384"/>
            <a:ext cx="1030015" cy="58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997" y="6220123"/>
            <a:ext cx="1556457" cy="6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540534" y="800100"/>
            <a:ext cx="4879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4.3  </a:t>
            </a:r>
            <a:r>
              <a:rPr lang="ko-KR" altLang="en-US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전기절감</a:t>
            </a:r>
            <a:r>
              <a:rPr lang="ko-KR" altLang="en-US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비용 </a:t>
            </a:r>
            <a:r>
              <a:rPr lang="en-US" altLang="ko-KR" sz="16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(2009</a:t>
            </a:r>
            <a:r>
              <a:rPr lang="ko-KR" altLang="en-US" sz="16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년 기준</a:t>
            </a:r>
            <a:r>
              <a:rPr lang="en-US" altLang="ko-KR" sz="16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1600" dirty="0">
              <a:solidFill>
                <a:schemeClr val="accent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6743" y="73967"/>
            <a:ext cx="352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4. </a:t>
            </a:r>
            <a:r>
              <a:rPr lang="ko-KR" altLang="en-US" sz="2400" b="1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통계분석</a:t>
            </a:r>
            <a:endParaRPr lang="ko-KR" altLang="en-US" sz="2400" b="1" dirty="0">
              <a:solidFill>
                <a:schemeClr val="accent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4285" y="1666875"/>
            <a:ext cx="74410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-.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최대전력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: 500kw (1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개월 절감전력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en-US" altLang="ko-KR" sz="1600" dirty="0" smtClean="0"/>
              <a:t>Ⅹ5,200= 2,600,000</a:t>
            </a:r>
            <a:r>
              <a:rPr lang="ko-KR" altLang="en-US" sz="1600" dirty="0" smtClean="0"/>
              <a:t>원</a:t>
            </a:r>
            <a:r>
              <a:rPr lang="en-US" altLang="ko-KR" sz="1600" dirty="0" smtClean="0"/>
              <a:t>Ⅹ12</a:t>
            </a:r>
            <a:r>
              <a:rPr lang="ko-KR" altLang="en-US" sz="1600" dirty="0" smtClean="0"/>
              <a:t>개월</a:t>
            </a:r>
            <a:endParaRPr lang="en-US" altLang="ko-KR" sz="1600" dirty="0" smtClean="0"/>
          </a:p>
          <a:p>
            <a:pPr marL="342900" indent="-342900">
              <a:defRPr/>
            </a:pP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                  =31,200,000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원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defRPr/>
            </a:pP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defRPr/>
            </a:pP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-. </a:t>
            </a:r>
            <a:r>
              <a:rPr lang="ko-KR" altLang="en-US" sz="1600" dirty="0" err="1" smtClean="0">
                <a:latin typeface="맑은 고딕" pitchFamily="50" charset="-127"/>
                <a:ea typeface="맑은 고딕" pitchFamily="50" charset="-127"/>
              </a:rPr>
              <a:t>빈강의실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dirty="0" err="1" smtClean="0">
                <a:latin typeface="맑은 고딕" pitchFamily="50" charset="-127"/>
                <a:ea typeface="맑은 고딕" pitchFamily="50" charset="-127"/>
              </a:rPr>
              <a:t>냉난방기제어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: 60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개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dirty="0" err="1" smtClean="0">
                <a:latin typeface="맑은 고딕" pitchFamily="50" charset="-127"/>
                <a:ea typeface="맑은 고딕" pitchFamily="50" charset="-127"/>
              </a:rPr>
              <a:t>전강의실의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20%)</a:t>
            </a:r>
            <a:r>
              <a:rPr lang="en-US" altLang="ko-KR" sz="1600" dirty="0" smtClean="0"/>
              <a:t>Ⅹ2</a:t>
            </a:r>
            <a:r>
              <a:rPr lang="ko-KR" altLang="en-US" sz="1600" dirty="0" smtClean="0"/>
              <a:t>대</a:t>
            </a:r>
            <a:r>
              <a:rPr lang="en-US" altLang="ko-KR" sz="1600" dirty="0" smtClean="0"/>
              <a:t> Ⅹ3kw Ⅹ4</a:t>
            </a:r>
            <a:r>
              <a:rPr lang="ko-KR" altLang="en-US" sz="1600" dirty="0" smtClean="0"/>
              <a:t>시간</a:t>
            </a:r>
            <a:r>
              <a:rPr lang="en-US" altLang="ko-KR" sz="1600" dirty="0" smtClean="0"/>
              <a:t>            </a:t>
            </a:r>
          </a:p>
          <a:p>
            <a:pPr marL="342900" indent="-342900">
              <a:defRPr/>
            </a:pPr>
            <a:r>
              <a:rPr lang="en-US" altLang="ko-KR" sz="1600" dirty="0" smtClean="0"/>
              <a:t>                  Ⅹ20</a:t>
            </a:r>
            <a:r>
              <a:rPr lang="ko-KR" altLang="en-US" sz="1600" dirty="0" smtClean="0"/>
              <a:t>일</a:t>
            </a:r>
            <a:r>
              <a:rPr lang="en-US" altLang="ko-KR" sz="1600" dirty="0" smtClean="0"/>
              <a:t> Ⅹ60</a:t>
            </a:r>
            <a:r>
              <a:rPr lang="ko-KR" altLang="en-US" sz="1600" dirty="0" smtClean="0"/>
              <a:t>원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평균단가</a:t>
            </a:r>
            <a:r>
              <a:rPr lang="en-US" altLang="ko-KR" sz="1600" dirty="0" smtClean="0"/>
              <a:t>)=1,728,000</a:t>
            </a:r>
            <a:r>
              <a:rPr lang="ko-KR" altLang="en-US" sz="1600" dirty="0" smtClean="0"/>
              <a:t>원</a:t>
            </a:r>
            <a:r>
              <a:rPr lang="en-US" altLang="ko-KR" sz="1600" dirty="0" smtClean="0"/>
              <a:t> Ⅹ6</a:t>
            </a:r>
            <a:r>
              <a:rPr lang="ko-KR" altLang="en-US" sz="1600" dirty="0" smtClean="0"/>
              <a:t>개월</a:t>
            </a:r>
            <a:r>
              <a:rPr lang="en-US" altLang="ko-KR" sz="1600" dirty="0" smtClean="0"/>
              <a:t>=10,368,000</a:t>
            </a:r>
            <a:r>
              <a:rPr lang="ko-KR" altLang="en-US" sz="1600" dirty="0" smtClean="0"/>
              <a:t>원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defRPr/>
            </a:pP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defRPr/>
            </a:pP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-.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년간 절감금액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: 41,568,000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원 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dirty="0" err="1" smtClean="0">
                <a:latin typeface="맑은 고딕" pitchFamily="50" charset="-127"/>
                <a:ea typeface="맑은 고딕" pitchFamily="50" charset="-127"/>
              </a:rPr>
              <a:t>석유환산톤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101.18toe/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년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defRPr/>
            </a:pP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342900" indent="-342900">
              <a:defRPr/>
            </a:pP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-.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투자비회수기간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=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투자금액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/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년간 절감금액  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defRPr/>
            </a:pP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                   60,000,000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원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/ 41,568,000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원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≒ 1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년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개월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defRPr/>
            </a:pP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defRPr/>
            </a:pP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endParaRPr lang="ko-KR" alt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17" y="6226384"/>
            <a:ext cx="1030015" cy="58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997" y="6220123"/>
            <a:ext cx="1556457" cy="6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0" y="783771"/>
            <a:ext cx="601999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ko-KR" altLang="en-US" sz="2800" dirty="0" smtClean="0"/>
              <a:t>목  차</a:t>
            </a:r>
            <a:r>
              <a:rPr lang="en-US" altLang="ko-KR" sz="2800" dirty="0" smtClean="0"/>
              <a:t> –</a:t>
            </a:r>
          </a:p>
          <a:p>
            <a:pPr>
              <a:buFontTx/>
              <a:buChar char="-"/>
            </a:pPr>
            <a:endParaRPr lang="en-US" altLang="ko-KR" dirty="0" smtClean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sz="2000" dirty="0" smtClean="0"/>
              <a:t>시스템 도입배경</a:t>
            </a:r>
            <a:endParaRPr lang="en-US" altLang="ko-KR" sz="2000" dirty="0" smtClean="0"/>
          </a:p>
          <a:p>
            <a:pPr marL="342900" indent="-342900">
              <a:lnSpc>
                <a:spcPct val="200000"/>
              </a:lnSpc>
            </a:pPr>
            <a:r>
              <a:rPr lang="en-US" altLang="ko-KR" sz="2000" dirty="0" smtClean="0"/>
              <a:t>2. </a:t>
            </a:r>
            <a:r>
              <a:rPr lang="ko-KR" altLang="en-US" sz="2000" dirty="0" smtClean="0"/>
              <a:t>최대전력제어장치</a:t>
            </a:r>
            <a:endParaRPr lang="en-US" altLang="ko-KR" sz="2000" dirty="0" smtClean="0"/>
          </a:p>
          <a:p>
            <a:pPr marL="342900" indent="-342900">
              <a:lnSpc>
                <a:spcPct val="200000"/>
              </a:lnSpc>
            </a:pPr>
            <a:r>
              <a:rPr lang="en-US" altLang="ko-KR" sz="2000" dirty="0" smtClean="0"/>
              <a:t>3. </a:t>
            </a:r>
            <a:r>
              <a:rPr lang="ko-KR" altLang="en-US" sz="2000" dirty="0" smtClean="0"/>
              <a:t>시스템 설치현황</a:t>
            </a:r>
            <a:endParaRPr lang="en-US" altLang="ko-KR" sz="2000" dirty="0" smtClean="0"/>
          </a:p>
          <a:p>
            <a:pPr marL="342900" indent="-342900">
              <a:lnSpc>
                <a:spcPct val="200000"/>
              </a:lnSpc>
            </a:pPr>
            <a:r>
              <a:rPr lang="en-US" altLang="ko-KR" sz="2000" dirty="0" smtClean="0"/>
              <a:t>4. </a:t>
            </a:r>
            <a:r>
              <a:rPr lang="ko-KR" altLang="en-US" sz="2000" dirty="0" smtClean="0"/>
              <a:t>통계분석</a:t>
            </a:r>
            <a:endParaRPr lang="en-US" altLang="ko-KR" sz="2000" dirty="0" smtClean="0"/>
          </a:p>
          <a:p>
            <a:pPr marL="342900" indent="-342900">
              <a:lnSpc>
                <a:spcPct val="200000"/>
              </a:lnSpc>
            </a:pPr>
            <a:r>
              <a:rPr lang="en-US" altLang="ko-KR" sz="2000" dirty="0" smtClean="0"/>
              <a:t>5. </a:t>
            </a:r>
            <a:r>
              <a:rPr lang="ko-KR" altLang="en-US" sz="2000" dirty="0" smtClean="0"/>
              <a:t>결론</a:t>
            </a:r>
            <a:endParaRPr lang="en-US" altLang="ko-KR" dirty="0" smtClean="0"/>
          </a:p>
          <a:p>
            <a:pPr marL="342900" indent="-342900">
              <a:buAutoNum type="arabicPeriod"/>
            </a:pPr>
            <a:endParaRPr lang="en-US" altLang="ko-KR" dirty="0" smtClean="0"/>
          </a:p>
          <a:p>
            <a:pPr>
              <a:buFontTx/>
              <a:buChar char="-"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24543" y="19050"/>
            <a:ext cx="649742" cy="600075"/>
            <a:chOff x="24543" y="19050"/>
            <a:chExt cx="649742" cy="600075"/>
          </a:xfrm>
        </p:grpSpPr>
        <p:sp>
          <p:nvSpPr>
            <p:cNvPr id="8" name="직사각형 7"/>
            <p:cNvSpPr/>
            <p:nvPr/>
          </p:nvSpPr>
          <p:spPr>
            <a:xfrm>
              <a:off x="24543" y="19050"/>
              <a:ext cx="649742" cy="6000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4543" y="19050"/>
              <a:ext cx="132532" cy="60007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17" y="6226384"/>
            <a:ext cx="1030015" cy="58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997" y="6220123"/>
            <a:ext cx="1556457" cy="6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246743" y="73967"/>
            <a:ext cx="352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5. </a:t>
            </a:r>
            <a:r>
              <a:rPr lang="ko-KR" altLang="en-US" sz="2400" b="1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결  </a:t>
            </a:r>
            <a:r>
              <a:rPr lang="ko-KR" altLang="en-US" sz="2400" b="1" dirty="0" err="1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론</a:t>
            </a:r>
            <a:endParaRPr lang="ko-KR" altLang="en-US" sz="2400" b="1" dirty="0">
              <a:solidFill>
                <a:schemeClr val="accent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157075" y="1000124"/>
          <a:ext cx="8630557" cy="4886325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077232"/>
                <a:gridCol w="7553325"/>
              </a:tblGrid>
              <a:tr h="210782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solidFill>
                            <a:schemeClr val="tx1"/>
                          </a:solidFill>
                        </a:rPr>
                        <a:t>개선전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-. </a:t>
                      </a:r>
                      <a:r>
                        <a:rPr lang="ko-KR" altLang="en-US" sz="1400" dirty="0" smtClean="0">
                          <a:solidFill>
                            <a:srgbClr val="FF0000"/>
                          </a:solidFill>
                        </a:rPr>
                        <a:t>동절기와 </a:t>
                      </a:r>
                      <a:r>
                        <a:rPr lang="ko-KR" altLang="en-US" sz="1400" dirty="0" err="1" smtClean="0">
                          <a:solidFill>
                            <a:srgbClr val="FF0000"/>
                          </a:solidFill>
                        </a:rPr>
                        <a:t>하절기</a:t>
                      </a:r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</a:rPr>
                        <a:t>에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</a:rPr>
                        <a:t>냉난방기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 사용이 급증하여 순간 피크전력이 상승하여 전기기본요금이</a:t>
                      </a:r>
                      <a:endParaRPr lang="en-US" altLang="ko-KR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   상승함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.  (</a:t>
                      </a:r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</a:rPr>
                        <a:t>냉난방기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 전력사용량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ko-KR" altLang="en-US" sz="1400" dirty="0" smtClean="0">
                          <a:solidFill>
                            <a:srgbClr val="FF0000"/>
                          </a:solidFill>
                        </a:rPr>
                        <a:t>전체전력의 </a:t>
                      </a: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40%</a:t>
                      </a:r>
                      <a:r>
                        <a:rPr lang="ko-KR" altLang="en-US" sz="1400" dirty="0" smtClean="0">
                          <a:solidFill>
                            <a:srgbClr val="FF0000"/>
                          </a:solidFill>
                        </a:rPr>
                        <a:t>차지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-. 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개별조절기 사용에 따른 </a:t>
                      </a:r>
                      <a:r>
                        <a:rPr lang="ko-KR" altLang="en-US" sz="1400" dirty="0" smtClean="0">
                          <a:solidFill>
                            <a:srgbClr val="FF0000"/>
                          </a:solidFill>
                        </a:rPr>
                        <a:t>과도한 온도설정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으로 전력사용량이 증가함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    (</a:t>
                      </a:r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</a:rPr>
                        <a:t>하절기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: 18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℃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이하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동절기 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: 30℃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이상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)</a:t>
                      </a: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1400" dirty="0" smtClean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-. 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빈 강의시간 및 </a:t>
                      </a:r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종강후에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냉난방기가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 가동되어 전력이 낭비됨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.</a:t>
                      </a: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1400" dirty="0" smtClean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-. </a:t>
                      </a:r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냉난방기</a:t>
                      </a:r>
                      <a:r>
                        <a:rPr lang="ko-KR" altLang="en-US" sz="1400" baseline="0" dirty="0" smtClean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ko-KR" altLang="en-US" sz="1400" baseline="0" dirty="0" err="1" smtClean="0">
                          <a:solidFill>
                            <a:srgbClr val="FF0000"/>
                          </a:solidFill>
                          <a:latin typeface="맑은 고딕"/>
                          <a:ea typeface="맑은 고딕"/>
                        </a:rPr>
                        <a:t>고장시에</a:t>
                      </a:r>
                      <a:r>
                        <a:rPr lang="ko-KR" altLang="en-US" sz="1400" baseline="0" dirty="0" smtClean="0">
                          <a:solidFill>
                            <a:srgbClr val="FF0000"/>
                          </a:solidFill>
                          <a:latin typeface="맑은 고딕"/>
                          <a:ea typeface="맑은 고딕"/>
                        </a:rPr>
                        <a:t> 체크</a:t>
                      </a:r>
                      <a:r>
                        <a:rPr lang="ko-KR" altLang="en-US" sz="1400" baseline="0" dirty="0" smtClean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가 안됨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.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7849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>
                          <a:solidFill>
                            <a:schemeClr val="tx1"/>
                          </a:solidFill>
                        </a:rPr>
                        <a:t>개선후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-. 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최대전력제어장치를 설치하여 </a:t>
                      </a:r>
                      <a:r>
                        <a:rPr lang="ko-KR" altLang="en-US" sz="1400" b="1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목표값을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 설정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하면 </a:t>
                      </a:r>
                      <a:r>
                        <a:rPr lang="ko-KR" altLang="en-US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전체냉난방기를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개 그룹으로 </a:t>
                      </a:r>
                      <a:r>
                        <a:rPr lang="ko-KR" altLang="en-US" sz="1400" b="1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순차제어</a:t>
                      </a:r>
                      <a:r>
                        <a:rPr lang="ko-KR" altLang="en-US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하여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순간피크전력을 억제함 </a:t>
                      </a:r>
                      <a:endParaRPr lang="en-US" altLang="ko-KR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latinLnBrk="1"/>
                      <a:endParaRPr lang="en-US" altLang="ko-KR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</a:rPr>
                        <a:t>-. 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</a:rPr>
                        <a:t>통제실에서</a:t>
                      </a:r>
                      <a:r>
                        <a:rPr lang="ko-KR" altLang="en-US" sz="1400" b="1" baseline="0" dirty="0" smtClean="0">
                          <a:solidFill>
                            <a:schemeClr val="tx1"/>
                          </a:solidFill>
                        </a:rPr>
                        <a:t> 적정온도</a:t>
                      </a:r>
                      <a:r>
                        <a:rPr lang="en-US" altLang="ko-KR" sz="1400" b="1" baseline="0" dirty="0" smtClean="0">
                          <a:solidFill>
                            <a:schemeClr val="tx1"/>
                          </a:solidFill>
                        </a:rPr>
                        <a:t>(25</a:t>
                      </a:r>
                      <a:r>
                        <a:rPr lang="en-US" altLang="ko-KR" sz="1400" b="1" baseline="0" dirty="0" smtClean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℃)</a:t>
                      </a:r>
                      <a:r>
                        <a:rPr lang="ko-KR" altLang="en-US" sz="1400" b="1" baseline="0" dirty="0" smtClean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로 설정하여 </a:t>
                      </a:r>
                      <a:r>
                        <a:rPr lang="ko-KR" altLang="en-US" sz="1400" b="1" baseline="0" dirty="0" smtClean="0">
                          <a:solidFill>
                            <a:srgbClr val="FF0000"/>
                          </a:solidFill>
                          <a:latin typeface="맑은 고딕"/>
                          <a:ea typeface="맑은 고딕"/>
                        </a:rPr>
                        <a:t>에너지 </a:t>
                      </a:r>
                      <a:r>
                        <a:rPr lang="en-US" altLang="ko-KR" sz="1400" b="1" baseline="0" dirty="0" smtClean="0">
                          <a:solidFill>
                            <a:srgbClr val="FF0000"/>
                          </a:solidFill>
                          <a:latin typeface="맑은 고딕"/>
                          <a:ea typeface="맑은 고딕"/>
                        </a:rPr>
                        <a:t>Saving </a:t>
                      </a:r>
                      <a:r>
                        <a:rPr lang="ko-KR" altLang="en-US" sz="1400" b="1" baseline="0" dirty="0" smtClean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효과를 얻음</a:t>
                      </a:r>
                      <a:endParaRPr lang="en-US" altLang="ko-KR" sz="1400" b="1" baseline="0" dirty="0" smtClean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  <a:p>
                      <a:pPr latinLnBrk="1"/>
                      <a:r>
                        <a:rPr lang="en-US" altLang="ko-KR" sz="1400" b="1" baseline="0" dirty="0" smtClean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    </a:t>
                      </a:r>
                    </a:p>
                    <a:p>
                      <a:pPr latinLnBrk="1"/>
                      <a:r>
                        <a:rPr lang="en-US" altLang="ko-KR" sz="1400" b="1" baseline="0" dirty="0" smtClean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-. </a:t>
                      </a:r>
                      <a:r>
                        <a:rPr lang="ko-KR" altLang="en-US" sz="1400" b="1" baseline="0" dirty="0" err="1" smtClean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냉난방기를</a:t>
                      </a:r>
                      <a:r>
                        <a:rPr lang="ko-KR" altLang="en-US" sz="1400" b="1" baseline="0" dirty="0" smtClean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ko-KR" altLang="en-US" sz="1400" b="1" baseline="0" dirty="0" err="1" smtClean="0">
                          <a:solidFill>
                            <a:srgbClr val="FF0000"/>
                          </a:solidFill>
                          <a:latin typeface="맑은 고딕"/>
                          <a:ea typeface="맑은 고딕"/>
                        </a:rPr>
                        <a:t>스케줄제어</a:t>
                      </a:r>
                      <a:r>
                        <a:rPr lang="ko-KR" altLang="en-US" sz="1400" b="1" baseline="0" dirty="0" err="1" smtClean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하여</a:t>
                      </a:r>
                      <a:r>
                        <a:rPr lang="ko-KR" altLang="en-US" sz="1400" b="1" baseline="0" dirty="0" smtClean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 빈 강의시간 및 점심시간</a:t>
                      </a:r>
                      <a:r>
                        <a:rPr lang="en-US" altLang="ko-KR" sz="1400" b="1" baseline="0" dirty="0" smtClean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lang="ko-KR" altLang="en-US" sz="1400" b="1" baseline="0" dirty="0" err="1" smtClean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종강후에</a:t>
                      </a:r>
                      <a:r>
                        <a:rPr lang="ko-KR" altLang="en-US" sz="1400" b="1" baseline="0" dirty="0" smtClean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 전원 </a:t>
                      </a:r>
                      <a:r>
                        <a:rPr lang="en-US" altLang="ko-KR" sz="1400" b="1" baseline="0" dirty="0" smtClean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OFF</a:t>
                      </a:r>
                    </a:p>
                    <a:p>
                      <a:pPr latinLnBrk="1"/>
                      <a:endParaRPr lang="en-US" altLang="ko-KR" sz="1400" b="1" baseline="0" dirty="0" smtClean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  <a:p>
                      <a:pPr latinLnBrk="1"/>
                      <a:r>
                        <a:rPr lang="en-US" altLang="ko-KR" sz="1400" b="1" baseline="0" dirty="0" smtClean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-. </a:t>
                      </a:r>
                      <a:r>
                        <a:rPr lang="ko-KR" altLang="en-US" sz="1400" b="1" baseline="0" dirty="0" smtClean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인터넷을 통해 </a:t>
                      </a:r>
                      <a:r>
                        <a:rPr lang="ko-KR" altLang="en-US" sz="1400" b="1" baseline="0" dirty="0" smtClean="0">
                          <a:solidFill>
                            <a:srgbClr val="FF0000"/>
                          </a:solidFill>
                          <a:latin typeface="맑은 고딕"/>
                          <a:ea typeface="맑은 고딕"/>
                        </a:rPr>
                        <a:t>어디에서나 제어가 가능</a:t>
                      </a:r>
                      <a:r>
                        <a:rPr lang="ko-KR" altLang="en-US" sz="1400" b="1" baseline="0" dirty="0" smtClean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하며 고장내역이 표시되어 고장처리가 신속히 이루어져 </a:t>
                      </a:r>
                      <a:r>
                        <a:rPr lang="ko-KR" altLang="en-US" sz="1400" b="1" baseline="0" dirty="0" smtClean="0">
                          <a:solidFill>
                            <a:srgbClr val="FF0000"/>
                          </a:solidFill>
                          <a:latin typeface="맑은 고딕"/>
                          <a:ea typeface="맑은 고딕"/>
                        </a:rPr>
                        <a:t>설비이용률이 증가</a:t>
                      </a:r>
                      <a:r>
                        <a:rPr lang="ko-KR" altLang="en-US" sz="1400" b="1" baseline="0" dirty="0" smtClean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함</a:t>
                      </a:r>
                      <a:endParaRPr lang="en-US" altLang="ko-KR" sz="1400" b="1" baseline="0" dirty="0" smtClean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  <a:p>
                      <a:pPr latinLnBrk="1"/>
                      <a:endParaRPr lang="en-US" altLang="ko-KR" sz="1400" b="1" baseline="0" dirty="0" smtClean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  <a:p>
                      <a:pPr latinLnBrk="1"/>
                      <a:r>
                        <a:rPr lang="en-US" altLang="ko-KR" sz="1400" b="1" baseline="0" dirty="0" smtClean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-. </a:t>
                      </a:r>
                      <a:r>
                        <a:rPr lang="ko-KR" altLang="en-US" sz="1400" b="1" baseline="0" dirty="0" err="1" smtClean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냉난방기의</a:t>
                      </a:r>
                      <a:r>
                        <a:rPr lang="ko-KR" altLang="en-US" sz="1400" b="1" baseline="0" dirty="0" smtClean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 신뢰도가 높아짐</a:t>
                      </a:r>
                      <a:r>
                        <a:rPr lang="en-US" altLang="ko-KR" sz="1400" b="1" baseline="0" dirty="0" smtClean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.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24543" y="19050"/>
            <a:ext cx="649742" cy="600075"/>
            <a:chOff x="24543" y="19050"/>
            <a:chExt cx="649742" cy="600075"/>
          </a:xfrm>
        </p:grpSpPr>
        <p:sp>
          <p:nvSpPr>
            <p:cNvPr id="8" name="직사각형 7"/>
            <p:cNvSpPr/>
            <p:nvPr/>
          </p:nvSpPr>
          <p:spPr>
            <a:xfrm>
              <a:off x="24543" y="19050"/>
              <a:ext cx="649742" cy="6000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4543" y="19050"/>
              <a:ext cx="132532" cy="60007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17" y="6226384"/>
            <a:ext cx="1030015" cy="58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997" y="6220123"/>
            <a:ext cx="1556457" cy="6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6743" y="73967"/>
            <a:ext cx="352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lang="ko-KR" altLang="en-US" sz="2400" b="1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시스템 도입배경</a:t>
            </a:r>
            <a:endParaRPr lang="ko-KR" altLang="en-US" sz="2400" b="1" dirty="0">
              <a:solidFill>
                <a:schemeClr val="accent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458787" y="1193128"/>
            <a:ext cx="2692400" cy="476071"/>
            <a:chOff x="488950" y="3571876"/>
            <a:chExt cx="3060000" cy="476071"/>
          </a:xfrm>
        </p:grpSpPr>
        <p:sp>
          <p:nvSpPr>
            <p:cNvPr id="14" name="모서리가 둥근 직사각형 13"/>
            <p:cNvSpPr/>
            <p:nvPr/>
          </p:nvSpPr>
          <p:spPr bwMode="auto">
            <a:xfrm>
              <a:off x="488950" y="3571876"/>
              <a:ext cx="3060000" cy="476071"/>
            </a:xfrm>
            <a:prstGeom prst="roundRect">
              <a:avLst>
                <a:gd name="adj" fmla="val 50000"/>
              </a:avLst>
            </a:prstGeom>
            <a:solidFill>
              <a:srgbClr val="009AD0"/>
            </a:solidFill>
            <a:ln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ko-KR" altLang="en-US" sz="160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4285" y="3611940"/>
              <a:ext cx="2659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solidFill>
                    <a:schemeClr val="bg1"/>
                  </a:solidFill>
                </a:rPr>
                <a:t>각 건물의 </a:t>
              </a:r>
              <a:r>
                <a:rPr lang="ko-KR" altLang="en-US" dirty="0" err="1" smtClean="0">
                  <a:solidFill>
                    <a:schemeClr val="bg1"/>
                  </a:solidFill>
                </a:rPr>
                <a:t>리모델링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458787" y="1821599"/>
            <a:ext cx="2692400" cy="476071"/>
            <a:chOff x="488950" y="3571876"/>
            <a:chExt cx="3060000" cy="476071"/>
          </a:xfrm>
        </p:grpSpPr>
        <p:sp>
          <p:nvSpPr>
            <p:cNvPr id="18" name="모서리가 둥근 직사각형 17"/>
            <p:cNvSpPr/>
            <p:nvPr/>
          </p:nvSpPr>
          <p:spPr bwMode="auto">
            <a:xfrm>
              <a:off x="488950" y="3571876"/>
              <a:ext cx="3060000" cy="476071"/>
            </a:xfrm>
            <a:prstGeom prst="roundRect">
              <a:avLst>
                <a:gd name="adj" fmla="val 50000"/>
              </a:avLst>
            </a:prstGeom>
            <a:solidFill>
              <a:srgbClr val="009AD0"/>
            </a:solidFill>
            <a:ln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ko-KR" altLang="en-US" sz="160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4285" y="3611940"/>
              <a:ext cx="2659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solidFill>
                    <a:schemeClr val="bg1"/>
                  </a:solidFill>
                </a:rPr>
                <a:t>건물의 신축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478990" y="2459505"/>
            <a:ext cx="2692400" cy="476071"/>
            <a:chOff x="488950" y="3571876"/>
            <a:chExt cx="3060000" cy="476071"/>
          </a:xfrm>
        </p:grpSpPr>
        <p:sp>
          <p:nvSpPr>
            <p:cNvPr id="21" name="모서리가 둥근 직사각형 20"/>
            <p:cNvSpPr/>
            <p:nvPr/>
          </p:nvSpPr>
          <p:spPr bwMode="auto">
            <a:xfrm>
              <a:off x="488950" y="3571876"/>
              <a:ext cx="3060000" cy="476071"/>
            </a:xfrm>
            <a:prstGeom prst="roundRect">
              <a:avLst>
                <a:gd name="adj" fmla="val 50000"/>
              </a:avLst>
            </a:prstGeom>
            <a:solidFill>
              <a:srgbClr val="009AD0"/>
            </a:solidFill>
            <a:ln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ko-KR" altLang="en-US" sz="160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74285" y="3611940"/>
              <a:ext cx="2659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solidFill>
                    <a:schemeClr val="bg1"/>
                  </a:solidFill>
                </a:rPr>
                <a:t>전기요금의 인상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오른쪽 화살표 26"/>
          <p:cNvSpPr/>
          <p:nvPr/>
        </p:nvSpPr>
        <p:spPr>
          <a:xfrm>
            <a:off x="3941762" y="1383448"/>
            <a:ext cx="1268413" cy="1485453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dist="50800" algn="ctr" rotWithShape="0">
              <a:srgbClr val="000000">
                <a:alpha val="46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8786" name="Picture 2" descr="http://imgnews.jknews.co.kr/editor/dmccc/20090728_2797278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1362" y="751131"/>
            <a:ext cx="1568450" cy="214093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5688012" y="2726473"/>
            <a:ext cx="1701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전기요금상승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81692" y="4829175"/>
            <a:ext cx="8928100" cy="8953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+mj-ea"/>
              <a:ea typeface="+mj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1872" y="4843760"/>
            <a:ext cx="8471127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ight"/>
              <a:lightRig rig="threePt" dir="t"/>
            </a:scene3d>
          </a:bodyPr>
          <a:lstStyle/>
          <a:p>
            <a:r>
              <a:rPr lang="ko-KR" altLang="en-US" dirty="0" smtClean="0"/>
              <a:t>교육환경에 미치는 영향은                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전기요금 절감효과는            방법은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2" name="직사각형 31"/>
          <p:cNvSpPr/>
          <p:nvPr/>
        </p:nvSpPr>
        <p:spPr>
          <a:xfrm>
            <a:off x="3171391" y="4953000"/>
            <a:ext cx="962460" cy="3524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DOWN</a:t>
            </a:r>
            <a:endParaRPr lang="ko-KR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6410324" y="4943475"/>
            <a:ext cx="674688" cy="38040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UP</a:t>
            </a:r>
            <a:endParaRPr lang="en-US" altLang="ko-K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7733323" y="4848224"/>
            <a:ext cx="601051" cy="6762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ko-KR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24543" y="19050"/>
            <a:ext cx="649742" cy="600075"/>
            <a:chOff x="24543" y="19050"/>
            <a:chExt cx="649742" cy="600075"/>
          </a:xfrm>
        </p:grpSpPr>
        <p:sp>
          <p:nvSpPr>
            <p:cNvPr id="8" name="직사각형 7"/>
            <p:cNvSpPr/>
            <p:nvPr/>
          </p:nvSpPr>
          <p:spPr>
            <a:xfrm>
              <a:off x="24543" y="19050"/>
              <a:ext cx="649742" cy="6000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4543" y="19050"/>
              <a:ext cx="132532" cy="60007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17" y="6226384"/>
            <a:ext cx="1030015" cy="58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997" y="6220123"/>
            <a:ext cx="1556457" cy="6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46743" y="73967"/>
            <a:ext cx="352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2400" b="1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최대전력제어장치</a:t>
            </a:r>
            <a:endParaRPr lang="ko-KR" altLang="en-US" sz="2400" b="1" dirty="0">
              <a:solidFill>
                <a:schemeClr val="accent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0534" y="800100"/>
            <a:ext cx="4879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2.1 </a:t>
            </a:r>
            <a:r>
              <a:rPr lang="ko-KR" altLang="en-US" sz="2000" b="1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전기요금의 이해</a:t>
            </a:r>
            <a:endParaRPr lang="ko-KR" altLang="en-US" sz="2000" b="1" dirty="0">
              <a:solidFill>
                <a:schemeClr val="accent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32" name="그룹 45"/>
          <p:cNvGrpSpPr>
            <a:grpSpLocks/>
          </p:cNvGrpSpPr>
          <p:nvPr/>
        </p:nvGrpSpPr>
        <p:grpSpPr bwMode="auto">
          <a:xfrm>
            <a:off x="246743" y="1214422"/>
            <a:ext cx="8528130" cy="1214446"/>
            <a:chOff x="1918334" y="3447241"/>
            <a:chExt cx="6749442" cy="538778"/>
          </a:xfrm>
        </p:grpSpPr>
        <p:sp>
          <p:nvSpPr>
            <p:cNvPr id="33" name="AutoShape 61"/>
            <p:cNvSpPr>
              <a:spLocks noChangeArrowheads="1"/>
            </p:cNvSpPr>
            <p:nvPr/>
          </p:nvSpPr>
          <p:spPr bwMode="auto">
            <a:xfrm>
              <a:off x="1918334" y="3449179"/>
              <a:ext cx="6749442" cy="536840"/>
            </a:xfrm>
            <a:prstGeom prst="roundRect">
              <a:avLst>
                <a:gd name="adj" fmla="val 6347"/>
              </a:avLst>
            </a:prstGeom>
            <a:solidFill>
              <a:srgbClr val="56BAE2"/>
            </a:solidFill>
            <a:ln w="9525" algn="ctr">
              <a:noFill/>
              <a:round/>
              <a:headEnd/>
              <a:tailEnd/>
            </a:ln>
          </p:spPr>
          <p:txBody>
            <a:bodyPr lIns="94229" tIns="47114" rIns="94229" bIns="47114" anchor="ctr">
              <a:spAutoFit/>
            </a:bodyPr>
            <a:lstStyle/>
            <a:p>
              <a:endParaRPr lang="ko-KR" altLang="en-US">
                <a:latin typeface="+mj-ea"/>
                <a:ea typeface="+mj-ea"/>
              </a:endParaRPr>
            </a:p>
          </p:txBody>
        </p:sp>
        <p:sp>
          <p:nvSpPr>
            <p:cNvPr id="34" name="AutoShape 63"/>
            <p:cNvSpPr>
              <a:spLocks noChangeArrowheads="1"/>
            </p:cNvSpPr>
            <p:nvPr/>
          </p:nvSpPr>
          <p:spPr bwMode="auto">
            <a:xfrm>
              <a:off x="1952604" y="3447241"/>
              <a:ext cx="6669203" cy="536840"/>
            </a:xfrm>
            <a:prstGeom prst="roundRect">
              <a:avLst>
                <a:gd name="adj" fmla="val 5935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lIns="94229" tIns="47114" rIns="94229" bIns="47114" anchor="ctr">
              <a:spAutoFit/>
            </a:bodyPr>
            <a:lstStyle/>
            <a:p>
              <a:pPr>
                <a:defRPr/>
              </a:pPr>
              <a:endParaRPr lang="ko-KR" altLang="en-US">
                <a:latin typeface="+mj-ea"/>
                <a:ea typeface="+mj-ea"/>
              </a:endParaRPr>
            </a:p>
          </p:txBody>
        </p:sp>
      </p:grpSp>
      <p:sp>
        <p:nvSpPr>
          <p:cNvPr id="35" name="TextBox 31"/>
          <p:cNvSpPr txBox="1">
            <a:spLocks noChangeArrowheads="1"/>
          </p:cNvSpPr>
          <p:nvPr/>
        </p:nvSpPr>
        <p:spPr bwMode="auto">
          <a:xfrm>
            <a:off x="324108" y="1404452"/>
            <a:ext cx="82809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ko-KR" altLang="en-US" sz="1400" b="1" dirty="0">
                <a:solidFill>
                  <a:srgbClr val="0000FF"/>
                </a:solidFill>
                <a:latin typeface="+mj-ea"/>
                <a:ea typeface="+mj-ea"/>
              </a:rPr>
              <a:t>계약전력 </a:t>
            </a:r>
            <a:r>
              <a:rPr lang="en-US" altLang="ko-KR" sz="1400" b="1" dirty="0">
                <a:solidFill>
                  <a:srgbClr val="FF0000"/>
                </a:solidFill>
                <a:latin typeface="+mj-ea"/>
                <a:ea typeface="+mj-ea"/>
              </a:rPr>
              <a:t>100KW</a:t>
            </a:r>
            <a:r>
              <a:rPr lang="ko-KR" altLang="en-US" sz="1400" b="1" dirty="0">
                <a:solidFill>
                  <a:srgbClr val="FF0000"/>
                </a:solidFill>
                <a:latin typeface="+mj-ea"/>
                <a:ea typeface="+mj-ea"/>
              </a:rPr>
              <a:t>이상 </a:t>
            </a:r>
            <a:r>
              <a:rPr lang="ko-KR" altLang="en-US" sz="1400" dirty="0">
                <a:latin typeface="+mj-ea"/>
                <a:ea typeface="+mj-ea"/>
              </a:rPr>
              <a:t>사용하는 고압 </a:t>
            </a:r>
            <a:r>
              <a:rPr lang="ko-KR" altLang="en-US" sz="1400" dirty="0" err="1">
                <a:latin typeface="+mj-ea"/>
                <a:ea typeface="+mj-ea"/>
              </a:rPr>
              <a:t>수용가에</a:t>
            </a:r>
            <a:r>
              <a:rPr lang="ko-KR" altLang="en-US" sz="1400" dirty="0">
                <a:latin typeface="+mj-ea"/>
                <a:ea typeface="+mj-ea"/>
              </a:rPr>
              <a:t> 징수되는 전기요금은 </a:t>
            </a:r>
            <a:r>
              <a:rPr lang="en-US" altLang="ko-KR" sz="1400" dirty="0">
                <a:latin typeface="+mj-ea"/>
                <a:ea typeface="+mj-ea"/>
              </a:rPr>
              <a:t>1</a:t>
            </a:r>
            <a:r>
              <a:rPr lang="ko-KR" altLang="en-US" sz="1400" dirty="0">
                <a:latin typeface="+mj-ea"/>
                <a:ea typeface="+mj-ea"/>
              </a:rPr>
              <a:t>년</a:t>
            </a:r>
            <a:r>
              <a:rPr lang="en-US" altLang="ko-KR" sz="1400" dirty="0">
                <a:latin typeface="+mj-ea"/>
                <a:ea typeface="+mj-ea"/>
              </a:rPr>
              <a:t>(12</a:t>
            </a:r>
            <a:r>
              <a:rPr lang="ko-KR" altLang="en-US" sz="1400" dirty="0">
                <a:latin typeface="+mj-ea"/>
                <a:ea typeface="+mj-ea"/>
              </a:rPr>
              <a:t>개월</a:t>
            </a:r>
            <a:r>
              <a:rPr lang="en-US" altLang="ko-KR" sz="1400" dirty="0">
                <a:latin typeface="+mj-ea"/>
                <a:ea typeface="+mj-ea"/>
              </a:rPr>
              <a:t>) </a:t>
            </a:r>
            <a:r>
              <a:rPr lang="ko-KR" altLang="en-US" sz="1400" dirty="0">
                <a:latin typeface="+mj-ea"/>
                <a:ea typeface="+mj-ea"/>
              </a:rPr>
              <a:t>중 </a:t>
            </a:r>
            <a:r>
              <a:rPr lang="ko-KR" altLang="en-US" sz="1400" b="1" dirty="0">
                <a:solidFill>
                  <a:srgbClr val="FF0000"/>
                </a:solidFill>
                <a:latin typeface="+mj-ea"/>
                <a:ea typeface="+mj-ea"/>
              </a:rPr>
              <a:t>하계</a:t>
            </a:r>
            <a:r>
              <a:rPr lang="en-US" altLang="ko-KR" sz="1400" b="1" dirty="0">
                <a:solidFill>
                  <a:srgbClr val="FF0000"/>
                </a:solidFill>
                <a:latin typeface="+mj-ea"/>
                <a:ea typeface="+mj-ea"/>
              </a:rPr>
              <a:t>(7,8,9</a:t>
            </a:r>
            <a:r>
              <a:rPr lang="ko-KR" altLang="en-US" sz="1400" b="1" dirty="0">
                <a:solidFill>
                  <a:srgbClr val="FF0000"/>
                </a:solidFill>
                <a:latin typeface="+mj-ea"/>
                <a:ea typeface="+mj-ea"/>
              </a:rPr>
              <a:t>월</a:t>
            </a:r>
            <a:r>
              <a:rPr lang="en-US" altLang="ko-KR" sz="1400" b="1" dirty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r>
              <a:rPr lang="ko-KR" altLang="en-US" sz="1400" b="1" dirty="0">
                <a:solidFill>
                  <a:srgbClr val="0000FF"/>
                </a:solidFill>
                <a:latin typeface="+mj-ea"/>
                <a:ea typeface="+mj-ea"/>
              </a:rPr>
              <a:t>의 </a:t>
            </a:r>
            <a:r>
              <a:rPr lang="ko-KR" altLang="en-US" sz="1400" b="1" dirty="0">
                <a:solidFill>
                  <a:srgbClr val="FF0000"/>
                </a:solidFill>
                <a:latin typeface="+mj-ea"/>
                <a:ea typeface="+mj-ea"/>
              </a:rPr>
              <a:t>최대수요전력 </a:t>
            </a:r>
            <a:r>
              <a:rPr lang="en-US" altLang="ko-KR" sz="1400" b="1" dirty="0">
                <a:solidFill>
                  <a:srgbClr val="FF0000"/>
                </a:solidFill>
                <a:latin typeface="+mj-ea"/>
                <a:ea typeface="+mj-ea"/>
              </a:rPr>
              <a:t>(Peak)</a:t>
            </a:r>
            <a:r>
              <a:rPr lang="ko-KR" altLang="en-US" sz="1400" dirty="0">
                <a:latin typeface="+mj-ea"/>
                <a:ea typeface="+mj-ea"/>
              </a:rPr>
              <a:t>을 </a:t>
            </a:r>
            <a:r>
              <a:rPr lang="ko-KR" altLang="en-US" sz="1400" b="1" dirty="0">
                <a:solidFill>
                  <a:srgbClr val="0000FF"/>
                </a:solidFill>
                <a:latin typeface="+mj-ea"/>
                <a:ea typeface="+mj-ea"/>
              </a:rPr>
              <a:t>향후 </a:t>
            </a:r>
            <a:r>
              <a:rPr lang="en-US" altLang="ko-KR" sz="1400" b="1" dirty="0">
                <a:solidFill>
                  <a:srgbClr val="0000FF"/>
                </a:solidFill>
                <a:latin typeface="+mj-ea"/>
                <a:ea typeface="+mj-ea"/>
              </a:rPr>
              <a:t>1</a:t>
            </a:r>
            <a:r>
              <a:rPr lang="ko-KR" altLang="en-US" sz="1400" b="1" dirty="0">
                <a:solidFill>
                  <a:srgbClr val="0000FF"/>
                </a:solidFill>
                <a:latin typeface="+mj-ea"/>
                <a:ea typeface="+mj-ea"/>
              </a:rPr>
              <a:t>년간의 </a:t>
            </a:r>
            <a:r>
              <a:rPr lang="ko-KR" altLang="en-US" sz="1400" b="1" dirty="0">
                <a:solidFill>
                  <a:srgbClr val="FF0000"/>
                </a:solidFill>
                <a:latin typeface="+mj-ea"/>
                <a:ea typeface="+mj-ea"/>
              </a:rPr>
              <a:t>기본 </a:t>
            </a:r>
            <a:r>
              <a:rPr lang="ko-KR" altLang="en-US" sz="1400" b="1" dirty="0" smtClean="0">
                <a:solidFill>
                  <a:srgbClr val="FF0000"/>
                </a:solidFill>
                <a:latin typeface="+mj-ea"/>
                <a:ea typeface="+mj-ea"/>
              </a:rPr>
              <a:t>요금</a:t>
            </a:r>
            <a:r>
              <a:rPr lang="ko-KR" altLang="en-US" sz="1400" b="1" dirty="0" smtClean="0">
                <a:solidFill>
                  <a:srgbClr val="0000FF"/>
                </a:solidFill>
                <a:latin typeface="+mj-ea"/>
                <a:ea typeface="+mj-ea"/>
              </a:rPr>
              <a:t>으로 적용</a:t>
            </a:r>
            <a:endParaRPr lang="ko-KR" altLang="en-US" sz="1400" dirty="0">
              <a:latin typeface="+mj-ea"/>
              <a:ea typeface="+mj-ea"/>
            </a:endParaRPr>
          </a:p>
        </p:txBody>
      </p:sp>
      <p:sp>
        <p:nvSpPr>
          <p:cNvPr id="36" name="직사각형 35"/>
          <p:cNvSpPr>
            <a:spLocks noChangeArrowheads="1"/>
          </p:cNvSpPr>
          <p:nvPr/>
        </p:nvSpPr>
        <p:spPr bwMode="auto">
          <a:xfrm>
            <a:off x="894213" y="2000240"/>
            <a:ext cx="76425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[</a:t>
            </a:r>
            <a:r>
              <a: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최대수요전력</a:t>
            </a: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(Peak)</a:t>
            </a:r>
            <a:r>
              <a: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란</a:t>
            </a: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? </a:t>
            </a:r>
            <a:r>
              <a:rPr lang="ko-KR" alt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수용가에서</a:t>
            </a:r>
            <a:r>
              <a: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15</a:t>
            </a:r>
            <a:r>
              <a: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분간 사용되는 전력사용 </a:t>
            </a:r>
            <a:r>
              <a:rPr lang="ko-KR" alt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누적량</a:t>
            </a: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]</a:t>
            </a:r>
            <a:r>
              <a: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</a:p>
        </p:txBody>
      </p:sp>
      <p:pic>
        <p:nvPicPr>
          <p:cNvPr id="38" name="그림 4" descr="전기요금구조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94932" y="2724150"/>
            <a:ext cx="3357563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" name="표 38"/>
          <p:cNvGraphicFramePr>
            <a:graphicFrameLocks noGrp="1"/>
          </p:cNvGraphicFramePr>
          <p:nvPr/>
        </p:nvGraphicFramePr>
        <p:xfrm>
          <a:off x="1490663" y="4021137"/>
          <a:ext cx="5572164" cy="2214576"/>
        </p:xfrm>
        <a:graphic>
          <a:graphicData uri="http://schemas.openxmlformats.org/drawingml/2006/table">
            <a:tbl>
              <a:tblPr/>
              <a:tblGrid>
                <a:gridCol w="928694"/>
                <a:gridCol w="928694"/>
                <a:gridCol w="928694"/>
                <a:gridCol w="928694"/>
                <a:gridCol w="928694"/>
                <a:gridCol w="928694"/>
              </a:tblGrid>
              <a:tr h="276822"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한양신명조"/>
                        </a:rPr>
                        <a:t>구 분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한양신명조"/>
                        </a:rPr>
                        <a:t>기본요금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7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한양신명조"/>
                        </a:rPr>
                        <a:t>전 력 량 요 금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한양신명조"/>
                        </a:rPr>
                        <a:t>(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한양신명조"/>
                        </a:rPr>
                        <a:t>원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한양신명조"/>
                        </a:rPr>
                        <a:t>/kWh)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6822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한양신명조"/>
                        </a:rPr>
                        <a:t>(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한양신명조"/>
                        </a:rPr>
                        <a:t>원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한양신명조"/>
                        </a:rPr>
                        <a:t>/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한양신명조"/>
                        </a:rPr>
                        <a:t>kW)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한양신명조"/>
                        </a:rPr>
                        <a:t>여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한양신명조"/>
                        </a:rPr>
                        <a:t>름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한양신명조"/>
                        </a:rPr>
                        <a:t> 철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한양신명조"/>
                        </a:rPr>
                        <a:t>봄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한양신명조"/>
                        </a:rPr>
                        <a:t>‧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한양신명조"/>
                        </a:rPr>
                        <a:t>가을철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한양신명조"/>
                        </a:rPr>
                        <a:t>겨 울 철 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7FFFF"/>
                    </a:solidFill>
                  </a:tcPr>
                </a:tc>
              </a:tr>
              <a:tr h="276822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한양신명조"/>
                        </a:rPr>
                        <a:t>(7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한양신명조"/>
                        </a:rPr>
                        <a:t>～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한양신명조"/>
                        </a:rPr>
                        <a:t>8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한양신명조"/>
                        </a:rPr>
                        <a:t>월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한양신명조"/>
                        </a:rPr>
                        <a:t>)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한양신명조"/>
                        </a:rPr>
                        <a:t>(3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한양신명조"/>
                        </a:rPr>
                        <a:t>～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한양신명조"/>
                        </a:rPr>
                        <a:t>6,9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한양신명조"/>
                        </a:rPr>
                        <a:t>～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한양신명조"/>
                        </a:rPr>
                        <a:t>10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한양신명조"/>
                        </a:rPr>
                        <a:t>월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한양신명조"/>
                        </a:rPr>
                        <a:t>)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한양신명조"/>
                        </a:rPr>
                        <a:t>(11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한양신명조"/>
                        </a:rPr>
                        <a:t>～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한양신명조"/>
                        </a:rPr>
                        <a:t>2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한양신명조"/>
                        </a:rPr>
                        <a:t>월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한양신명조"/>
                        </a:rPr>
                        <a:t>)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FFFF"/>
                    </a:solidFill>
                  </a:tcPr>
                </a:tc>
              </a:tr>
              <a:tr h="27682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한양신명조"/>
                        </a:rPr>
                        <a:t>저 압 전 력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 smtClean="0">
                          <a:solidFill>
                            <a:srgbClr val="0000FF"/>
                          </a:solidFill>
                          <a:latin typeface="한양신명조"/>
                        </a:rPr>
                        <a:t>4,850</a:t>
                      </a:r>
                      <a:endParaRPr lang="en-US" sz="800" b="0" i="0" u="none" strike="noStrike" dirty="0">
                        <a:solidFill>
                          <a:srgbClr val="0000FF"/>
                        </a:solidFill>
                        <a:latin typeface="한양신명조"/>
                      </a:endParaRP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 smtClean="0">
                          <a:solidFill>
                            <a:srgbClr val="0000FF"/>
                          </a:solidFill>
                          <a:latin typeface="한양신명조"/>
                        </a:rPr>
                        <a:t>84.10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 smtClean="0">
                          <a:solidFill>
                            <a:srgbClr val="0000FF"/>
                          </a:solidFill>
                          <a:latin typeface="한양신명조"/>
                        </a:rPr>
                        <a:t>52.40</a:t>
                      </a:r>
                      <a:endParaRPr lang="en-US" sz="800" b="0" i="0" u="none" strike="noStrike" dirty="0">
                        <a:solidFill>
                          <a:srgbClr val="0000FF"/>
                        </a:solidFill>
                        <a:latin typeface="한양신명조"/>
                      </a:endParaRP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 smtClean="0">
                          <a:solidFill>
                            <a:srgbClr val="0000FF"/>
                          </a:solidFill>
                          <a:latin typeface="한양신명조"/>
                        </a:rPr>
                        <a:t>67.60</a:t>
                      </a:r>
                      <a:endParaRPr lang="en-US" sz="800" b="0" i="0" u="none" strike="noStrike" dirty="0">
                        <a:solidFill>
                          <a:srgbClr val="0000FF"/>
                        </a:solidFill>
                        <a:latin typeface="한양신명조"/>
                      </a:endParaRP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한양신명조"/>
                        </a:rPr>
                        <a:t>고압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한양신명조"/>
                        </a:rPr>
                        <a:t>A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한양신명조"/>
                        </a:rPr>
                        <a:t>선 택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한양신명조"/>
                        </a:rPr>
                        <a:t>Ⅰ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 smtClean="0">
                          <a:solidFill>
                            <a:srgbClr val="0000FF"/>
                          </a:solidFill>
                          <a:latin typeface="한양신명조"/>
                        </a:rPr>
                        <a:t>5,140</a:t>
                      </a:r>
                      <a:endParaRPr lang="en-US" sz="800" b="0" i="0" u="none" strike="noStrike" dirty="0">
                        <a:solidFill>
                          <a:srgbClr val="0000FF"/>
                        </a:solidFill>
                        <a:latin typeface="한양신명조"/>
                      </a:endParaRP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 smtClean="0">
                          <a:solidFill>
                            <a:srgbClr val="0000FF"/>
                          </a:solidFill>
                          <a:latin typeface="한양신명조"/>
                        </a:rPr>
                        <a:t>83.70</a:t>
                      </a:r>
                      <a:endParaRPr lang="en-US" sz="800" b="0" i="0" u="none" strike="noStrike" dirty="0">
                        <a:solidFill>
                          <a:srgbClr val="0000FF"/>
                        </a:solidFill>
                        <a:latin typeface="한양신명조"/>
                      </a:endParaRP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 smtClean="0">
                          <a:solidFill>
                            <a:srgbClr val="0000FF"/>
                          </a:solidFill>
                          <a:latin typeface="한양신명조"/>
                        </a:rPr>
                        <a:t>52.40</a:t>
                      </a:r>
                      <a:endParaRPr lang="en-US" sz="800" b="0" i="0" u="none" strike="noStrike" dirty="0">
                        <a:solidFill>
                          <a:srgbClr val="0000FF"/>
                        </a:solidFill>
                        <a:latin typeface="한양신명조"/>
                      </a:endParaRP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 smtClean="0">
                          <a:solidFill>
                            <a:srgbClr val="0000FF"/>
                          </a:solidFill>
                          <a:latin typeface="한양신명조"/>
                        </a:rPr>
                        <a:t>66.60</a:t>
                      </a:r>
                      <a:endParaRPr lang="en-US" sz="800" b="0" i="0" u="none" strike="noStrike" dirty="0">
                        <a:solidFill>
                          <a:srgbClr val="0000FF"/>
                        </a:solidFill>
                        <a:latin typeface="한양신명조"/>
                      </a:endParaRP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한양신명조"/>
                        </a:rPr>
                        <a:t>선 택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한양신명조"/>
                        </a:rPr>
                        <a:t>Ⅱ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 smtClean="0">
                          <a:solidFill>
                            <a:srgbClr val="0000FF"/>
                          </a:solidFill>
                          <a:latin typeface="한양신명조"/>
                        </a:rPr>
                        <a:t>5,890</a:t>
                      </a:r>
                      <a:endParaRPr lang="en-US" sz="800" b="0" i="0" u="none" strike="noStrike" dirty="0">
                        <a:solidFill>
                          <a:srgbClr val="0000FF"/>
                        </a:solidFill>
                        <a:latin typeface="한양신명조"/>
                      </a:endParaRP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 smtClean="0">
                          <a:solidFill>
                            <a:srgbClr val="0000FF"/>
                          </a:solidFill>
                          <a:latin typeface="한양신명조"/>
                        </a:rPr>
                        <a:t>79.90</a:t>
                      </a:r>
                      <a:endParaRPr lang="en-US" sz="800" b="0" i="0" u="none" strike="noStrike" dirty="0">
                        <a:solidFill>
                          <a:srgbClr val="0000FF"/>
                        </a:solidFill>
                        <a:latin typeface="한양신명조"/>
                      </a:endParaRP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 smtClean="0">
                          <a:solidFill>
                            <a:srgbClr val="0000FF"/>
                          </a:solidFill>
                          <a:latin typeface="한양신명조"/>
                        </a:rPr>
                        <a:t>48.60</a:t>
                      </a:r>
                      <a:endParaRPr lang="en-US" sz="800" b="0" i="0" u="none" strike="noStrike" dirty="0">
                        <a:solidFill>
                          <a:srgbClr val="0000FF"/>
                        </a:solidFill>
                        <a:latin typeface="한양신명조"/>
                      </a:endParaRP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 smtClean="0">
                          <a:solidFill>
                            <a:srgbClr val="0000FF"/>
                          </a:solidFill>
                          <a:latin typeface="한양신명조"/>
                        </a:rPr>
                        <a:t>62.80</a:t>
                      </a:r>
                      <a:endParaRPr lang="en-US" sz="800" b="0" i="0" u="none" strike="noStrike" dirty="0">
                        <a:solidFill>
                          <a:srgbClr val="0000FF"/>
                        </a:solidFill>
                        <a:latin typeface="한양신명조"/>
                      </a:endParaRP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768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한양신명조"/>
                        </a:rPr>
                        <a:t>고압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한양신명조"/>
                        </a:rPr>
                        <a:t>B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한양신명조"/>
                        </a:rPr>
                        <a:t>선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한양신명조"/>
                        </a:rPr>
                        <a:t>택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한양신명조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한양신명조"/>
                        </a:rPr>
                        <a:t>Ⅰ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 smtClean="0">
                          <a:solidFill>
                            <a:srgbClr val="0000FF"/>
                          </a:solidFill>
                          <a:latin typeface="한양신명조"/>
                        </a:rPr>
                        <a:t>5,140</a:t>
                      </a:r>
                      <a:endParaRPr lang="en-US" sz="800" b="0" i="0" u="none" strike="noStrike" dirty="0">
                        <a:solidFill>
                          <a:srgbClr val="0000FF"/>
                        </a:solidFill>
                        <a:latin typeface="한양신명조"/>
                      </a:endParaRP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 smtClean="0">
                          <a:solidFill>
                            <a:srgbClr val="0000FF"/>
                          </a:solidFill>
                          <a:latin typeface="한양신명조"/>
                        </a:rPr>
                        <a:t>83.10</a:t>
                      </a:r>
                      <a:endParaRPr lang="en-US" sz="800" b="0" i="0" u="none" strike="noStrike" dirty="0">
                        <a:solidFill>
                          <a:srgbClr val="0000FF"/>
                        </a:solidFill>
                        <a:latin typeface="한양신명조"/>
                      </a:endParaRP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 smtClean="0">
                          <a:solidFill>
                            <a:srgbClr val="0000FF"/>
                          </a:solidFill>
                          <a:latin typeface="한양신명조"/>
                        </a:rPr>
                        <a:t>52.00</a:t>
                      </a:r>
                      <a:endParaRPr lang="en-US" sz="800" b="0" i="0" u="none" strike="noStrike" dirty="0">
                        <a:solidFill>
                          <a:srgbClr val="0000FF"/>
                        </a:solidFill>
                        <a:latin typeface="한양신명조"/>
                      </a:endParaRP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 smtClean="0">
                          <a:solidFill>
                            <a:srgbClr val="0000FF"/>
                          </a:solidFill>
                          <a:latin typeface="한양신명조"/>
                        </a:rPr>
                        <a:t>65.90</a:t>
                      </a:r>
                      <a:endParaRPr lang="en-US" sz="800" b="0" i="0" u="none" strike="noStrike" dirty="0">
                        <a:solidFill>
                          <a:srgbClr val="0000FF"/>
                        </a:solidFill>
                        <a:latin typeface="한양신명조"/>
                      </a:endParaRP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한양신명조"/>
                        </a:rPr>
                        <a:t>선 택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한양신명조"/>
                        </a:rPr>
                        <a:t>Ⅱ</a:t>
                      </a: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 smtClean="0">
                          <a:solidFill>
                            <a:srgbClr val="0000FF"/>
                          </a:solidFill>
                          <a:latin typeface="한양신명조"/>
                        </a:rPr>
                        <a:t>5,890</a:t>
                      </a:r>
                      <a:endParaRPr lang="en-US" sz="800" b="0" i="0" u="none" strike="noStrike" dirty="0">
                        <a:solidFill>
                          <a:srgbClr val="0000FF"/>
                        </a:solidFill>
                        <a:latin typeface="한양신명조"/>
                      </a:endParaRP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 smtClean="0">
                          <a:solidFill>
                            <a:srgbClr val="0000FF"/>
                          </a:solidFill>
                          <a:latin typeface="한양신명조"/>
                        </a:rPr>
                        <a:t>79.30</a:t>
                      </a:r>
                      <a:endParaRPr lang="en-US" sz="800" b="0" i="0" u="none" strike="noStrike" dirty="0">
                        <a:solidFill>
                          <a:srgbClr val="0000FF"/>
                        </a:solidFill>
                        <a:latin typeface="한양신명조"/>
                      </a:endParaRP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 smtClean="0">
                          <a:solidFill>
                            <a:srgbClr val="0000FF"/>
                          </a:solidFill>
                          <a:latin typeface="한양신명조"/>
                        </a:rPr>
                        <a:t>48.20</a:t>
                      </a:r>
                      <a:endParaRPr lang="en-US" sz="800" b="0" i="0" u="none" strike="noStrike" dirty="0">
                        <a:solidFill>
                          <a:srgbClr val="0000FF"/>
                        </a:solidFill>
                        <a:latin typeface="한양신명조"/>
                      </a:endParaRP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 smtClean="0">
                          <a:solidFill>
                            <a:srgbClr val="0000FF"/>
                          </a:solidFill>
                          <a:latin typeface="한양신명조"/>
                        </a:rPr>
                        <a:t>62.10</a:t>
                      </a:r>
                      <a:endParaRPr lang="en-US" sz="800" b="0" i="0" u="none" strike="noStrike" dirty="0">
                        <a:solidFill>
                          <a:srgbClr val="0000FF"/>
                        </a:solidFill>
                        <a:latin typeface="한양신명조"/>
                      </a:endParaRPr>
                    </a:p>
                  </a:txBody>
                  <a:tcPr marL="7706" marR="7706" marT="7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24543" y="19050"/>
            <a:ext cx="649742" cy="600075"/>
            <a:chOff x="24543" y="19050"/>
            <a:chExt cx="649742" cy="600075"/>
          </a:xfrm>
        </p:grpSpPr>
        <p:sp>
          <p:nvSpPr>
            <p:cNvPr id="8" name="직사각형 7"/>
            <p:cNvSpPr/>
            <p:nvPr/>
          </p:nvSpPr>
          <p:spPr>
            <a:xfrm>
              <a:off x="24543" y="19050"/>
              <a:ext cx="649742" cy="6000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4543" y="19050"/>
              <a:ext cx="132532" cy="60007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17" y="6226384"/>
            <a:ext cx="1030015" cy="58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997" y="6220123"/>
            <a:ext cx="1556457" cy="6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그룹 45"/>
          <p:cNvGrpSpPr>
            <a:grpSpLocks/>
          </p:cNvGrpSpPr>
          <p:nvPr/>
        </p:nvGrpSpPr>
        <p:grpSpPr bwMode="auto">
          <a:xfrm>
            <a:off x="498475" y="1500171"/>
            <a:ext cx="8283575" cy="1143008"/>
            <a:chOff x="1918334" y="3460590"/>
            <a:chExt cx="6749442" cy="512079"/>
          </a:xfrm>
        </p:grpSpPr>
        <p:sp>
          <p:nvSpPr>
            <p:cNvPr id="10" name="AutoShape 61"/>
            <p:cNvSpPr>
              <a:spLocks noChangeArrowheads="1"/>
            </p:cNvSpPr>
            <p:nvPr/>
          </p:nvSpPr>
          <p:spPr bwMode="auto">
            <a:xfrm>
              <a:off x="1918334" y="3462529"/>
              <a:ext cx="6749442" cy="510140"/>
            </a:xfrm>
            <a:prstGeom prst="roundRect">
              <a:avLst>
                <a:gd name="adj" fmla="val 6347"/>
              </a:avLst>
            </a:prstGeom>
            <a:solidFill>
              <a:srgbClr val="56BAE2"/>
            </a:solidFill>
            <a:ln w="9525" algn="ctr">
              <a:noFill/>
              <a:round/>
              <a:headEnd/>
              <a:tailEnd/>
            </a:ln>
          </p:spPr>
          <p:txBody>
            <a:bodyPr lIns="94229" tIns="47114" rIns="94229" bIns="47114" anchor="ctr">
              <a:spAutoFit/>
            </a:bodyPr>
            <a:lstStyle/>
            <a:p>
              <a:endParaRPr lang="ko-KR" altLang="en-US">
                <a:latin typeface="+mj-ea"/>
                <a:ea typeface="+mj-ea"/>
              </a:endParaRPr>
            </a:p>
          </p:txBody>
        </p:sp>
        <p:sp>
          <p:nvSpPr>
            <p:cNvPr id="11" name="AutoShape 63"/>
            <p:cNvSpPr>
              <a:spLocks noChangeArrowheads="1"/>
            </p:cNvSpPr>
            <p:nvPr/>
          </p:nvSpPr>
          <p:spPr bwMode="auto">
            <a:xfrm>
              <a:off x="1952604" y="3460590"/>
              <a:ext cx="6669203" cy="510139"/>
            </a:xfrm>
            <a:prstGeom prst="roundRect">
              <a:avLst>
                <a:gd name="adj" fmla="val 5935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lIns="94229" tIns="47114" rIns="94229" bIns="47114" anchor="ctr">
              <a:spAutoFit/>
            </a:bodyPr>
            <a:lstStyle/>
            <a:p>
              <a:pPr>
                <a:defRPr/>
              </a:pPr>
              <a:endParaRPr lang="ko-KR" altLang="en-US">
                <a:latin typeface="+mj-ea"/>
                <a:ea typeface="+mj-ea"/>
              </a:endParaRPr>
            </a:p>
          </p:txBody>
        </p:sp>
      </p:grpSp>
      <p:sp>
        <p:nvSpPr>
          <p:cNvPr id="12" name="TextBox 31"/>
          <p:cNvSpPr txBox="1">
            <a:spLocks noChangeArrowheads="1"/>
          </p:cNvSpPr>
          <p:nvPr/>
        </p:nvSpPr>
        <p:spPr bwMode="auto">
          <a:xfrm>
            <a:off x="665163" y="1708150"/>
            <a:ext cx="78946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ko-KR" altLang="en-US" sz="1600" dirty="0" smtClean="0">
                <a:latin typeface="+mj-ea"/>
                <a:ea typeface="+mj-ea"/>
              </a:rPr>
              <a:t>최대전력제어시스템이 </a:t>
            </a:r>
            <a:r>
              <a:rPr lang="en-US" altLang="ko-KR" sz="1600" dirty="0">
                <a:latin typeface="+mj-ea"/>
                <a:ea typeface="+mj-ea"/>
              </a:rPr>
              <a:t>15</a:t>
            </a:r>
            <a:r>
              <a:rPr lang="ko-KR" altLang="en-US" sz="1600" dirty="0">
                <a:latin typeface="+mj-ea"/>
                <a:ea typeface="+mj-ea"/>
              </a:rPr>
              <a:t>분 동안 사용될 누적 전력량을 예상하여 해당 시스템에어컨의 </a:t>
            </a:r>
            <a:r>
              <a:rPr lang="ko-KR" altLang="en-US" sz="1600" dirty="0" err="1">
                <a:latin typeface="+mj-ea"/>
                <a:ea typeface="+mj-ea"/>
              </a:rPr>
              <a:t>가동율을</a:t>
            </a:r>
            <a:r>
              <a:rPr lang="ko-KR" altLang="en-US" sz="1600" dirty="0">
                <a:latin typeface="+mj-ea"/>
                <a:ea typeface="+mj-ea"/>
              </a:rPr>
              <a:t> 제어하게 되며 사전에 설정한 목표 전력량을 넘지 못하도록 하는 </a:t>
            </a:r>
            <a:r>
              <a:rPr lang="ko-KR" altLang="en-US" sz="1600" dirty="0" smtClean="0">
                <a:latin typeface="+mj-ea"/>
                <a:ea typeface="+mj-ea"/>
              </a:rPr>
              <a:t>시스템</a:t>
            </a:r>
            <a:r>
              <a:rPr lang="en-US" altLang="ko-KR" sz="1600" dirty="0" smtClean="0">
                <a:latin typeface="+mj-ea"/>
                <a:ea typeface="+mj-ea"/>
              </a:rPr>
              <a:t>.</a:t>
            </a:r>
            <a:endParaRPr lang="ko-KR" altLang="en-US" sz="1600" dirty="0">
              <a:latin typeface="+mj-ea"/>
              <a:ea typeface="+mj-ea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965200" y="2752717"/>
            <a:ext cx="7488266" cy="3021021"/>
            <a:chOff x="1536700" y="2285992"/>
            <a:chExt cx="7488266" cy="3021021"/>
          </a:xfrm>
        </p:grpSpPr>
        <p:sp>
          <p:nvSpPr>
            <p:cNvPr id="14" name="Oval 138"/>
            <p:cNvSpPr>
              <a:spLocks noChangeArrowheads="1"/>
            </p:cNvSpPr>
            <p:nvPr/>
          </p:nvSpPr>
          <p:spPr bwMode="auto">
            <a:xfrm>
              <a:off x="3487738" y="5035550"/>
              <a:ext cx="1268412" cy="271463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+mj-ea"/>
                <a:ea typeface="+mj-ea"/>
              </a:endParaRPr>
            </a:p>
          </p:txBody>
        </p:sp>
        <p:sp>
          <p:nvSpPr>
            <p:cNvPr id="15" name="Oval 138"/>
            <p:cNvSpPr>
              <a:spLocks noChangeArrowheads="1"/>
            </p:cNvSpPr>
            <p:nvPr/>
          </p:nvSpPr>
          <p:spPr bwMode="auto">
            <a:xfrm>
              <a:off x="5449888" y="4737100"/>
              <a:ext cx="1268412" cy="271463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sz="2000">
                <a:latin typeface="+mj-ea"/>
                <a:ea typeface="+mj-ea"/>
              </a:endParaRPr>
            </a:p>
          </p:txBody>
        </p:sp>
        <p:sp>
          <p:nvSpPr>
            <p:cNvPr id="16" name="Oval 138"/>
            <p:cNvSpPr>
              <a:spLocks noChangeArrowheads="1"/>
            </p:cNvSpPr>
            <p:nvPr/>
          </p:nvSpPr>
          <p:spPr bwMode="auto">
            <a:xfrm>
              <a:off x="7291388" y="4341813"/>
              <a:ext cx="1268412" cy="271462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sz="2000">
                <a:latin typeface="+mj-ea"/>
                <a:ea typeface="+mj-ea"/>
              </a:endParaRPr>
            </a:p>
          </p:txBody>
        </p:sp>
        <p:pic>
          <p:nvPicPr>
            <p:cNvPr id="17" name="Picture 47" descr="C:\Users\JoSeungChul\AppData\Local\Microsoft\Windows\Temporary Internet Files\Content.IE5\FDWWDYAU\MCj04397990000[1]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4005377">
              <a:off x="4600726" y="2252961"/>
              <a:ext cx="1623795" cy="279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" name="그룹 44"/>
            <p:cNvGrpSpPr>
              <a:grpSpLocks/>
            </p:cNvGrpSpPr>
            <p:nvPr/>
          </p:nvGrpSpPr>
          <p:grpSpPr bwMode="auto">
            <a:xfrm>
              <a:off x="1536700" y="4122738"/>
              <a:ext cx="1162050" cy="1116012"/>
              <a:chOff x="1536700" y="3856038"/>
              <a:chExt cx="1162050" cy="1116012"/>
            </a:xfrm>
          </p:grpSpPr>
          <p:pic>
            <p:nvPicPr>
              <p:cNvPr id="27" name="Picture 130" descr="cobalt blue_ball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536700" y="3856038"/>
                <a:ext cx="1116013" cy="11160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모서리가 둥근 직사각형 20"/>
              <p:cNvSpPr>
                <a:spLocks noChangeArrowheads="1"/>
              </p:cNvSpPr>
              <p:nvPr/>
            </p:nvSpPr>
            <p:spPr bwMode="auto">
              <a:xfrm>
                <a:off x="1555750" y="4116388"/>
                <a:ext cx="1143000" cy="428625"/>
              </a:xfrm>
              <a:prstGeom prst="roundRect">
                <a:avLst>
                  <a:gd name="adj" fmla="val 16667"/>
                </a:avLst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r>
                  <a:rPr lang="ko-KR" altLang="en-US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냉난방기</a:t>
                </a:r>
                <a:r>
                  <a:rPr lang="ko-KR" altLang="en-US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 제어</a:t>
                </a:r>
              </a:p>
            </p:txBody>
          </p:sp>
        </p:grpSp>
        <p:grpSp>
          <p:nvGrpSpPr>
            <p:cNvPr id="19" name="그룹 45"/>
            <p:cNvGrpSpPr>
              <a:grpSpLocks/>
            </p:cNvGrpSpPr>
            <p:nvPr/>
          </p:nvGrpSpPr>
          <p:grpSpPr bwMode="auto">
            <a:xfrm>
              <a:off x="3400425" y="3786188"/>
              <a:ext cx="1314450" cy="1116012"/>
              <a:chOff x="3400425" y="3519488"/>
              <a:chExt cx="1314450" cy="1116012"/>
            </a:xfrm>
          </p:grpSpPr>
          <p:pic>
            <p:nvPicPr>
              <p:cNvPr id="25" name="Picture 130" descr="cobalt blue_ball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508375" y="3519488"/>
                <a:ext cx="1116013" cy="11160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모서리가 둥근 직사각형 25"/>
              <p:cNvSpPr>
                <a:spLocks noChangeArrowheads="1"/>
              </p:cNvSpPr>
              <p:nvPr/>
            </p:nvSpPr>
            <p:spPr bwMode="auto">
              <a:xfrm>
                <a:off x="3400425" y="3571875"/>
                <a:ext cx="1314450" cy="428625"/>
              </a:xfrm>
              <a:prstGeom prst="roundRect">
                <a:avLst>
                  <a:gd name="adj" fmla="val 16667"/>
                </a:avLst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r>
                  <a:rPr lang="ko-KR" altLang="en-US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전력</a:t>
                </a:r>
                <a:endPara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endParaRPr>
              </a:p>
              <a:p>
                <a:pPr algn="ctr">
                  <a:defRPr/>
                </a:pPr>
                <a:r>
                  <a:rPr lang="ko-KR" altLang="en-US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사용량 </a:t>
                </a:r>
                <a:endPara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endParaRPr>
              </a:p>
              <a:p>
                <a:pPr algn="ctr">
                  <a:defRPr/>
                </a:pPr>
                <a:r>
                  <a:rPr lang="ko-KR" altLang="en-US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감소</a:t>
                </a:r>
              </a:p>
            </p:txBody>
          </p:sp>
        </p:grpSp>
        <p:grpSp>
          <p:nvGrpSpPr>
            <p:cNvPr id="20" name="그룹 46"/>
            <p:cNvGrpSpPr>
              <a:grpSpLocks/>
            </p:cNvGrpSpPr>
            <p:nvPr/>
          </p:nvGrpSpPr>
          <p:grpSpPr bwMode="auto">
            <a:xfrm>
              <a:off x="5480050" y="3449638"/>
              <a:ext cx="1116013" cy="1116012"/>
              <a:chOff x="5480050" y="3182938"/>
              <a:chExt cx="1116013" cy="1116012"/>
            </a:xfrm>
          </p:grpSpPr>
          <p:pic>
            <p:nvPicPr>
              <p:cNvPr id="23" name="Picture 130" descr="cobalt blue_ball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480050" y="3182938"/>
                <a:ext cx="1116013" cy="11160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모서리가 둥근 직사각형 23"/>
              <p:cNvSpPr>
                <a:spLocks noChangeArrowheads="1"/>
              </p:cNvSpPr>
              <p:nvPr/>
            </p:nvSpPr>
            <p:spPr bwMode="auto">
              <a:xfrm>
                <a:off x="5510213" y="3214688"/>
                <a:ext cx="1085850" cy="428625"/>
              </a:xfrm>
              <a:prstGeom prst="roundRect">
                <a:avLst>
                  <a:gd name="adj" fmla="val 16667"/>
                </a:avLst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r>
                  <a:rPr lang="ko-KR" altLang="en-US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피크</a:t>
                </a:r>
                <a:endPara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endParaRPr>
              </a:p>
              <a:p>
                <a:pPr algn="ctr">
                  <a:defRPr/>
                </a:pPr>
                <a:r>
                  <a:rPr lang="ko-KR" altLang="en-US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전력</a:t>
                </a:r>
                <a:endPara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endParaRPr>
              </a:p>
              <a:p>
                <a:pPr algn="ctr">
                  <a:defRPr/>
                </a:pPr>
                <a:r>
                  <a:rPr lang="ko-KR" altLang="en-US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제어</a:t>
                </a:r>
              </a:p>
            </p:txBody>
          </p:sp>
        </p:grpSp>
        <p:pic>
          <p:nvPicPr>
            <p:cNvPr id="21" name="Picture 34" descr="C:\Users\JoSeungChul\AppData\Local\Microsoft\Windows\Temporary Internet Files\Content.IE5\ODY9I140\MPj04373610000[1]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125" t="7459" r="4687" b="24257"/>
            <a:stretch>
              <a:fillRect/>
            </a:stretch>
          </p:blipFill>
          <p:spPr bwMode="auto">
            <a:xfrm>
              <a:off x="7044705" y="2285992"/>
              <a:ext cx="1928826" cy="2428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6810388" y="3364056"/>
              <a:ext cx="221457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ko-KR" altLang="en-US" sz="2000" cap="all" dirty="0">
                  <a:ln w="9000" cmpd="sng">
                    <a:solidFill>
                      <a:srgbClr val="FF9900"/>
                    </a:solidFill>
                    <a:prstDash val="solid"/>
                  </a:ln>
                  <a:solidFill>
                    <a:srgbClr val="CC0099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+mj-ea"/>
                  <a:ea typeface="+mj-ea"/>
                </a:rPr>
                <a:t>에너지절약</a:t>
              </a:r>
              <a:endParaRPr lang="en-US" altLang="ko-KR" sz="2000" cap="all" dirty="0">
                <a:ln w="9000" cmpd="sng">
                  <a:solidFill>
                    <a:srgbClr val="FF9900"/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endParaRPr>
            </a:p>
            <a:p>
              <a:pPr algn="ctr">
                <a:defRPr/>
              </a:pPr>
              <a:r>
                <a:rPr lang="ko-KR" altLang="en-US" sz="2000" cap="all" dirty="0">
                  <a:ln w="9000" cmpd="sng">
                    <a:solidFill>
                      <a:srgbClr val="FF9900"/>
                    </a:solidFill>
                    <a:prstDash val="solid"/>
                  </a:ln>
                  <a:solidFill>
                    <a:srgbClr val="CC0099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+mj-ea"/>
                  <a:ea typeface="+mj-ea"/>
                </a:rPr>
                <a:t>비용절감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40534" y="800100"/>
            <a:ext cx="4879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2.2 </a:t>
            </a:r>
            <a:r>
              <a:rPr lang="ko-KR" altLang="en-US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최대전력제어시스템의 개요</a:t>
            </a:r>
            <a:endParaRPr lang="ko-KR" altLang="en-US" sz="2000" dirty="0">
              <a:solidFill>
                <a:schemeClr val="accent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6743" y="73967"/>
            <a:ext cx="352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2400" b="1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최대전력제어장치</a:t>
            </a:r>
            <a:endParaRPr lang="ko-KR" altLang="en-US" sz="2400" b="1" dirty="0">
              <a:solidFill>
                <a:schemeClr val="accent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24543" y="19050"/>
            <a:ext cx="649742" cy="600075"/>
            <a:chOff x="24543" y="19050"/>
            <a:chExt cx="649742" cy="600075"/>
          </a:xfrm>
        </p:grpSpPr>
        <p:sp>
          <p:nvSpPr>
            <p:cNvPr id="8" name="직사각형 7"/>
            <p:cNvSpPr/>
            <p:nvPr/>
          </p:nvSpPr>
          <p:spPr>
            <a:xfrm>
              <a:off x="24543" y="19050"/>
              <a:ext cx="649742" cy="6000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4543" y="19050"/>
              <a:ext cx="132532" cy="60007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17" y="6226384"/>
            <a:ext cx="1030015" cy="58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997" y="6220123"/>
            <a:ext cx="1556457" cy="6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540534" y="800100"/>
            <a:ext cx="4879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3.1 </a:t>
            </a:r>
            <a:r>
              <a:rPr lang="ko-KR" altLang="en-US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전력시설현황</a:t>
            </a:r>
            <a:r>
              <a:rPr lang="en-US" altLang="ko-KR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endParaRPr lang="ko-KR" altLang="en-US" sz="2000" dirty="0">
              <a:solidFill>
                <a:schemeClr val="accent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6743" y="73967"/>
            <a:ext cx="352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lang="ko-KR" altLang="en-US" sz="2400" b="1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공사 추진현황</a:t>
            </a:r>
            <a:endParaRPr lang="ko-KR" altLang="en-US" sz="2400" b="1" dirty="0">
              <a:solidFill>
                <a:schemeClr val="accent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41" name="표 40"/>
          <p:cNvGraphicFramePr>
            <a:graphicFrameLocks noGrp="1"/>
          </p:cNvGraphicFramePr>
          <p:nvPr/>
        </p:nvGraphicFramePr>
        <p:xfrm>
          <a:off x="674285" y="1457325"/>
          <a:ext cx="7612464" cy="4010027"/>
        </p:xfrm>
        <a:graphic>
          <a:graphicData uri="http://schemas.openxmlformats.org/drawingml/2006/table">
            <a:tbl>
              <a:tblPr/>
              <a:tblGrid>
                <a:gridCol w="1903116"/>
                <a:gridCol w="1903116"/>
                <a:gridCol w="1903116"/>
                <a:gridCol w="1903116"/>
              </a:tblGrid>
              <a:tr h="354132">
                <a:tc>
                  <a:txBody>
                    <a:bodyPr/>
                    <a:lstStyle/>
                    <a:p>
                      <a:pPr algn="l" rtl="0" fontAlgn="t"/>
                      <a:r>
                        <a:rPr lang="ko-KR" altLang="en-US" sz="1800" b="1" i="0" u="none" strike="noStrike" dirty="0">
                          <a:solidFill>
                            <a:srgbClr val="FFFFFF"/>
                          </a:solidFill>
                          <a:latin typeface="돋움"/>
                        </a:rPr>
                        <a:t>주변전실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 smtClean="0">
                          <a:solidFill>
                            <a:srgbClr val="FFFFFF"/>
                          </a:solidFill>
                          <a:latin typeface="맑은 고딕"/>
                        </a:rPr>
                        <a:t>  9500 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맑은 고딕"/>
                        </a:rPr>
                        <a:t>KVA  (5000 + 4500 )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4548">
                <a:tc>
                  <a:txBody>
                    <a:bodyPr/>
                    <a:lstStyle/>
                    <a:p>
                      <a:pPr lvl="0" algn="l" rtl="0" fontAlgn="t"/>
                      <a:r>
                        <a:rPr lang="ko-KR" altLang="en-US" sz="1800" b="0" i="0" u="none" strike="noStrike" dirty="0" smtClean="0">
                          <a:solidFill>
                            <a:srgbClr val="000000"/>
                          </a:solidFill>
                          <a:latin typeface="돋움"/>
                        </a:rPr>
                        <a:t>  공학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latin typeface="돋움"/>
                        </a:rPr>
                        <a:t>관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1500 KVA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ko-KR" alt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ko-KR" altLang="en-US" sz="18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스타홈</a:t>
                      </a:r>
                      <a:r>
                        <a:rPr lang="ko-KR" altLang="en-US" sz="1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800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 KVA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857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4548">
                <a:tc>
                  <a:txBody>
                    <a:bodyPr/>
                    <a:lstStyle/>
                    <a:p>
                      <a:pPr lvl="0" algn="l" rtl="0" fontAlgn="t"/>
                      <a:r>
                        <a:rPr lang="ko-KR" altLang="en-US" sz="1800" b="0" i="0" u="none" strike="noStrike" dirty="0" smtClean="0">
                          <a:solidFill>
                            <a:srgbClr val="000000"/>
                          </a:solidFill>
                          <a:latin typeface="돋움"/>
                        </a:rPr>
                        <a:t>  공학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latin typeface="돋움"/>
                        </a:rPr>
                        <a:t>관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1000 KVA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ko-KR" alt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ko-KR" altLang="en-US" sz="18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스타빌</a:t>
                      </a:r>
                      <a:r>
                        <a:rPr lang="ko-KR" altLang="en-US" sz="1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1600 KVA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4548">
                <a:tc>
                  <a:txBody>
                    <a:bodyPr/>
                    <a:lstStyle/>
                    <a:p>
                      <a:pPr lvl="0" algn="l" rtl="0" fontAlgn="t"/>
                      <a:r>
                        <a:rPr lang="ko-KR" altLang="en-US" sz="1800" b="0" i="0" u="none" strike="noStrike" dirty="0" smtClean="0">
                          <a:solidFill>
                            <a:srgbClr val="000000"/>
                          </a:solidFill>
                          <a:latin typeface="돋움"/>
                        </a:rPr>
                        <a:t>  진리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,</a:t>
                      </a:r>
                      <a:r>
                        <a:rPr lang="ko-KR" altLang="en-US" sz="1800" b="0" i="0" u="none" strike="noStrike" dirty="0" err="1">
                          <a:solidFill>
                            <a:srgbClr val="000000"/>
                          </a:solidFill>
                          <a:latin typeface="돋움"/>
                        </a:rPr>
                        <a:t>자유관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1000 KVA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ko-KR" alt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스타타워</a:t>
                      </a:r>
                      <a:r>
                        <a:rPr lang="ko-KR" altLang="en-US" sz="1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2500 KVA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4548">
                <a:tc>
                  <a:txBody>
                    <a:bodyPr/>
                    <a:lstStyle/>
                    <a:p>
                      <a:pPr lvl="0" algn="l" rtl="0" fontAlgn="t"/>
                      <a:r>
                        <a:rPr lang="ko-KR" altLang="en-US" sz="1800" b="0" i="0" u="none" strike="noStrike" dirty="0" smtClean="0">
                          <a:solidFill>
                            <a:srgbClr val="000000"/>
                          </a:solidFill>
                          <a:latin typeface="돋움"/>
                        </a:rPr>
                        <a:t>  중앙도서관</a:t>
                      </a:r>
                      <a:r>
                        <a:rPr lang="ko-KR" altLang="en-US" sz="1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1050 KVA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ko-KR" alt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ko-KR" altLang="en-US" sz="18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벤쳐창업관</a:t>
                      </a:r>
                      <a:r>
                        <a:rPr lang="ko-KR" altLang="en-US" sz="1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600  KVA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4548">
                <a:tc>
                  <a:txBody>
                    <a:bodyPr/>
                    <a:lstStyle/>
                    <a:p>
                      <a:pPr lvl="0" algn="l" rtl="0" fontAlgn="t"/>
                      <a:r>
                        <a:rPr lang="ko-KR" altLang="en-US" sz="1800" b="0" i="0" u="none" strike="noStrike" dirty="0" smtClean="0">
                          <a:solidFill>
                            <a:srgbClr val="000000"/>
                          </a:solidFill>
                          <a:latin typeface="돋움"/>
                        </a:rPr>
                        <a:t>  학생회관</a:t>
                      </a:r>
                      <a:r>
                        <a:rPr lang="ko-KR" altLang="en-US" sz="1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1000 KVA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ko-KR" alt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정보통신원</a:t>
                      </a:r>
                      <a:r>
                        <a:rPr lang="ko-KR" altLang="en-US" sz="1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300  KVA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4548">
                <a:tc>
                  <a:txBody>
                    <a:bodyPr/>
                    <a:lstStyle/>
                    <a:p>
                      <a:pPr lvl="0" algn="l" rtl="0" fontAlgn="t"/>
                      <a:r>
                        <a:rPr lang="ko-KR" alt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예술관</a:t>
                      </a:r>
                      <a:r>
                        <a:rPr lang="ko-KR" altLang="en-US" sz="1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1200 KVA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ko-KR" alt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믿음관</a:t>
                      </a:r>
                      <a:r>
                        <a:rPr lang="ko-KR" altLang="en-US" sz="1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100  KVA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4548">
                <a:tc>
                  <a:txBody>
                    <a:bodyPr/>
                    <a:lstStyle/>
                    <a:p>
                      <a:pPr lvl="0" algn="l" rtl="0" fontAlgn="t"/>
                      <a:r>
                        <a:rPr lang="ko-KR" alt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ko-KR" altLang="en-US" sz="18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평화관</a:t>
                      </a:r>
                      <a:r>
                        <a:rPr lang="ko-KR" altLang="en-US" sz="1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600   KVA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ko-KR" alt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ko-KR" altLang="en-US" sz="18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희망홀</a:t>
                      </a:r>
                      <a:r>
                        <a:rPr lang="ko-KR" altLang="en-US" sz="1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500  KVA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4548">
                <a:tc>
                  <a:txBody>
                    <a:bodyPr/>
                    <a:lstStyle/>
                    <a:p>
                      <a:pPr lvl="0" algn="l" rtl="0" fontAlgn="t"/>
                      <a:r>
                        <a:rPr lang="ko-KR" alt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지역혁신관</a:t>
                      </a:r>
                      <a:r>
                        <a:rPr lang="ko-KR" altLang="en-US" sz="1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1750 KVA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ko-KR" alt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대학교회</a:t>
                      </a:r>
                      <a:r>
                        <a:rPr lang="ko-KR" altLang="en-US" sz="1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100  KVA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4548">
                <a:tc>
                  <a:txBody>
                    <a:bodyPr/>
                    <a:lstStyle/>
                    <a:p>
                      <a:pPr lvl="0" algn="l" rtl="0" fontAlgn="t"/>
                      <a:r>
                        <a:rPr lang="ko-KR" alt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ko-KR" altLang="en-US" sz="18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천잠관</a:t>
                      </a:r>
                      <a:r>
                        <a:rPr lang="ko-KR" altLang="en-US" sz="1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1300 KVA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ko-KR" alt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체육관</a:t>
                      </a:r>
                      <a:r>
                        <a:rPr lang="ko-KR" altLang="en-US" sz="1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300  KVA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4963">
                <a:tc>
                  <a:txBody>
                    <a:bodyPr/>
                    <a:lstStyle/>
                    <a:p>
                      <a:pPr lvl="0" algn="l" rtl="0" fontAlgn="t"/>
                      <a:r>
                        <a:rPr lang="ko-KR" alt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ko-KR" altLang="en-US" sz="18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교수연구동</a:t>
                      </a:r>
                      <a:r>
                        <a:rPr lang="ko-KR" altLang="en-US" sz="1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465 KVA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ko-KR" alt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신정문</a:t>
                      </a:r>
                      <a:r>
                        <a:rPr lang="ko-KR" altLang="en-US" sz="1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300  KVA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24543" y="19050"/>
            <a:ext cx="649742" cy="600075"/>
            <a:chOff x="24543" y="19050"/>
            <a:chExt cx="649742" cy="600075"/>
          </a:xfrm>
        </p:grpSpPr>
        <p:sp>
          <p:nvSpPr>
            <p:cNvPr id="8" name="직사각형 7"/>
            <p:cNvSpPr/>
            <p:nvPr/>
          </p:nvSpPr>
          <p:spPr>
            <a:xfrm>
              <a:off x="24543" y="19050"/>
              <a:ext cx="649742" cy="6000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4543" y="19050"/>
              <a:ext cx="132532" cy="60007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17" y="6226384"/>
            <a:ext cx="1030015" cy="58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997" y="6220123"/>
            <a:ext cx="1556457" cy="6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540534" y="800100"/>
            <a:ext cx="4879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3.2 </a:t>
            </a:r>
            <a:r>
              <a:rPr lang="ko-KR" altLang="en-US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교내 설치도</a:t>
            </a:r>
            <a:r>
              <a:rPr lang="en-US" altLang="ko-KR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endParaRPr lang="ko-KR" altLang="en-US" sz="2000" dirty="0">
              <a:solidFill>
                <a:schemeClr val="accent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6743" y="73967"/>
            <a:ext cx="352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lang="ko-KR" altLang="en-US" sz="2400" b="1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공사 추진현황</a:t>
            </a:r>
            <a:endParaRPr lang="ko-KR" altLang="en-US" sz="2400" b="1" dirty="0">
              <a:solidFill>
                <a:schemeClr val="accent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3" name="그룹 32"/>
          <p:cNvGrpSpPr/>
          <p:nvPr/>
        </p:nvGrpSpPr>
        <p:grpSpPr>
          <a:xfrm>
            <a:off x="808381" y="1200209"/>
            <a:ext cx="7658297" cy="4762501"/>
            <a:chOff x="0" y="0"/>
            <a:chExt cx="9144000" cy="6858000"/>
          </a:xfrm>
        </p:grpSpPr>
        <p:pic>
          <p:nvPicPr>
            <p:cNvPr id="34" name="Picture 5" descr="전주대학교전경1"/>
            <p:cNvPicPr>
              <a:picLocks noChangeAspect="1" noChangeArrowheads="1"/>
            </p:cNvPicPr>
            <p:nvPr/>
          </p:nvPicPr>
          <p:blipFill>
            <a:blip r:embed="rId5" cstate="print">
              <a:lum bright="-35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solidFill>
                <a:srgbClr val="FFCC00"/>
              </a:solidFill>
              <a:miter lim="800000"/>
              <a:headEnd/>
              <a:tailEnd/>
            </a:ln>
          </p:spPr>
        </p:pic>
        <p:grpSp>
          <p:nvGrpSpPr>
            <p:cNvPr id="4" name="Group 32"/>
            <p:cNvGrpSpPr>
              <a:grpSpLocks/>
            </p:cNvGrpSpPr>
            <p:nvPr/>
          </p:nvGrpSpPr>
          <p:grpSpPr bwMode="auto">
            <a:xfrm>
              <a:off x="994193" y="2434434"/>
              <a:ext cx="2589592" cy="550863"/>
              <a:chOff x="1362" y="1668"/>
              <a:chExt cx="2589592" cy="347"/>
            </a:xfrm>
          </p:grpSpPr>
          <p:sp>
            <p:nvSpPr>
              <p:cNvPr id="73" name="Text Box 16"/>
              <p:cNvSpPr txBox="1">
                <a:spLocks noChangeArrowheads="1"/>
              </p:cNvSpPr>
              <p:nvPr/>
            </p:nvSpPr>
            <p:spPr bwMode="auto">
              <a:xfrm>
                <a:off x="1344765" y="1764"/>
                <a:ext cx="1246189" cy="25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ko-KR" altLang="en-US" sz="1200" dirty="0" smtClean="0">
                    <a:solidFill>
                      <a:srgbClr val="FFCC00"/>
                    </a:solidFill>
                    <a:latin typeface="HY헤드라인M" pitchFamily="18" charset="-127"/>
                    <a:ea typeface="HY헤드라인M" pitchFamily="18" charset="-127"/>
                  </a:rPr>
                  <a:t>주변전실</a:t>
                </a:r>
                <a:endParaRPr lang="ko-KR" altLang="en-US" sz="1200" dirty="0">
                  <a:solidFill>
                    <a:srgbClr val="FFCC00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74" name="Line 21"/>
              <p:cNvSpPr>
                <a:spLocks noChangeShapeType="1"/>
              </p:cNvSpPr>
              <p:nvPr/>
            </p:nvSpPr>
            <p:spPr bwMode="auto">
              <a:xfrm>
                <a:off x="1362" y="1668"/>
                <a:ext cx="181" cy="0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" name="Group 36"/>
            <p:cNvGrpSpPr>
              <a:grpSpLocks/>
            </p:cNvGrpSpPr>
            <p:nvPr/>
          </p:nvGrpSpPr>
          <p:grpSpPr bwMode="auto">
            <a:xfrm>
              <a:off x="5788025" y="3630613"/>
              <a:ext cx="2089150" cy="430212"/>
              <a:chOff x="3646" y="2287"/>
              <a:chExt cx="1316" cy="271"/>
            </a:xfrm>
          </p:grpSpPr>
          <p:sp>
            <p:nvSpPr>
              <p:cNvPr id="68" name="Text Box 13"/>
              <p:cNvSpPr txBox="1">
                <a:spLocks noChangeArrowheads="1"/>
              </p:cNvSpPr>
              <p:nvPr/>
            </p:nvSpPr>
            <p:spPr bwMode="auto">
              <a:xfrm>
                <a:off x="3828" y="2287"/>
                <a:ext cx="1134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altLang="ko-KR" sz="1200">
                    <a:solidFill>
                      <a:srgbClr val="FFCC00"/>
                    </a:solidFill>
                    <a:latin typeface="HY헤드라인M" pitchFamily="18" charset="-127"/>
                    <a:ea typeface="HY헤드라인M" pitchFamily="18" charset="-127"/>
                  </a:rPr>
                  <a:t>STAR TOWER</a:t>
                </a:r>
              </a:p>
            </p:txBody>
          </p:sp>
          <p:sp>
            <p:nvSpPr>
              <p:cNvPr id="69" name="Line 22"/>
              <p:cNvSpPr>
                <a:spLocks noChangeShapeType="1"/>
              </p:cNvSpPr>
              <p:nvPr/>
            </p:nvSpPr>
            <p:spPr bwMode="auto">
              <a:xfrm flipV="1">
                <a:off x="3646" y="2377"/>
                <a:ext cx="0" cy="181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70" name="Line 23"/>
              <p:cNvSpPr>
                <a:spLocks noChangeShapeType="1"/>
              </p:cNvSpPr>
              <p:nvPr/>
            </p:nvSpPr>
            <p:spPr bwMode="auto">
              <a:xfrm>
                <a:off x="3646" y="2377"/>
                <a:ext cx="181" cy="0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1767679" y="4118583"/>
              <a:ext cx="1425575" cy="398879"/>
              <a:chOff x="1506" y="4101921"/>
              <a:chExt cx="898" cy="398879"/>
            </a:xfrm>
          </p:grpSpPr>
          <p:sp>
            <p:nvSpPr>
              <p:cNvPr id="66" name="Line 24"/>
              <p:cNvSpPr>
                <a:spLocks noChangeShapeType="1"/>
              </p:cNvSpPr>
              <p:nvPr/>
            </p:nvSpPr>
            <p:spPr bwMode="auto">
              <a:xfrm>
                <a:off x="1506" y="4287645"/>
                <a:ext cx="133" cy="0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67" name="Text Box 25"/>
              <p:cNvSpPr txBox="1">
                <a:spLocks noChangeArrowheads="1"/>
              </p:cNvSpPr>
              <p:nvPr/>
            </p:nvSpPr>
            <p:spPr bwMode="auto">
              <a:xfrm>
                <a:off x="1606" y="4101921"/>
                <a:ext cx="798" cy="39887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ko-KR" altLang="en-US" sz="1200" dirty="0" smtClean="0">
                    <a:solidFill>
                      <a:srgbClr val="FFCC00"/>
                    </a:solidFill>
                    <a:latin typeface="HY헤드라인M" pitchFamily="18" charset="-127"/>
                    <a:ea typeface="HY헤드라인M" pitchFamily="18" charset="-127"/>
                  </a:rPr>
                  <a:t>공학</a:t>
                </a:r>
                <a:r>
                  <a:rPr lang="en-US" altLang="ko-KR" sz="1200" dirty="0" smtClean="0">
                    <a:solidFill>
                      <a:srgbClr val="FFCC00"/>
                    </a:solidFill>
                    <a:latin typeface="HY헤드라인M" pitchFamily="18" charset="-127"/>
                    <a:ea typeface="HY헤드라인M" pitchFamily="18" charset="-127"/>
                  </a:rPr>
                  <a:t>1</a:t>
                </a:r>
                <a:r>
                  <a:rPr lang="ko-KR" altLang="en-US" sz="1200" dirty="0" smtClean="0">
                    <a:solidFill>
                      <a:srgbClr val="FFCC00"/>
                    </a:solidFill>
                    <a:latin typeface="HY헤드라인M" pitchFamily="18" charset="-127"/>
                    <a:ea typeface="HY헤드라인M" pitchFamily="18" charset="-127"/>
                  </a:rPr>
                  <a:t>관 </a:t>
                </a:r>
                <a:endParaRPr lang="ko-KR" altLang="en-US" sz="1200" dirty="0">
                  <a:solidFill>
                    <a:srgbClr val="FFCC00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0" name="Group 33"/>
            <p:cNvGrpSpPr>
              <a:grpSpLocks/>
            </p:cNvGrpSpPr>
            <p:nvPr/>
          </p:nvGrpSpPr>
          <p:grpSpPr bwMode="auto">
            <a:xfrm>
              <a:off x="2316954" y="3603181"/>
              <a:ext cx="1574800" cy="398879"/>
              <a:chOff x="1506" y="4039751"/>
              <a:chExt cx="992" cy="398879"/>
            </a:xfrm>
          </p:grpSpPr>
          <p:sp>
            <p:nvSpPr>
              <p:cNvPr id="64" name="Line 24"/>
              <p:cNvSpPr>
                <a:spLocks noChangeShapeType="1"/>
              </p:cNvSpPr>
              <p:nvPr/>
            </p:nvSpPr>
            <p:spPr bwMode="auto">
              <a:xfrm>
                <a:off x="1506" y="4210058"/>
                <a:ext cx="139" cy="0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65" name="Text Box 25"/>
              <p:cNvSpPr txBox="1">
                <a:spLocks noChangeArrowheads="1"/>
              </p:cNvSpPr>
              <p:nvPr/>
            </p:nvSpPr>
            <p:spPr bwMode="auto">
              <a:xfrm>
                <a:off x="1617" y="4039751"/>
                <a:ext cx="881" cy="39887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ko-KR" altLang="en-US" sz="1200" dirty="0" smtClean="0">
                    <a:solidFill>
                      <a:srgbClr val="FFCC00"/>
                    </a:solidFill>
                    <a:latin typeface="HY헤드라인M" pitchFamily="18" charset="-127"/>
                    <a:ea typeface="HY헤드라인M" pitchFamily="18" charset="-127"/>
                  </a:rPr>
                  <a:t>공학</a:t>
                </a:r>
                <a:r>
                  <a:rPr lang="en-US" altLang="ko-KR" sz="1200" dirty="0" smtClean="0">
                    <a:solidFill>
                      <a:srgbClr val="FFCC00"/>
                    </a:solidFill>
                    <a:latin typeface="HY헤드라인M" pitchFamily="18" charset="-127"/>
                    <a:ea typeface="HY헤드라인M" pitchFamily="18" charset="-127"/>
                  </a:rPr>
                  <a:t>2</a:t>
                </a:r>
                <a:r>
                  <a:rPr lang="ko-KR" altLang="en-US" sz="1200" dirty="0" smtClean="0">
                    <a:solidFill>
                      <a:srgbClr val="FFCC00"/>
                    </a:solidFill>
                    <a:latin typeface="HY헤드라인M" pitchFamily="18" charset="-127"/>
                    <a:ea typeface="HY헤드라인M" pitchFamily="18" charset="-127"/>
                  </a:rPr>
                  <a:t>관 </a:t>
                </a:r>
                <a:endParaRPr lang="ko-KR" altLang="en-US" sz="1200" dirty="0">
                  <a:solidFill>
                    <a:srgbClr val="FFCC00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sp>
          <p:nvSpPr>
            <p:cNvPr id="63" name="Text Box 25"/>
            <p:cNvSpPr txBox="1">
              <a:spLocks noChangeArrowheads="1"/>
            </p:cNvSpPr>
            <p:nvPr/>
          </p:nvSpPr>
          <p:spPr bwMode="auto">
            <a:xfrm>
              <a:off x="2955132" y="2999638"/>
              <a:ext cx="849313" cy="4023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ko-KR" altLang="en-US" sz="1200" dirty="0" err="1" smtClean="0">
                  <a:solidFill>
                    <a:srgbClr val="FFCC00"/>
                  </a:solidFill>
                  <a:latin typeface="HY헤드라인M" pitchFamily="18" charset="-127"/>
                  <a:ea typeface="HY헤드라인M" pitchFamily="18" charset="-127"/>
                </a:rPr>
                <a:t>자유관</a:t>
              </a:r>
              <a:r>
                <a:rPr lang="ko-KR" altLang="en-US" sz="1200" dirty="0" smtClean="0">
                  <a:solidFill>
                    <a:srgbClr val="FFCC00"/>
                  </a:solidFill>
                  <a:latin typeface="HY헤드라인M" pitchFamily="18" charset="-127"/>
                  <a:ea typeface="HY헤드라인M" pitchFamily="18" charset="-127"/>
                </a:rPr>
                <a:t> </a:t>
              </a:r>
              <a:endParaRPr lang="ko-KR" altLang="en-US" sz="1200" dirty="0">
                <a:solidFill>
                  <a:srgbClr val="FFCC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61" name="Text Box 25"/>
            <p:cNvSpPr txBox="1">
              <a:spLocks noChangeArrowheads="1"/>
            </p:cNvSpPr>
            <p:nvPr/>
          </p:nvSpPr>
          <p:spPr bwMode="auto">
            <a:xfrm>
              <a:off x="3929074" y="2435785"/>
              <a:ext cx="849313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ko-KR" altLang="en-US" sz="1200" dirty="0" smtClean="0">
                  <a:solidFill>
                    <a:srgbClr val="FFCC00"/>
                  </a:solidFill>
                  <a:latin typeface="HY헤드라인M" pitchFamily="18" charset="-127"/>
                  <a:ea typeface="HY헤드라인M" pitchFamily="18" charset="-127"/>
                </a:rPr>
                <a:t>진리관 </a:t>
              </a:r>
              <a:endParaRPr lang="ko-KR" altLang="en-US" sz="1200" dirty="0">
                <a:solidFill>
                  <a:srgbClr val="FFCC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11" name="Group 33"/>
            <p:cNvGrpSpPr>
              <a:grpSpLocks/>
            </p:cNvGrpSpPr>
            <p:nvPr/>
          </p:nvGrpSpPr>
          <p:grpSpPr bwMode="auto">
            <a:xfrm>
              <a:off x="4643458" y="3077202"/>
              <a:ext cx="1144597" cy="398879"/>
              <a:chOff x="1559" y="4195604"/>
              <a:chExt cx="721" cy="398879"/>
            </a:xfrm>
          </p:grpSpPr>
          <p:sp>
            <p:nvSpPr>
              <p:cNvPr id="58" name="Line 24"/>
              <p:cNvSpPr>
                <a:spLocks noChangeShapeType="1"/>
              </p:cNvSpPr>
              <p:nvPr/>
            </p:nvSpPr>
            <p:spPr bwMode="auto">
              <a:xfrm>
                <a:off x="1559" y="4319049"/>
                <a:ext cx="85" cy="0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59" name="Text Box 25"/>
              <p:cNvSpPr txBox="1">
                <a:spLocks noChangeArrowheads="1"/>
              </p:cNvSpPr>
              <p:nvPr/>
            </p:nvSpPr>
            <p:spPr bwMode="auto">
              <a:xfrm>
                <a:off x="1619" y="4195604"/>
                <a:ext cx="661" cy="39887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ko-KR" altLang="en-US" sz="1200" dirty="0" smtClean="0">
                    <a:solidFill>
                      <a:srgbClr val="FFCC00"/>
                    </a:solidFill>
                    <a:latin typeface="HY헤드라인M" pitchFamily="18" charset="-127"/>
                    <a:ea typeface="HY헤드라인M" pitchFamily="18" charset="-127"/>
                  </a:rPr>
                  <a:t>학생회관 </a:t>
                </a:r>
                <a:endParaRPr lang="ko-KR" altLang="en-US" sz="1200" dirty="0">
                  <a:solidFill>
                    <a:srgbClr val="FFCC00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sp>
          <p:nvSpPr>
            <p:cNvPr id="57" name="Text Box 25"/>
            <p:cNvSpPr txBox="1">
              <a:spLocks noChangeArrowheads="1"/>
            </p:cNvSpPr>
            <p:nvPr/>
          </p:nvSpPr>
          <p:spPr bwMode="auto">
            <a:xfrm>
              <a:off x="5519748" y="2784262"/>
              <a:ext cx="849315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ko-KR" altLang="en-US" sz="1200" dirty="0" smtClean="0">
                  <a:solidFill>
                    <a:srgbClr val="FFCC00"/>
                  </a:solidFill>
                  <a:latin typeface="HY헤드라인M" pitchFamily="18" charset="-127"/>
                  <a:ea typeface="HY헤드라인M" pitchFamily="18" charset="-127"/>
                </a:rPr>
                <a:t>예술관 </a:t>
              </a:r>
              <a:endParaRPr lang="ko-KR" altLang="en-US" sz="1200" dirty="0">
                <a:solidFill>
                  <a:srgbClr val="FFCC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55" name="Text Box 25"/>
            <p:cNvSpPr txBox="1">
              <a:spLocks noChangeArrowheads="1"/>
            </p:cNvSpPr>
            <p:nvPr/>
          </p:nvSpPr>
          <p:spPr bwMode="auto">
            <a:xfrm>
              <a:off x="6270634" y="2435958"/>
              <a:ext cx="1271046" cy="3988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ko-KR" altLang="en-US" sz="1200" dirty="0" smtClean="0">
                  <a:solidFill>
                    <a:srgbClr val="FFCC00"/>
                  </a:solidFill>
                  <a:latin typeface="HY헤드라인M" pitchFamily="18" charset="-127"/>
                  <a:ea typeface="HY헤드라인M" pitchFamily="18" charset="-127"/>
                </a:rPr>
                <a:t>지역혁신관 </a:t>
              </a:r>
              <a:endParaRPr lang="ko-KR" altLang="en-US" sz="1200" dirty="0">
                <a:solidFill>
                  <a:srgbClr val="FFCC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53" name="Text Box 25"/>
            <p:cNvSpPr txBox="1">
              <a:spLocks noChangeArrowheads="1"/>
            </p:cNvSpPr>
            <p:nvPr/>
          </p:nvSpPr>
          <p:spPr bwMode="auto">
            <a:xfrm>
              <a:off x="7541679" y="3077203"/>
              <a:ext cx="849315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ko-KR" altLang="en-US" sz="1200" dirty="0" err="1" smtClean="0">
                  <a:solidFill>
                    <a:srgbClr val="FFCC00"/>
                  </a:solidFill>
                  <a:latin typeface="HY헤드라인M" pitchFamily="18" charset="-127"/>
                  <a:ea typeface="HY헤드라인M" pitchFamily="18" charset="-127"/>
                </a:rPr>
                <a:t>천잠관</a:t>
              </a:r>
              <a:r>
                <a:rPr lang="ko-KR" altLang="en-US" sz="1200" dirty="0" smtClean="0">
                  <a:solidFill>
                    <a:srgbClr val="FFCC00"/>
                  </a:solidFill>
                  <a:latin typeface="HY헤드라인M" pitchFamily="18" charset="-127"/>
                  <a:ea typeface="HY헤드라인M" pitchFamily="18" charset="-127"/>
                </a:rPr>
                <a:t> </a:t>
              </a:r>
              <a:endParaRPr lang="ko-KR" altLang="en-US" sz="1200" dirty="0">
                <a:solidFill>
                  <a:srgbClr val="FFCC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51" name="Text Box 25"/>
            <p:cNvSpPr txBox="1">
              <a:spLocks noChangeArrowheads="1"/>
            </p:cNvSpPr>
            <p:nvPr/>
          </p:nvSpPr>
          <p:spPr bwMode="auto">
            <a:xfrm>
              <a:off x="7836567" y="3719705"/>
              <a:ext cx="1108855" cy="3988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ko-KR" altLang="en-US" sz="1200" dirty="0" err="1" smtClean="0">
                  <a:solidFill>
                    <a:srgbClr val="FFCC00"/>
                  </a:solidFill>
                  <a:latin typeface="HY헤드라인M" pitchFamily="18" charset="-127"/>
                  <a:ea typeface="HY헤드라인M" pitchFamily="18" charset="-127"/>
                </a:rPr>
                <a:t>스타홈</a:t>
              </a:r>
              <a:r>
                <a:rPr lang="en-US" altLang="ko-KR" sz="1200" dirty="0" smtClean="0">
                  <a:solidFill>
                    <a:srgbClr val="FFCC00"/>
                  </a:solidFill>
                  <a:latin typeface="HY헤드라인M" pitchFamily="18" charset="-127"/>
                  <a:ea typeface="HY헤드라인M" pitchFamily="18" charset="-127"/>
                </a:rPr>
                <a:t>(</a:t>
              </a:r>
              <a:r>
                <a:rPr lang="ko-KR" altLang="en-US" sz="1200" dirty="0" smtClean="0">
                  <a:solidFill>
                    <a:srgbClr val="FFCC00"/>
                  </a:solidFill>
                  <a:latin typeface="HY헤드라인M" pitchFamily="18" charset="-127"/>
                  <a:ea typeface="HY헤드라인M" pitchFamily="18" charset="-127"/>
                </a:rPr>
                <a:t>여</a:t>
              </a:r>
              <a:r>
                <a:rPr lang="en-US" altLang="ko-KR" sz="1200" dirty="0" smtClean="0">
                  <a:solidFill>
                    <a:srgbClr val="FFCC00"/>
                  </a:solidFill>
                  <a:latin typeface="HY헤드라인M" pitchFamily="18" charset="-127"/>
                  <a:ea typeface="HY헤드라인M" pitchFamily="18" charset="-127"/>
                </a:rPr>
                <a:t>)</a:t>
              </a:r>
              <a:r>
                <a:rPr lang="ko-KR" altLang="en-US" sz="1200" dirty="0" smtClean="0">
                  <a:solidFill>
                    <a:srgbClr val="FFCC00"/>
                  </a:solidFill>
                  <a:latin typeface="HY헤드라인M" pitchFamily="18" charset="-127"/>
                  <a:ea typeface="HY헤드라인M" pitchFamily="18" charset="-127"/>
                </a:rPr>
                <a:t> </a:t>
              </a:r>
              <a:endParaRPr lang="ko-KR" altLang="en-US" sz="1200" dirty="0">
                <a:solidFill>
                  <a:srgbClr val="FFCC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49" name="Text Box 25"/>
            <p:cNvSpPr txBox="1">
              <a:spLocks noChangeArrowheads="1"/>
            </p:cNvSpPr>
            <p:nvPr/>
          </p:nvSpPr>
          <p:spPr bwMode="auto">
            <a:xfrm>
              <a:off x="4643448" y="4517289"/>
              <a:ext cx="849315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ko-KR" altLang="en-US" sz="1200" dirty="0" err="1" smtClean="0">
                  <a:solidFill>
                    <a:srgbClr val="FFCC00"/>
                  </a:solidFill>
                  <a:latin typeface="HY헤드라인M" pitchFamily="18" charset="-127"/>
                  <a:ea typeface="HY헤드라인M" pitchFamily="18" charset="-127"/>
                </a:rPr>
                <a:t>평화관</a:t>
              </a:r>
              <a:r>
                <a:rPr lang="ko-KR" altLang="en-US" sz="1200" dirty="0" smtClean="0">
                  <a:solidFill>
                    <a:srgbClr val="FFCC00"/>
                  </a:solidFill>
                  <a:latin typeface="HY헤드라인M" pitchFamily="18" charset="-127"/>
                  <a:ea typeface="HY헤드라인M" pitchFamily="18" charset="-127"/>
                </a:rPr>
                <a:t> </a:t>
              </a:r>
              <a:endParaRPr lang="ko-KR" altLang="en-US" sz="1200" dirty="0">
                <a:solidFill>
                  <a:srgbClr val="FFCC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75" name="Line 24"/>
          <p:cNvSpPr>
            <a:spLocks noChangeShapeType="1"/>
          </p:cNvSpPr>
          <p:nvPr/>
        </p:nvSpPr>
        <p:spPr bwMode="auto">
          <a:xfrm>
            <a:off x="3190960" y="3423001"/>
            <a:ext cx="184816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ko-KR" altLang="en-US"/>
          </a:p>
        </p:txBody>
      </p:sp>
      <p:sp>
        <p:nvSpPr>
          <p:cNvPr id="76" name="Line 24"/>
          <p:cNvSpPr>
            <a:spLocks noChangeShapeType="1"/>
          </p:cNvSpPr>
          <p:nvPr/>
        </p:nvSpPr>
        <p:spPr bwMode="auto">
          <a:xfrm>
            <a:off x="3994686" y="2996622"/>
            <a:ext cx="184816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24543" y="19050"/>
            <a:ext cx="649742" cy="600075"/>
            <a:chOff x="24543" y="19050"/>
            <a:chExt cx="649742" cy="600075"/>
          </a:xfrm>
        </p:grpSpPr>
        <p:sp>
          <p:nvSpPr>
            <p:cNvPr id="8" name="직사각형 7"/>
            <p:cNvSpPr/>
            <p:nvPr/>
          </p:nvSpPr>
          <p:spPr>
            <a:xfrm>
              <a:off x="24543" y="19050"/>
              <a:ext cx="649742" cy="6000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4543" y="19050"/>
              <a:ext cx="132532" cy="60007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17" y="6226384"/>
            <a:ext cx="1030015" cy="58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997" y="6220123"/>
            <a:ext cx="1556457" cy="6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540534" y="800100"/>
            <a:ext cx="4879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3.3 </a:t>
            </a:r>
            <a:r>
              <a:rPr lang="ko-KR" altLang="en-US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시스템의 구조도</a:t>
            </a:r>
            <a:r>
              <a:rPr lang="en-US" altLang="ko-KR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삼성</a:t>
            </a:r>
            <a:r>
              <a:rPr lang="en-US" altLang="ko-KR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EHP) </a:t>
            </a:r>
            <a:endParaRPr lang="ko-KR" altLang="en-US" sz="2000" dirty="0">
              <a:solidFill>
                <a:schemeClr val="accent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6743" y="73967"/>
            <a:ext cx="352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lang="ko-KR" altLang="en-US" sz="2400" b="1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시스템  설치현황</a:t>
            </a:r>
            <a:endParaRPr lang="ko-KR" altLang="en-US" sz="2400" b="1" dirty="0">
              <a:solidFill>
                <a:schemeClr val="accent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2097" name="_x87058816" descr="EMB00000c007f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574" y="1495425"/>
            <a:ext cx="7425091" cy="405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24543" y="19050"/>
            <a:ext cx="649742" cy="600075"/>
            <a:chOff x="24543" y="19050"/>
            <a:chExt cx="649742" cy="600075"/>
          </a:xfrm>
        </p:grpSpPr>
        <p:sp>
          <p:nvSpPr>
            <p:cNvPr id="8" name="직사각형 7"/>
            <p:cNvSpPr/>
            <p:nvPr/>
          </p:nvSpPr>
          <p:spPr>
            <a:xfrm>
              <a:off x="24543" y="19050"/>
              <a:ext cx="649742" cy="6000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4543" y="19050"/>
              <a:ext cx="132532" cy="60007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17" y="6226384"/>
            <a:ext cx="1030015" cy="58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997" y="6220123"/>
            <a:ext cx="1556457" cy="6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540534" y="800100"/>
            <a:ext cx="4879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3.4 </a:t>
            </a:r>
            <a:r>
              <a:rPr lang="ko-KR" altLang="en-US" sz="20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설치기기 목록</a:t>
            </a:r>
            <a:endParaRPr lang="ko-KR" altLang="en-US" sz="2000" dirty="0">
              <a:solidFill>
                <a:schemeClr val="accent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6743" y="73967"/>
            <a:ext cx="352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lang="ko-KR" altLang="en-US" sz="2400" b="1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시스템  설치현황</a:t>
            </a:r>
            <a:endParaRPr lang="ko-KR" altLang="en-US" sz="2400" b="1" dirty="0">
              <a:solidFill>
                <a:schemeClr val="accent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0" name="그림 9" descr="설치기기목록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4875" y="1243013"/>
            <a:ext cx="7258050" cy="45767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45032" y="5819775"/>
            <a:ext cx="6241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맑은 고딕"/>
                <a:ea typeface="맑은 고딕"/>
              </a:rPr>
              <a:t>※ </a:t>
            </a:r>
            <a:r>
              <a:rPr lang="ko-KR" altLang="en-US" sz="1600" dirty="0" smtClean="0">
                <a:latin typeface="맑은 고딕"/>
                <a:ea typeface="맑은 고딕"/>
              </a:rPr>
              <a:t>스타타워 </a:t>
            </a:r>
            <a:r>
              <a:rPr lang="en-US" altLang="ko-KR" sz="1600" dirty="0" smtClean="0">
                <a:latin typeface="맑은 고딕"/>
                <a:ea typeface="맑은 고딕"/>
              </a:rPr>
              <a:t>EHP </a:t>
            </a:r>
            <a:r>
              <a:rPr lang="ko-KR" altLang="en-US" sz="1600" dirty="0" smtClean="0">
                <a:latin typeface="맑은 고딕"/>
                <a:ea typeface="맑은 고딕"/>
              </a:rPr>
              <a:t>실내기 </a:t>
            </a:r>
            <a:r>
              <a:rPr lang="en-US" altLang="ko-KR" sz="1600" dirty="0" smtClean="0">
                <a:latin typeface="맑은 고딕"/>
                <a:ea typeface="맑은 고딕"/>
              </a:rPr>
              <a:t>650</a:t>
            </a:r>
            <a:r>
              <a:rPr lang="ko-KR" altLang="en-US" sz="1600" dirty="0" smtClean="0">
                <a:latin typeface="맑은 고딕"/>
                <a:ea typeface="맑은 고딕"/>
              </a:rPr>
              <a:t>대 추가</a:t>
            </a:r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5784</TotalTime>
  <Words>881</Words>
  <Application>Microsoft Office PowerPoint</Application>
  <PresentationFormat>화면 슬라이드 쇼(4:3)</PresentationFormat>
  <Paragraphs>253</Paragraphs>
  <Slides>20</Slides>
  <Notes>20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admin</dc:creator>
  <cp:lastModifiedBy>pc</cp:lastModifiedBy>
  <cp:revision>150</cp:revision>
  <dcterms:created xsi:type="dcterms:W3CDTF">2010-01-11T02:24:39Z</dcterms:created>
  <dcterms:modified xsi:type="dcterms:W3CDTF">2010-10-13T08:07:45Z</dcterms:modified>
</cp:coreProperties>
</file>