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52" r:id="rId1"/>
    <p:sldMasterId id="2147483743" r:id="rId2"/>
  </p:sldMasterIdLst>
  <p:notesMasterIdLst>
    <p:notesMasterId r:id="rId12"/>
  </p:notesMasterIdLst>
  <p:handoutMasterIdLst>
    <p:handoutMasterId r:id="rId13"/>
  </p:handoutMasterIdLst>
  <p:sldIdLst>
    <p:sldId id="347" r:id="rId3"/>
    <p:sldId id="348" r:id="rId4"/>
    <p:sldId id="350" r:id="rId5"/>
    <p:sldId id="351" r:id="rId6"/>
    <p:sldId id="352" r:id="rId7"/>
    <p:sldId id="353" r:id="rId8"/>
    <p:sldId id="357" r:id="rId9"/>
    <p:sldId id="355" r:id="rId10"/>
    <p:sldId id="356" r:id="rId11"/>
  </p:sldIdLst>
  <p:sldSz cx="9906000" cy="6858000" type="A4"/>
  <p:notesSz cx="9939338" cy="6807200"/>
  <p:custDataLst>
    <p:tags r:id="rId14"/>
  </p:custDataLst>
  <p:defaultTextStyle>
    <a:defPPr>
      <a:defRPr lang="en-US"/>
    </a:defPPr>
    <a:lvl1pPr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1pPr>
    <a:lvl2pPr marL="4572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2pPr>
    <a:lvl3pPr marL="9144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3pPr>
    <a:lvl4pPr marL="13716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4pPr>
    <a:lvl5pPr marL="1828800" algn="l" rtl="0" fontAlgn="base" latinLnBrk="1">
      <a:spcBef>
        <a:spcPct val="0"/>
      </a:spcBef>
      <a:spcAft>
        <a:spcPct val="0"/>
      </a:spcAft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5pPr>
    <a:lvl6pPr marL="2286000" algn="l" defTabSz="914400" rtl="0" eaLnBrk="1" latinLnBrk="1" hangingPunct="1"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6pPr>
    <a:lvl7pPr marL="2743200" algn="l" defTabSz="914400" rtl="0" eaLnBrk="1" latinLnBrk="1" hangingPunct="1"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7pPr>
    <a:lvl8pPr marL="3200400" algn="l" defTabSz="914400" rtl="0" eaLnBrk="1" latinLnBrk="1" hangingPunct="1"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8pPr>
    <a:lvl9pPr marL="3657600" algn="l" defTabSz="914400" rtl="0" eaLnBrk="1" latinLnBrk="1" hangingPunct="1">
      <a:defRPr kumimoji="1" sz="1200" kern="1200">
        <a:solidFill>
          <a:schemeClr val="tx1"/>
        </a:solidFill>
        <a:latin typeface="HY태명조"/>
        <a:ea typeface="HY태명조"/>
        <a:cs typeface="HY태명조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0000"/>
    <a:srgbClr val="0083CD"/>
    <a:srgbClr val="103991"/>
    <a:srgbClr val="808080"/>
    <a:srgbClr val="000000"/>
    <a:srgbClr val="B2B2B2"/>
    <a:srgbClr val="CCECFF"/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9773" autoAdjust="0"/>
    <p:restoredTop sz="98825" autoAdjust="0"/>
  </p:normalViewPr>
  <p:slideViewPr>
    <p:cSldViewPr snapToGrid="0">
      <p:cViewPr>
        <p:scale>
          <a:sx n="85" d="100"/>
          <a:sy n="85" d="100"/>
        </p:scale>
        <p:origin x="-966" y="-576"/>
      </p:cViewPr>
      <p:guideLst>
        <p:guide orient="horz" pos="177"/>
        <p:guide orient="horz" pos="3395"/>
        <p:guide pos="347"/>
        <p:guide pos="4293"/>
        <p:guide pos="529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t" anchorCtr="0" compatLnSpc="1">
            <a:prstTxWarp prst="textNoShape">
              <a:avLst/>
            </a:prstTxWarp>
          </a:bodyPr>
          <a:lstStyle>
            <a:lvl1pPr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2450" y="0"/>
            <a:ext cx="4306888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t" anchorCtr="0" compatLnSpc="1">
            <a:prstTxWarp prst="textNoShape">
              <a:avLst/>
            </a:prstTxWarp>
          </a:bodyPr>
          <a:lstStyle>
            <a:lvl1pPr algn="r"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32550"/>
            <a:ext cx="4306888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b" anchorCtr="0" compatLnSpc="1">
            <a:prstTxWarp prst="textNoShape">
              <a:avLst/>
            </a:prstTxWarp>
          </a:bodyPr>
          <a:lstStyle>
            <a:lvl1pPr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2450" y="6432550"/>
            <a:ext cx="4306888" cy="37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b" anchorCtr="0" compatLnSpc="1">
            <a:prstTxWarp prst="textNoShape">
              <a:avLst/>
            </a:prstTxWarp>
          </a:bodyPr>
          <a:lstStyle>
            <a:lvl1pPr algn="r"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BDFA8C8B-3B41-453C-99BA-BD5CDD720B1E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68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t" anchorCtr="0" compatLnSpc="1">
            <a:prstTxWarp prst="textNoShape">
              <a:avLst/>
            </a:prstTxWarp>
          </a:bodyPr>
          <a:lstStyle>
            <a:lvl1pPr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0863" y="0"/>
            <a:ext cx="43068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t" anchorCtr="0" compatLnSpc="1">
            <a:prstTxWarp prst="textNoShape">
              <a:avLst/>
            </a:prstTxWarp>
          </a:bodyPr>
          <a:lstStyle>
            <a:lvl1pPr algn="r"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5788" y="509588"/>
            <a:ext cx="3686175" cy="2552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5363" y="3232150"/>
            <a:ext cx="7950200" cy="3065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noProof="0" smtClean="0"/>
              <a:t>Click to edit Master text styles</a:t>
            </a:r>
          </a:p>
          <a:p>
            <a:pPr lvl="1"/>
            <a:r>
              <a:rPr lang="en-US" altLang="ko-KR" noProof="0" smtClean="0"/>
              <a:t>Second level</a:t>
            </a:r>
          </a:p>
          <a:p>
            <a:pPr lvl="2"/>
            <a:r>
              <a:rPr lang="en-US" altLang="ko-KR" noProof="0" smtClean="0"/>
              <a:t>Third level</a:t>
            </a:r>
          </a:p>
          <a:p>
            <a:pPr lvl="3"/>
            <a:r>
              <a:rPr lang="en-US" altLang="ko-KR" noProof="0" smtClean="0"/>
              <a:t>Fourth level</a:t>
            </a:r>
          </a:p>
          <a:p>
            <a:pPr lvl="4"/>
            <a:r>
              <a:rPr lang="en-US" altLang="ko-KR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65888"/>
            <a:ext cx="4306888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b" anchorCtr="0" compatLnSpc="1">
            <a:prstTxWarp prst="textNoShape">
              <a:avLst/>
            </a:prstTxWarp>
          </a:bodyPr>
          <a:lstStyle>
            <a:lvl1pPr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0662" tIns="45332" rIns="90662" bIns="45332" numCol="1" anchor="b" anchorCtr="0" compatLnSpc="1">
            <a:prstTxWarp prst="textNoShape">
              <a:avLst/>
            </a:prstTxWarp>
          </a:bodyPr>
          <a:lstStyle>
            <a:lvl1pPr algn="r" defTabSz="906051" eaLnBrk="0" fontAlgn="base" latinLnBrk="0" hangingPunct="0">
              <a:buFontTx/>
              <a:buNone/>
              <a:defRPr kumimoji="0">
                <a:latin typeface="Arial" pitchFamily="34" charset="0"/>
                <a:ea typeface="MS PGothic" pitchFamily="34" charset="-128"/>
                <a:cs typeface="+mn-cs"/>
              </a:defRPr>
            </a:lvl1pPr>
          </a:lstStyle>
          <a:p>
            <a:pPr>
              <a:defRPr/>
            </a:pPr>
            <a:fld id="{D6761C53-DEC2-485B-B643-BBA59C158F55}" type="slidenum">
              <a:rPr lang="ko-KR" altLang="en-US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1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1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1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1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1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2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2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2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2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2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3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3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3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3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3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4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4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4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4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4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5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5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5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5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5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6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6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6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6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6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7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7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7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7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7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04875"/>
            <a:fld id="{FDAEF530-4402-4190-8F71-B9239CEB0C78}" type="slidenum">
              <a:rPr lang="ko-KR" altLang="en-US" smtClean="0">
                <a:cs typeface="HY태명조"/>
              </a:rPr>
              <a:pPr defTabSz="904875"/>
              <a:t>8</a:t>
            </a:fld>
            <a:endParaRPr lang="en-US" altLang="ko-KR" smtClean="0">
              <a:cs typeface="HY태명조"/>
            </a:endParaRPr>
          </a:p>
        </p:txBody>
      </p:sp>
      <p:sp>
        <p:nvSpPr>
          <p:cNvPr id="8195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0ACC006B-A77D-4207-874A-2FC0796E38A8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8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8EFEB128-B0B4-4F00-B140-212DB068EF57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8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7" name="Rectangle 7"/>
          <p:cNvSpPr txBox="1">
            <a:spLocks noGrp="1" noChangeArrowheads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51723A53-0B98-477B-8D62-79CB39348A46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8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8198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127375" y="509588"/>
            <a:ext cx="3686175" cy="2552700"/>
          </a:xfrm>
          <a:ln/>
        </p:spPr>
      </p:sp>
      <p:sp>
        <p:nvSpPr>
          <p:cNvPr id="8199" name="슬라이드 노트 개체 틀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ko-KR" altLang="en-US" smtClean="0"/>
          </a:p>
        </p:txBody>
      </p:sp>
      <p:sp>
        <p:nvSpPr>
          <p:cNvPr id="8200" name="슬라이드 번호 개체 틀 3"/>
          <p:cNvSpPr txBox="1">
            <a:spLocks noGrp="1"/>
          </p:cNvSpPr>
          <p:nvPr/>
        </p:nvSpPr>
        <p:spPr bwMode="auto">
          <a:xfrm>
            <a:off x="5630863" y="6465888"/>
            <a:ext cx="4306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662" tIns="45332" rIns="90662" bIns="45332" anchor="b"/>
          <a:lstStyle/>
          <a:p>
            <a:pPr algn="r" defTabSz="904875" eaLnBrk="0" latinLnBrk="0" hangingPunct="0"/>
            <a:fld id="{64FD5D73-03F3-41FE-92AD-525BDBC2751B}" type="slidenum">
              <a:rPr kumimoji="0" lang="ko-KR" altLang="en-US">
                <a:latin typeface="Arial" pitchFamily="34" charset="0"/>
                <a:ea typeface="MS PGothic" pitchFamily="34" charset="-128"/>
              </a:rPr>
              <a:pPr algn="r" defTabSz="904875" eaLnBrk="0" latinLnBrk="0" hangingPunct="0"/>
              <a:t>8</a:t>
            </a:fld>
            <a:endParaRPr kumimoji="0" lang="en-US" altLang="ko-KR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D47C4B-337D-4F51-8D13-9AA84E300330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4D9F-4029-4585-95C4-9208727937BD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6083300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608330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6E646-C397-4BC5-B4A2-D7E0E8CF6108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 userDrawn="1"/>
        </p:nvSpPr>
        <p:spPr bwMode="auto">
          <a:xfrm>
            <a:off x="595313" y="4659313"/>
            <a:ext cx="8931275" cy="0"/>
          </a:xfrm>
          <a:prstGeom prst="line">
            <a:avLst/>
          </a:prstGeom>
          <a:noFill/>
          <a:ln w="28575">
            <a:solidFill>
              <a:srgbClr val="10399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80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5" name="Freeform 6"/>
          <p:cNvSpPr>
            <a:spLocks/>
          </p:cNvSpPr>
          <p:nvPr userDrawn="1"/>
        </p:nvSpPr>
        <p:spPr bwMode="auto">
          <a:xfrm>
            <a:off x="8878888" y="2182813"/>
            <a:ext cx="1022350" cy="3500437"/>
          </a:xfrm>
          <a:custGeom>
            <a:avLst/>
            <a:gdLst/>
            <a:ahLst/>
            <a:cxnLst>
              <a:cxn ang="0">
                <a:pos x="661" y="0"/>
              </a:cxn>
              <a:cxn ang="0">
                <a:pos x="0" y="2032"/>
              </a:cxn>
              <a:cxn ang="0">
                <a:pos x="661" y="2245"/>
              </a:cxn>
            </a:cxnLst>
            <a:rect l="0" t="0" r="r" b="b"/>
            <a:pathLst>
              <a:path w="661" h="2245">
                <a:moveTo>
                  <a:pt x="661" y="0"/>
                </a:moveTo>
                <a:lnTo>
                  <a:pt x="0" y="2032"/>
                </a:lnTo>
                <a:lnTo>
                  <a:pt x="661" y="2245"/>
                </a:lnTo>
              </a:path>
            </a:pathLst>
          </a:custGeom>
          <a:solidFill>
            <a:srgbClr val="0083CD"/>
          </a:solidFill>
          <a:ln w="28575" cmpd="sng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80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93186" y="3848932"/>
            <a:ext cx="8420100" cy="600079"/>
          </a:xfrm>
          <a:prstGeom prst="rect">
            <a:avLst/>
          </a:prstGeom>
        </p:spPr>
        <p:txBody>
          <a:bodyPr anchor="ctr"/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593188" y="4818004"/>
            <a:ext cx="4073923" cy="638164"/>
          </a:xfrm>
        </p:spPr>
        <p:txBody>
          <a:bodyPr anchor="ctr">
            <a:noAutofit/>
          </a:bodyPr>
          <a:lstStyle>
            <a:lvl1pPr marL="0" indent="0" algn="l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9410700" y="6642100"/>
            <a:ext cx="503238" cy="2159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/>
              <a:ea typeface="맑은 고딕"/>
              <a:cs typeface="+mn-cs"/>
            </a:endParaRPr>
          </a:p>
        </p:txBody>
      </p:sp>
      <p:sp>
        <p:nvSpPr>
          <p:cNvPr id="4" name="Line 5"/>
          <p:cNvSpPr>
            <a:spLocks noChangeShapeType="1"/>
          </p:cNvSpPr>
          <p:nvPr userDrawn="1"/>
        </p:nvSpPr>
        <p:spPr bwMode="auto">
          <a:xfrm>
            <a:off x="473075" y="777875"/>
            <a:ext cx="9328150" cy="0"/>
          </a:xfrm>
          <a:prstGeom prst="line">
            <a:avLst/>
          </a:prstGeom>
          <a:noFill/>
          <a:ln w="19050">
            <a:solidFill>
              <a:srgbClr val="10399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1800">
              <a:solidFill>
                <a:prstClr val="black"/>
              </a:solidFill>
              <a:latin typeface="맑은 고딕"/>
              <a:ea typeface="맑은 고딕"/>
              <a:cs typeface="+mn-cs"/>
            </a:endParaRPr>
          </a:p>
        </p:txBody>
      </p:sp>
      <p:grpSp>
        <p:nvGrpSpPr>
          <p:cNvPr id="5" name="Group 6"/>
          <p:cNvGrpSpPr>
            <a:grpSpLocks/>
          </p:cNvGrpSpPr>
          <p:nvPr userDrawn="1"/>
        </p:nvGrpSpPr>
        <p:grpSpPr bwMode="auto">
          <a:xfrm>
            <a:off x="9582150" y="7938"/>
            <a:ext cx="328613" cy="1109662"/>
            <a:chOff x="6033" y="5"/>
            <a:chExt cx="207" cy="699"/>
          </a:xfrm>
        </p:grpSpPr>
        <p:sp>
          <p:nvSpPr>
            <p:cNvPr id="6" name="Freeform 7"/>
            <p:cNvSpPr>
              <a:spLocks/>
            </p:cNvSpPr>
            <p:nvPr userDrawn="1"/>
          </p:nvSpPr>
          <p:spPr bwMode="auto">
            <a:xfrm>
              <a:off x="6033" y="5"/>
              <a:ext cx="207" cy="699"/>
            </a:xfrm>
            <a:custGeom>
              <a:avLst/>
              <a:gdLst/>
              <a:ahLst/>
              <a:cxnLst>
                <a:cxn ang="0">
                  <a:pos x="661" y="0"/>
                </a:cxn>
                <a:cxn ang="0">
                  <a:pos x="0" y="2032"/>
                </a:cxn>
                <a:cxn ang="0">
                  <a:pos x="661" y="2245"/>
                </a:cxn>
              </a:cxnLst>
              <a:rect l="0" t="0" r="r" b="b"/>
              <a:pathLst>
                <a:path w="661" h="2245">
                  <a:moveTo>
                    <a:pt x="661" y="0"/>
                  </a:moveTo>
                  <a:lnTo>
                    <a:pt x="0" y="2032"/>
                  </a:lnTo>
                  <a:lnTo>
                    <a:pt x="661" y="2245"/>
                  </a:lnTo>
                </a:path>
              </a:pathLst>
            </a:custGeom>
            <a:solidFill>
              <a:srgbClr val="0083CD"/>
            </a:solidFill>
            <a:ln w="28575" cmpd="sng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800">
                <a:solidFill>
                  <a:prstClr val="black"/>
                </a:solidFill>
                <a:latin typeface="맑은 고딕"/>
                <a:ea typeface="맑은 고딕"/>
                <a:cs typeface="+mn-cs"/>
              </a:endParaRPr>
            </a:p>
          </p:txBody>
        </p:sp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6048" y="43"/>
              <a:ext cx="192" cy="651"/>
            </a:xfrm>
            <a:custGeom>
              <a:avLst/>
              <a:gdLst/>
              <a:ahLst/>
              <a:cxnLst>
                <a:cxn ang="0">
                  <a:pos x="661" y="0"/>
                </a:cxn>
                <a:cxn ang="0">
                  <a:pos x="0" y="2032"/>
                </a:cxn>
                <a:cxn ang="0">
                  <a:pos x="661" y="2245"/>
                </a:cxn>
              </a:cxnLst>
              <a:rect l="0" t="0" r="r" b="b"/>
              <a:pathLst>
                <a:path w="661" h="2245">
                  <a:moveTo>
                    <a:pt x="661" y="0"/>
                  </a:moveTo>
                  <a:lnTo>
                    <a:pt x="0" y="2032"/>
                  </a:lnTo>
                  <a:lnTo>
                    <a:pt x="661" y="2245"/>
                  </a:lnTo>
                </a:path>
              </a:pathLst>
            </a:custGeom>
            <a:solidFill>
              <a:srgbClr val="0083CD"/>
            </a:solidFill>
            <a:ln w="28575" cmpd="sng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800">
                <a:solidFill>
                  <a:prstClr val="black"/>
                </a:solidFill>
                <a:latin typeface="맑은 고딕"/>
                <a:ea typeface="맑은 고딕"/>
                <a:cs typeface="+mn-cs"/>
              </a:endParaRPr>
            </a:p>
          </p:txBody>
        </p:sp>
      </p:grpSp>
      <p:sp>
        <p:nvSpPr>
          <p:cNvPr id="8" name="TextBox 7"/>
          <p:cNvSpPr txBox="1"/>
          <p:nvPr userDrawn="1"/>
        </p:nvSpPr>
        <p:spPr>
          <a:xfrm>
            <a:off x="0" y="6605588"/>
            <a:ext cx="1522413" cy="250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/>
                <a:cs typeface="+mn-cs"/>
              </a:rPr>
              <a:t>             </a:t>
            </a:r>
            <a:r>
              <a:rPr kumimoji="0" lang="ko-KR" altLang="en-US" sz="80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/>
                <a:cs typeface="+mn-cs"/>
              </a:rPr>
              <a:t>기획처 전략기획팀</a:t>
            </a:r>
            <a:endParaRPr kumimoji="0" lang="ko-KR" altLang="en-US" sz="800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/>
              <a:ea typeface="맑은 고딕"/>
              <a:cs typeface="+mn-cs"/>
            </a:endParaRPr>
          </a:p>
        </p:txBody>
      </p:sp>
      <p:grpSp>
        <p:nvGrpSpPr>
          <p:cNvPr id="9" name="그룹 11"/>
          <p:cNvGrpSpPr>
            <a:grpSpLocks/>
          </p:cNvGrpSpPr>
          <p:nvPr userDrawn="1"/>
        </p:nvGrpSpPr>
        <p:grpSpPr bwMode="auto">
          <a:xfrm>
            <a:off x="106363" y="6634163"/>
            <a:ext cx="365125" cy="203200"/>
            <a:chOff x="8027988" y="149225"/>
            <a:chExt cx="936625" cy="531813"/>
          </a:xfrm>
        </p:grpSpPr>
        <p:pic>
          <p:nvPicPr>
            <p:cNvPr id="10" name="Picture 4" descr="투명_CAU_흰색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027988" y="260350"/>
              <a:ext cx="885825" cy="420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" name="Picture 5" descr="투명_사각형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748713" y="149225"/>
              <a:ext cx="215900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5413" y="232303"/>
            <a:ext cx="9113347" cy="500066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2" name="슬라이드 번호 개체 틀 4"/>
          <p:cNvSpPr>
            <a:spLocks noGrp="1"/>
          </p:cNvSpPr>
          <p:nvPr>
            <p:ph type="sldNum" sz="quarter" idx="10"/>
          </p:nvPr>
        </p:nvSpPr>
        <p:spPr>
          <a:xfrm>
            <a:off x="9404350" y="6635750"/>
            <a:ext cx="520700" cy="252413"/>
          </a:xfrm>
        </p:spPr>
        <p:txBody>
          <a:bodyPr/>
          <a:lstStyle>
            <a:lvl1pPr algn="ctr" fontAlgn="base">
              <a:spcBef>
                <a:spcPct val="0"/>
              </a:spcBef>
              <a:spcAft>
                <a:spcPct val="0"/>
              </a:spcAft>
              <a:defRPr kumimoji="1" sz="900" b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태명조"/>
                <a:ea typeface="HY태명조"/>
                <a:cs typeface="HY태명조"/>
              </a:defRPr>
            </a:lvl1pPr>
          </a:lstStyle>
          <a:p>
            <a:pPr>
              <a:defRPr/>
            </a:pPr>
            <a:fld id="{32338B25-4A66-4520-ABFC-F8DAEAE0BB16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FB061-662C-4A02-B484-1D6C1B9E58A8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40F3E1-DCDF-4650-9CD9-6616FA44C20F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95300" y="1000125"/>
            <a:ext cx="4381500" cy="5357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029200" y="1000125"/>
            <a:ext cx="4381500" cy="5357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5E386-8313-4471-BE4E-96283E66E9C5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DD76C-1AF7-4CFB-8291-080ACBD1AEC0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9E815-496A-4B54-8C5B-89E719E9928A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76F84-26F3-428A-9591-44BE9CEB0E77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61C7B-594C-4C4A-A6D3-313E3A06C4EB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41673-2DDB-41B6-B9CD-3607157652FD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14"/>
          <p:cNvSpPr txBox="1"/>
          <p:nvPr/>
        </p:nvSpPr>
        <p:spPr>
          <a:xfrm>
            <a:off x="9410700" y="6642100"/>
            <a:ext cx="503238" cy="2159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endParaRPr>
          </a:p>
        </p:txBody>
      </p:sp>
      <p:sp>
        <p:nvSpPr>
          <p:cNvPr id="2051" name="Line 5"/>
          <p:cNvSpPr>
            <a:spLocks noChangeShapeType="1"/>
          </p:cNvSpPr>
          <p:nvPr/>
        </p:nvSpPr>
        <p:spPr bwMode="auto">
          <a:xfrm>
            <a:off x="471488" y="777875"/>
            <a:ext cx="9329737" cy="0"/>
          </a:xfrm>
          <a:prstGeom prst="line">
            <a:avLst/>
          </a:prstGeom>
          <a:noFill/>
          <a:ln w="19050">
            <a:solidFill>
              <a:srgbClr val="10399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9582150" y="7938"/>
            <a:ext cx="328613" cy="1109662"/>
            <a:chOff x="6033" y="5"/>
            <a:chExt cx="207" cy="699"/>
          </a:xfrm>
        </p:grpSpPr>
        <p:sp>
          <p:nvSpPr>
            <p:cNvPr id="2059" name="Freeform 7"/>
            <p:cNvSpPr>
              <a:spLocks/>
            </p:cNvSpPr>
            <p:nvPr userDrawn="1"/>
          </p:nvSpPr>
          <p:spPr bwMode="auto">
            <a:xfrm>
              <a:off x="6033" y="5"/>
              <a:ext cx="207" cy="699"/>
            </a:xfrm>
            <a:custGeom>
              <a:avLst/>
              <a:gdLst>
                <a:gd name="T0" fmla="*/ 65 w 661"/>
                <a:gd name="T1" fmla="*/ 0 h 2245"/>
                <a:gd name="T2" fmla="*/ 0 w 661"/>
                <a:gd name="T3" fmla="*/ 197 h 2245"/>
                <a:gd name="T4" fmla="*/ 65 w 661"/>
                <a:gd name="T5" fmla="*/ 218 h 22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1" h="2245">
                  <a:moveTo>
                    <a:pt x="661" y="0"/>
                  </a:moveTo>
                  <a:lnTo>
                    <a:pt x="0" y="2032"/>
                  </a:lnTo>
                  <a:lnTo>
                    <a:pt x="661" y="2245"/>
                  </a:lnTo>
                </a:path>
              </a:pathLst>
            </a:custGeom>
            <a:solidFill>
              <a:srgbClr val="0083CD"/>
            </a:solidFill>
            <a:ln w="28575" cmpd="sng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0" name="Freeform 8"/>
            <p:cNvSpPr>
              <a:spLocks/>
            </p:cNvSpPr>
            <p:nvPr userDrawn="1"/>
          </p:nvSpPr>
          <p:spPr bwMode="auto">
            <a:xfrm>
              <a:off x="6048" y="43"/>
              <a:ext cx="192" cy="651"/>
            </a:xfrm>
            <a:custGeom>
              <a:avLst/>
              <a:gdLst>
                <a:gd name="T0" fmla="*/ 56 w 661"/>
                <a:gd name="T1" fmla="*/ 0 h 2245"/>
                <a:gd name="T2" fmla="*/ 0 w 661"/>
                <a:gd name="T3" fmla="*/ 171 h 2245"/>
                <a:gd name="T4" fmla="*/ 56 w 661"/>
                <a:gd name="T5" fmla="*/ 189 h 2245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661" h="2245">
                  <a:moveTo>
                    <a:pt x="661" y="0"/>
                  </a:moveTo>
                  <a:lnTo>
                    <a:pt x="0" y="2032"/>
                  </a:lnTo>
                  <a:lnTo>
                    <a:pt x="661" y="2245"/>
                  </a:lnTo>
                </a:path>
              </a:pathLst>
            </a:custGeom>
            <a:solidFill>
              <a:srgbClr val="0083CD"/>
            </a:solidFill>
            <a:ln w="28575" cmpd="sng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12" name="TextBox 9"/>
          <p:cNvSpPr txBox="1"/>
          <p:nvPr/>
        </p:nvSpPr>
        <p:spPr>
          <a:xfrm>
            <a:off x="0" y="6605588"/>
            <a:ext cx="592138" cy="25082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rPr>
              <a:t>             </a:t>
            </a:r>
          </a:p>
        </p:txBody>
      </p:sp>
      <p:grpSp>
        <p:nvGrpSpPr>
          <p:cNvPr id="1030" name="그룹 11"/>
          <p:cNvGrpSpPr>
            <a:grpSpLocks/>
          </p:cNvGrpSpPr>
          <p:nvPr/>
        </p:nvGrpSpPr>
        <p:grpSpPr bwMode="auto">
          <a:xfrm>
            <a:off x="106363" y="6634163"/>
            <a:ext cx="365125" cy="203200"/>
            <a:chOff x="8027988" y="149225"/>
            <a:chExt cx="936625" cy="531813"/>
          </a:xfrm>
        </p:grpSpPr>
        <p:pic>
          <p:nvPicPr>
            <p:cNvPr id="1033" name="Picture 4" descr="투명_CAU_흰색"/>
            <p:cNvPicPr>
              <a:picLocks noChangeAspect="1" noChangeArrowheads="1"/>
            </p:cNvPicPr>
            <p:nvPr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8027988" y="260350"/>
              <a:ext cx="885825" cy="4206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5" descr="투명_사각형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8748713" y="149225"/>
              <a:ext cx="215900" cy="209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31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95300" y="1000125"/>
            <a:ext cx="8915400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6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9404350" y="6635750"/>
            <a:ext cx="520700" cy="2524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buFontTx/>
              <a:buNone/>
              <a:defRPr kumimoji="0" sz="9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5BF116FC-D3EE-4AD9-A4D1-B1E45CBBE5A0}" type="slidenum">
              <a:rPr lang="ko-KR" altLang="en-US"/>
              <a:pPr>
                <a:defRPr/>
              </a:pPr>
              <a:t>‹#›</a:t>
            </a:fld>
            <a:endParaRPr lang="ko-KR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kumimoji="1" sz="2800" b="1">
          <a:solidFill>
            <a:schemeClr val="tx1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Font typeface="Arial" pitchFamily="34" charset="0"/>
        <a:buChar char="»"/>
        <a:defRPr kumimoji="1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Font typeface="Arial" pitchFamily="34" charset="0"/>
        <a:buChar char="»"/>
        <a:defRPr kumimoji="1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Font typeface="Arial" pitchFamily="34" charset="0"/>
        <a:buChar char="»"/>
        <a:defRPr kumimoji="1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Font typeface="Arial" pitchFamily="34" charset="0"/>
        <a:buChar char="»"/>
        <a:defRPr kumimoji="1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95300" y="1000125"/>
            <a:ext cx="8915400" cy="535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500813"/>
            <a:ext cx="2311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  <a:cs typeface="+mn-cs"/>
              </a:defRPr>
            </a:lvl1pPr>
          </a:lstStyle>
          <a:p>
            <a:pPr>
              <a:defRPr/>
            </a:pPr>
            <a:fld id="{28A22177-C6B8-46CA-9C7D-5D862D3BBB11}" type="datetime1">
              <a:rPr lang="ko-KR" altLang="en-US"/>
              <a:pPr>
                <a:defRPr/>
              </a:pPr>
              <a:t>2011-10-12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500813"/>
            <a:ext cx="31369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  <a:cs typeface="+mn-cs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500813"/>
            <a:ext cx="2311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prstClr val="black">
                    <a:tint val="75000"/>
                  </a:prstClr>
                </a:solidFill>
                <a:latin typeface="맑은 고딕"/>
                <a:ea typeface="맑은 고딕"/>
                <a:cs typeface="+mn-cs"/>
              </a:defRPr>
            </a:lvl1pPr>
          </a:lstStyle>
          <a:p>
            <a:pPr>
              <a:defRPr/>
            </a:pPr>
            <a:fld id="{F804D998-5741-4A05-92DC-986882A4C59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</p:sldLayoutIdLst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5pPr>
      <a:lvl6pPr marL="457200" algn="l" rtl="0" fontAlgn="base" latinLnBrk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6pPr>
      <a:lvl7pPr marL="914400" algn="l" rtl="0" fontAlgn="base" latinLnBrk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7pPr>
      <a:lvl8pPr marL="1371600" algn="l" rtl="0" fontAlgn="base" latinLnBrk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8pPr>
      <a:lvl9pPr marL="1828800" algn="l" rtl="0" fontAlgn="base" latinLnBrk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제목 1"/>
          <p:cNvSpPr>
            <a:spLocks noGrp="1"/>
          </p:cNvSpPr>
          <p:nvPr>
            <p:ph type="ctrTitle"/>
          </p:nvPr>
        </p:nvSpPr>
        <p:spPr bwMode="auto">
          <a:xfrm>
            <a:off x="639763" y="3883141"/>
            <a:ext cx="8420100" cy="6000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ko-KR" altLang="en-US" dirty="0" smtClean="0">
                <a:solidFill>
                  <a:schemeClr val="tx1"/>
                </a:solidFill>
              </a:rPr>
              <a:t>경량 건물 </a:t>
            </a:r>
            <a:r>
              <a:rPr lang="ko-KR" altLang="en-US" smtClean="0">
                <a:solidFill>
                  <a:schemeClr val="tx1"/>
                </a:solidFill>
              </a:rPr>
              <a:t>신축과 화재 및 보상</a:t>
            </a:r>
            <a:endParaRPr lang="ko-KR" altLang="en-US" dirty="0" smtClean="0">
              <a:solidFill>
                <a:schemeClr val="tx1"/>
              </a:solidFill>
            </a:endParaRPr>
          </a:p>
        </p:txBody>
      </p:sp>
      <p:sp>
        <p:nvSpPr>
          <p:cNvPr id="5123" name="부제목 2"/>
          <p:cNvSpPr>
            <a:spLocks noGrp="1"/>
          </p:cNvSpPr>
          <p:nvPr>
            <p:ph type="subTitle" idx="1"/>
          </p:nvPr>
        </p:nvSpPr>
        <p:spPr>
          <a:xfrm>
            <a:off x="4544974" y="5412327"/>
            <a:ext cx="4073525" cy="638175"/>
          </a:xfrm>
        </p:spPr>
        <p:txBody>
          <a:bodyPr/>
          <a:lstStyle/>
          <a:p>
            <a:pPr eaLnBrk="1" hangingPunct="1"/>
            <a:r>
              <a:rPr lang="ko-KR" altLang="en-US" dirty="0" smtClean="0">
                <a:solidFill>
                  <a:schemeClr val="tx1"/>
                </a:solidFill>
                <a:latin typeface="맑은 고딕" pitchFamily="50" charset="-127"/>
              </a:rPr>
              <a:t>중앙대학교 시설관리팀장 빈성일</a:t>
            </a:r>
          </a:p>
        </p:txBody>
      </p:sp>
      <p:pic>
        <p:nvPicPr>
          <p:cNvPr id="5124" name="그림 3" descr="CAU(둥근UI)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775" y="696913"/>
            <a:ext cx="1787525" cy="1589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7029911" y="4864100"/>
            <a:ext cx="169034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600" b="1" dirty="0">
                <a:latin typeface="맑은 고딕" pitchFamily="50" charset="-127"/>
                <a:ea typeface="맑은 고딕" pitchFamily="50" charset="-127"/>
              </a:rPr>
              <a:t>2011. </a:t>
            </a:r>
            <a:r>
              <a:rPr lang="en-US" altLang="ko-KR" sz="1600" b="1" dirty="0" smtClean="0">
                <a:latin typeface="맑은 고딕" pitchFamily="50" charset="-127"/>
                <a:ea typeface="맑은 고딕" pitchFamily="50" charset="-127"/>
              </a:rPr>
              <a:t> 10.  27                </a:t>
            </a:r>
            <a:endParaRPr lang="ko-KR" altLang="en-US" sz="1600" b="1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1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38" name="직사각형 37"/>
          <p:cNvSpPr/>
          <p:nvPr/>
        </p:nvSpPr>
        <p:spPr>
          <a:xfrm>
            <a:off x="525037" y="957651"/>
            <a:ext cx="886429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1400" dirty="0" smtClean="0"/>
              <a:t>1. 1 </a:t>
            </a:r>
            <a:r>
              <a:rPr lang="ko-KR" altLang="en-US" sz="1400" dirty="0" err="1" smtClean="0"/>
              <a:t>경량판넬</a:t>
            </a:r>
            <a:r>
              <a:rPr lang="ko-KR" altLang="en-US" sz="1400" dirty="0" smtClean="0"/>
              <a:t> 건물 신∙증축 목적</a:t>
            </a:r>
          </a:p>
          <a:p>
            <a:pPr>
              <a:lnSpc>
                <a:spcPct val="200000"/>
              </a:lnSpc>
            </a:pPr>
            <a:r>
              <a:rPr lang="ko-KR" altLang="en-US" sz="1400" dirty="0" smtClean="0"/>
              <a:t>      ▣ 사용처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부분적 증축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긴급 건물 </a:t>
            </a:r>
            <a:r>
              <a:rPr lang="ko-KR" altLang="en-US" sz="1400" dirty="0" err="1" smtClean="0"/>
              <a:t>신증축</a:t>
            </a:r>
            <a:r>
              <a:rPr lang="ko-KR" altLang="en-US" sz="1400" dirty="0" smtClean="0"/>
              <a:t> 및 예산절감을 위한 건축 </a:t>
            </a:r>
          </a:p>
          <a:p>
            <a:pPr>
              <a:lnSpc>
                <a:spcPct val="200000"/>
              </a:lnSpc>
            </a:pPr>
            <a:r>
              <a:rPr lang="ko-KR" altLang="en-US" sz="1400" dirty="0" smtClean="0"/>
              <a:t>      ▣ 용 도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강의실</a:t>
            </a:r>
            <a:r>
              <a:rPr lang="en-US" altLang="ko-KR" sz="1400" dirty="0" smtClean="0"/>
              <a:t>/</a:t>
            </a:r>
            <a:r>
              <a:rPr lang="ko-KR" altLang="en-US" sz="1400" dirty="0" err="1" smtClean="0"/>
              <a:t>실험실습동</a:t>
            </a:r>
            <a:r>
              <a:rPr lang="en-US" altLang="ko-KR" sz="1400" dirty="0" smtClean="0"/>
              <a:t>/</a:t>
            </a:r>
            <a:r>
              <a:rPr lang="ko-KR" altLang="en-US" sz="1400" dirty="0" smtClean="0"/>
              <a:t>교수연구실</a:t>
            </a:r>
            <a:r>
              <a:rPr lang="en-US" altLang="ko-KR" sz="1400" dirty="0" smtClean="0"/>
              <a:t>/</a:t>
            </a:r>
            <a:r>
              <a:rPr lang="ko-KR" altLang="en-US" sz="1400" dirty="0" smtClean="0"/>
              <a:t>학생회실</a:t>
            </a:r>
            <a:r>
              <a:rPr lang="en-US" altLang="ko-KR" sz="1400" dirty="0" smtClean="0"/>
              <a:t>/</a:t>
            </a:r>
            <a:r>
              <a:rPr lang="ko-KR" altLang="en-US" sz="1400" dirty="0" smtClean="0"/>
              <a:t>식당</a:t>
            </a:r>
            <a:r>
              <a:rPr lang="en-US" altLang="ko-KR" sz="1400" dirty="0" smtClean="0"/>
              <a:t>/</a:t>
            </a:r>
            <a:r>
              <a:rPr lang="ko-KR" altLang="en-US" sz="1400" dirty="0" smtClean="0"/>
              <a:t>휴게실</a:t>
            </a:r>
            <a:r>
              <a:rPr lang="en-US" altLang="ko-KR" sz="1400" dirty="0" smtClean="0"/>
              <a:t>/</a:t>
            </a:r>
            <a:r>
              <a:rPr lang="ko-KR" altLang="en-US" sz="1400" dirty="0" smtClean="0"/>
              <a:t>임대업소</a:t>
            </a:r>
            <a:r>
              <a:rPr lang="en-US" altLang="ko-KR" sz="1400" dirty="0" smtClean="0"/>
              <a:t>/</a:t>
            </a:r>
            <a:r>
              <a:rPr lang="ko-KR" altLang="en-US" sz="1400" dirty="0" smtClean="0"/>
              <a:t>창고 등 </a:t>
            </a:r>
            <a:endParaRPr lang="en-US" altLang="ko-KR" sz="1400" dirty="0" smtClean="0"/>
          </a:p>
          <a:p>
            <a:pPr>
              <a:lnSpc>
                <a:spcPct val="200000"/>
              </a:lnSpc>
            </a:pPr>
            <a:endParaRPr lang="ko-KR" altLang="en-US" sz="1400" dirty="0" smtClean="0"/>
          </a:p>
          <a:p>
            <a:pPr>
              <a:lnSpc>
                <a:spcPct val="200000"/>
              </a:lnSpc>
            </a:pPr>
            <a:r>
              <a:rPr lang="en-US" altLang="ko-KR" sz="1400" dirty="0" smtClean="0"/>
              <a:t>1. 2 </a:t>
            </a:r>
            <a:r>
              <a:rPr lang="ko-KR" altLang="en-US" sz="1400" dirty="0" smtClean="0"/>
              <a:t>인허가 문제와 임대업소</a:t>
            </a:r>
          </a:p>
          <a:p>
            <a:pPr>
              <a:lnSpc>
                <a:spcPct val="200000"/>
              </a:lnSpc>
            </a:pPr>
            <a:r>
              <a:rPr lang="ko-KR" altLang="en-US" sz="1400" dirty="0" smtClean="0"/>
              <a:t>      ▣ 가건물은 </a:t>
            </a:r>
            <a:r>
              <a:rPr lang="ko-KR" altLang="en-US" sz="1400" dirty="0" err="1" smtClean="0"/>
              <a:t>조립식판넬로</a:t>
            </a:r>
            <a:r>
              <a:rPr lang="ko-KR" altLang="en-US" sz="1400" dirty="0" smtClean="0"/>
              <a:t> 지어진 건축물 또는 건축법에 의한 가설건축물로 구분</a:t>
            </a:r>
          </a:p>
          <a:p>
            <a:pPr>
              <a:lnSpc>
                <a:spcPct val="200000"/>
              </a:lnSpc>
            </a:pPr>
            <a:r>
              <a:rPr lang="ko-KR" altLang="en-US" sz="1400" dirty="0" smtClean="0"/>
              <a:t>         단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조립식판넬</a:t>
            </a:r>
            <a:r>
              <a:rPr lang="ko-KR" altLang="en-US" sz="1400" dirty="0" smtClean="0"/>
              <a:t> 건물에 임대사업을 할 경우 건축허가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신고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를 받아 건축물대장에 등재된 건축물에서 용도에 맞으면 사업자등록 가능하며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가설건축물로 신고된 건축물은 그 용도가 매우 한정되어 있기 때문에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사업자등록이 가능해도 불법건축행위에 해당될 수 있으므로 관할 행정청 확인 요망</a:t>
            </a:r>
            <a:r>
              <a:rPr lang="en-US" altLang="ko-KR" sz="1400" dirty="0" smtClean="0"/>
              <a:t>. </a:t>
            </a:r>
          </a:p>
          <a:p>
            <a:pPr>
              <a:lnSpc>
                <a:spcPct val="200000"/>
              </a:lnSpc>
            </a:pPr>
            <a:r>
              <a:rPr lang="en-US" altLang="ko-KR" sz="1400" dirty="0" smtClean="0"/>
              <a:t>      ▣ </a:t>
            </a:r>
            <a:r>
              <a:rPr lang="ko-KR" altLang="en-US" sz="1400" dirty="0" smtClean="0"/>
              <a:t>관계법령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가설건축물 허가 및 축조</a:t>
            </a:r>
            <a:r>
              <a:rPr lang="en-US" altLang="ko-KR" sz="1400" dirty="0" smtClean="0"/>
              <a:t>) </a:t>
            </a:r>
          </a:p>
          <a:p>
            <a:pPr>
              <a:lnSpc>
                <a:spcPct val="200000"/>
              </a:lnSpc>
            </a:pPr>
            <a:r>
              <a:rPr lang="en-US" altLang="ko-KR" sz="1400" dirty="0" smtClean="0"/>
              <a:t>          - </a:t>
            </a:r>
            <a:r>
              <a:rPr lang="ko-KR" altLang="en-US" sz="1400" dirty="0" smtClean="0"/>
              <a:t>건축법 제</a:t>
            </a:r>
            <a:r>
              <a:rPr lang="en-US" altLang="ko-KR" sz="1400" dirty="0" smtClean="0"/>
              <a:t>20</a:t>
            </a:r>
            <a:r>
              <a:rPr lang="ko-KR" altLang="en-US" sz="1400" dirty="0" smtClean="0"/>
              <a:t>조 제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항 및 제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항</a:t>
            </a:r>
          </a:p>
          <a:p>
            <a:pPr>
              <a:lnSpc>
                <a:spcPct val="200000"/>
              </a:lnSpc>
            </a:pPr>
            <a:r>
              <a:rPr lang="en-US" altLang="ko-KR" sz="1400" dirty="0" smtClean="0"/>
              <a:t>          - </a:t>
            </a:r>
            <a:r>
              <a:rPr lang="ko-KR" altLang="en-US" sz="1400" dirty="0" smtClean="0"/>
              <a:t>건축법시행령 제</a:t>
            </a:r>
            <a:r>
              <a:rPr lang="en-US" altLang="ko-KR" sz="1400" dirty="0" smtClean="0"/>
              <a:t>15</a:t>
            </a:r>
            <a:r>
              <a:rPr lang="ko-KR" altLang="en-US" sz="1400" dirty="0" smtClean="0"/>
              <a:t>조 제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항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제</a:t>
            </a:r>
            <a:r>
              <a:rPr lang="en-US" altLang="ko-KR" sz="1400" dirty="0" smtClean="0"/>
              <a:t>5</a:t>
            </a:r>
            <a:r>
              <a:rPr lang="ko-KR" altLang="en-US" sz="1400" dirty="0" smtClean="0"/>
              <a:t>항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제</a:t>
            </a:r>
            <a:r>
              <a:rPr lang="en-US" altLang="ko-KR" sz="1400" dirty="0" smtClean="0"/>
              <a:t>7</a:t>
            </a:r>
            <a:r>
              <a:rPr lang="ko-KR" altLang="en-US" sz="1400" dirty="0" smtClean="0"/>
              <a:t>항</a:t>
            </a:r>
            <a:endParaRPr lang="ko-KR" altLang="en-US" sz="1400" dirty="0"/>
          </a:p>
        </p:txBody>
      </p:sp>
      <p:sp>
        <p:nvSpPr>
          <p:cNvPr id="40" name="직사각형 39"/>
          <p:cNvSpPr/>
          <p:nvPr/>
        </p:nvSpPr>
        <p:spPr>
          <a:xfrm>
            <a:off x="443262" y="362924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800" dirty="0" smtClean="0"/>
              <a:t>1. </a:t>
            </a:r>
            <a:r>
              <a:rPr lang="ko-KR" altLang="en-US" sz="1800" dirty="0" smtClean="0"/>
              <a:t>캠퍼스 </a:t>
            </a:r>
            <a:r>
              <a:rPr lang="ko-KR" altLang="en-US" sz="1800" dirty="0" err="1" smtClean="0"/>
              <a:t>경량판넬</a:t>
            </a:r>
            <a:r>
              <a:rPr lang="ko-KR" altLang="en-US" sz="1800" dirty="0" smtClean="0"/>
              <a:t> 건물 </a:t>
            </a:r>
            <a:r>
              <a:rPr lang="ko-KR" altLang="en-US" sz="1800" dirty="0" err="1" smtClean="0"/>
              <a:t>신증축</a:t>
            </a:r>
            <a:r>
              <a:rPr lang="ko-KR" altLang="en-US" sz="1800" dirty="0" smtClean="0"/>
              <a:t>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2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38" name="직사각형 37"/>
          <p:cNvSpPr/>
          <p:nvPr/>
        </p:nvSpPr>
        <p:spPr>
          <a:xfrm>
            <a:off x="525037" y="1013406"/>
            <a:ext cx="886429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 smtClean="0"/>
              <a:t>2. 1 EPS</a:t>
            </a:r>
            <a:r>
              <a:rPr lang="ko-KR" altLang="en-US" sz="1400" dirty="0" err="1" smtClean="0"/>
              <a:t>판넬</a:t>
            </a:r>
            <a:endParaRPr lang="ko-KR" altLang="en-US" sz="1400" dirty="0" smtClean="0"/>
          </a:p>
          <a:p>
            <a:r>
              <a:rPr lang="ko-KR" altLang="en-US" sz="1400" dirty="0" smtClean="0"/>
              <a:t>     ▣ 실리콘 </a:t>
            </a:r>
            <a:r>
              <a:rPr lang="ko-KR" altLang="en-US" sz="1400" dirty="0" err="1" smtClean="0"/>
              <a:t>폴리에스터로</a:t>
            </a:r>
            <a:r>
              <a:rPr lang="ko-KR" altLang="en-US" sz="1400" dirty="0" smtClean="0"/>
              <a:t> 코팅 처리된 고강도 내구성 및 내후성을 지닌 용융아연도금 칼라강판에 내부 </a:t>
            </a:r>
            <a:r>
              <a:rPr lang="ko-KR" altLang="en-US" sz="1400" dirty="0" err="1" smtClean="0"/>
              <a:t>충진재인</a:t>
            </a:r>
            <a:r>
              <a:rPr lang="ko-KR" altLang="en-US" sz="1400" dirty="0" smtClean="0"/>
              <a:t> 고밀도의 </a:t>
            </a:r>
            <a:r>
              <a:rPr lang="ko-KR" altLang="en-US" sz="1400" dirty="0" err="1" smtClean="0"/>
              <a:t>자소성과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난연성을</a:t>
            </a:r>
            <a:r>
              <a:rPr lang="ko-KR" altLang="en-US" sz="1400" dirty="0" smtClean="0"/>
              <a:t> 가진 발포 </a:t>
            </a:r>
            <a:r>
              <a:rPr lang="ko-KR" altLang="en-US" sz="1400" dirty="0" err="1" smtClean="0"/>
              <a:t>폴리스티렌단열재</a:t>
            </a:r>
            <a:r>
              <a:rPr lang="en-US" altLang="ko-KR" sz="1400" dirty="0" smtClean="0"/>
              <a:t>(Expanded </a:t>
            </a:r>
            <a:r>
              <a:rPr lang="en-US" altLang="ko-KR" sz="1400" dirty="0" err="1" smtClean="0"/>
              <a:t>Polystyren</a:t>
            </a:r>
            <a:r>
              <a:rPr lang="en-US" altLang="ko-KR" sz="1400" dirty="0" smtClean="0"/>
              <a:t>, EPS)</a:t>
            </a:r>
            <a:r>
              <a:rPr lang="ko-KR" altLang="en-US" sz="1400" dirty="0" smtClean="0"/>
              <a:t>가 일체형으로 구성된 조립식 단열판넬 제품 </a:t>
            </a:r>
            <a:endParaRPr lang="en-US" altLang="ko-KR" sz="1400" dirty="0" smtClean="0"/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    </a:t>
            </a:r>
            <a:r>
              <a:rPr lang="ko-KR" altLang="en-US" sz="1400" dirty="0" smtClean="0"/>
              <a:t>▣ </a:t>
            </a:r>
            <a:r>
              <a:rPr lang="en-US" altLang="ko-KR" sz="1400" dirty="0" smtClean="0"/>
              <a:t>EPS</a:t>
            </a:r>
            <a:r>
              <a:rPr lang="ko-KR" altLang="en-US" sz="1400" dirty="0" err="1" smtClean="0"/>
              <a:t>판넬의</a:t>
            </a:r>
            <a:r>
              <a:rPr lang="ko-KR" altLang="en-US" sz="1400" dirty="0" smtClean="0"/>
              <a:t> 특징</a:t>
            </a:r>
          </a:p>
          <a:p>
            <a:r>
              <a:rPr lang="en-US" altLang="ko-KR" sz="1400" dirty="0" smtClean="0"/>
              <a:t>EPS</a:t>
            </a:r>
            <a:r>
              <a:rPr lang="ko-KR" altLang="en-US" sz="1400" dirty="0" err="1" smtClean="0"/>
              <a:t>판넬은</a:t>
            </a:r>
            <a:r>
              <a:rPr lang="ko-KR" altLang="en-US" sz="1400" dirty="0" smtClean="0"/>
              <a:t> 건물 구조체로 형성되어 있는 만큼 높은 강도를 가지고 있으면서도 경량이어서 최소 인원으로 공기 단축을 이뤄 </a:t>
            </a:r>
            <a:r>
              <a:rPr lang="ko-KR" altLang="en-US" sz="1400" dirty="0" err="1" smtClean="0"/>
              <a:t>시공비</a:t>
            </a:r>
            <a:r>
              <a:rPr lang="ko-KR" altLang="en-US" sz="1400" dirty="0" smtClean="0"/>
              <a:t> 절감과 특히 붉은 벽돌의 </a:t>
            </a:r>
            <a:r>
              <a:rPr lang="en-US" altLang="ko-KR" sz="1400" dirty="0" smtClean="0"/>
              <a:t>21.5%</a:t>
            </a:r>
            <a:r>
              <a:rPr lang="ko-KR" altLang="en-US" sz="1400" dirty="0" smtClean="0"/>
              <a:t>나 되는 단열효과로 냉난비를 </a:t>
            </a:r>
            <a:r>
              <a:rPr lang="en-US" altLang="ko-KR" sz="1400" dirty="0" smtClean="0"/>
              <a:t>30%</a:t>
            </a:r>
            <a:r>
              <a:rPr lang="ko-KR" altLang="en-US" sz="1400" dirty="0" smtClean="0"/>
              <a:t>이상 절약할 수 있는 고효율 에너지 절약형 제품이며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내식성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내후성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가공성이 우수하고 경제적이어서 조립식 건축자재로 널리 사용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    </a:t>
            </a:r>
            <a:r>
              <a:rPr lang="ko-KR" altLang="en-US" sz="1400" dirty="0" smtClean="0"/>
              <a:t>▣ </a:t>
            </a:r>
            <a:r>
              <a:rPr lang="en-US" altLang="ko-KR" sz="1400" dirty="0" smtClean="0"/>
              <a:t>EPS</a:t>
            </a:r>
            <a:r>
              <a:rPr lang="ko-KR" altLang="en-US" sz="1400" dirty="0" err="1" smtClean="0"/>
              <a:t>판넬의</a:t>
            </a:r>
            <a:r>
              <a:rPr lang="ko-KR" altLang="en-US" sz="1400" dirty="0" smtClean="0"/>
              <a:t> 제원 및 물성</a:t>
            </a:r>
          </a:p>
          <a:p>
            <a:r>
              <a:rPr lang="ko-KR" altLang="en-US" sz="1400" dirty="0" smtClean="0"/>
              <a:t>       양면 </a:t>
            </a:r>
            <a:r>
              <a:rPr lang="ko-KR" altLang="en-US" sz="1400" dirty="0" err="1" smtClean="0"/>
              <a:t>표면재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철판 </a:t>
            </a:r>
            <a:r>
              <a:rPr lang="en-US" altLang="ko-KR" sz="1400" dirty="0" smtClean="0"/>
              <a:t>: 0.4 ~0.5 T </a:t>
            </a:r>
            <a:r>
              <a:rPr lang="ko-KR" altLang="en-US" sz="1400" dirty="0" smtClean="0"/>
              <a:t>도장 용융 아연 도금 강판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표면처리 </a:t>
            </a:r>
            <a:r>
              <a:rPr lang="en-US" altLang="ko-KR" sz="1400" dirty="0" smtClean="0"/>
              <a:t>: RMP, </a:t>
            </a:r>
            <a:r>
              <a:rPr lang="ko-KR" altLang="en-US" sz="1400" dirty="0" smtClean="0"/>
              <a:t>실리콘 </a:t>
            </a:r>
            <a:r>
              <a:rPr lang="ko-KR" altLang="en-US" sz="1400" dirty="0" err="1" smtClean="0"/>
              <a:t>폴리에스터</a:t>
            </a:r>
            <a:r>
              <a:rPr lang="ko-KR" altLang="en-US" sz="1400" dirty="0" smtClean="0"/>
              <a:t> 코팅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불소코팅 </a:t>
            </a:r>
          </a:p>
          <a:p>
            <a:r>
              <a:rPr lang="ko-KR" altLang="en-US" sz="1400" dirty="0" smtClean="0"/>
              <a:t>       중간 단열재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재질 </a:t>
            </a:r>
            <a:r>
              <a:rPr lang="en-US" altLang="ko-KR" sz="1400" dirty="0" smtClean="0"/>
              <a:t>: EPS, </a:t>
            </a:r>
            <a:r>
              <a:rPr lang="ko-KR" altLang="en-US" sz="1400" dirty="0" smtClean="0"/>
              <a:t>우레탄</a:t>
            </a:r>
            <a:r>
              <a:rPr lang="en-US" altLang="ko-KR" sz="1400" dirty="0" smtClean="0"/>
              <a:t>, G/W (</a:t>
            </a:r>
            <a:r>
              <a:rPr lang="ko-KR" altLang="en-US" sz="1400" dirty="0" smtClean="0"/>
              <a:t>각 제품에 따라 다름</a:t>
            </a:r>
            <a:r>
              <a:rPr lang="en-US" altLang="ko-KR" sz="1400" dirty="0" smtClean="0"/>
              <a:t>)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밀도 </a:t>
            </a:r>
            <a:r>
              <a:rPr lang="en-US" altLang="ko-KR" sz="1400" dirty="0" smtClean="0"/>
              <a:t>: 0.010 ~ 0.016kg/㎥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열전도율 </a:t>
            </a:r>
            <a:r>
              <a:rPr lang="en-US" altLang="ko-KR" sz="1400" dirty="0" smtClean="0"/>
              <a:t>: 0.034kcal/</a:t>
            </a:r>
            <a:r>
              <a:rPr lang="en-US" altLang="ko-KR" sz="1400" dirty="0" err="1" smtClean="0"/>
              <a:t>mh</a:t>
            </a:r>
            <a:r>
              <a:rPr lang="en-US" altLang="ko-KR" sz="1400" dirty="0" smtClean="0"/>
              <a:t>℃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err="1" smtClean="0"/>
              <a:t>난연등급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자기소화성</a:t>
            </a:r>
            <a:endParaRPr lang="ko-KR" altLang="en-US" sz="1400" dirty="0" smtClean="0"/>
          </a:p>
          <a:p>
            <a:r>
              <a:rPr lang="ko-KR" altLang="en-US" sz="1400" dirty="0" smtClean="0"/>
              <a:t>       용          도 </a:t>
            </a:r>
            <a:r>
              <a:rPr lang="en-US" altLang="ko-KR" sz="1400" dirty="0" smtClean="0"/>
              <a:t>- </a:t>
            </a:r>
            <a:r>
              <a:rPr lang="ko-KR" altLang="en-US" sz="1400" dirty="0" err="1" smtClean="0"/>
              <a:t>벽판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지붕판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칸막이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천정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문 등 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규</a:t>
            </a:r>
            <a:r>
              <a:rPr lang="ko-KR" altLang="en-US" sz="1400" dirty="0" smtClean="0"/>
              <a:t>          격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두께 </a:t>
            </a:r>
            <a:r>
              <a:rPr lang="en-US" altLang="ko-KR" sz="1400" dirty="0" smtClean="0"/>
              <a:t>: 50T, 75T, 100T 125T, 150T(</a:t>
            </a:r>
            <a:r>
              <a:rPr lang="ko-KR" altLang="en-US" sz="1400" dirty="0" smtClean="0"/>
              <a:t>각 제품에 따라 다름</a:t>
            </a:r>
            <a:r>
              <a:rPr lang="en-US" altLang="ko-KR" sz="1400" dirty="0" smtClean="0"/>
              <a:t>) 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유 효 폭 </a:t>
            </a:r>
            <a:r>
              <a:rPr lang="en-US" altLang="ko-KR" sz="1400" dirty="0" smtClean="0"/>
              <a:t>: 1000mm</a:t>
            </a:r>
          </a:p>
        </p:txBody>
      </p:sp>
      <p:sp>
        <p:nvSpPr>
          <p:cNvPr id="40" name="직사각형 39"/>
          <p:cNvSpPr/>
          <p:nvPr/>
        </p:nvSpPr>
        <p:spPr>
          <a:xfrm>
            <a:off x="443262" y="362924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en-US" altLang="ko-KR" sz="1800" dirty="0" smtClean="0"/>
              <a:t>2. </a:t>
            </a:r>
            <a:r>
              <a:rPr lang="ko-KR" altLang="en-US" sz="1800" dirty="0" err="1" smtClean="0"/>
              <a:t>경량판넬의</a:t>
            </a:r>
            <a:r>
              <a:rPr lang="ko-KR" altLang="en-US" sz="1800" dirty="0" smtClean="0"/>
              <a:t> 종류와 용도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3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40" name="직사각형 39"/>
          <p:cNvSpPr/>
          <p:nvPr/>
        </p:nvSpPr>
        <p:spPr>
          <a:xfrm>
            <a:off x="443262" y="362924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en-US" altLang="ko-KR" sz="1800" dirty="0" smtClean="0"/>
              <a:t>2. </a:t>
            </a:r>
            <a:r>
              <a:rPr lang="ko-KR" altLang="en-US" sz="1800" dirty="0" err="1" smtClean="0"/>
              <a:t>경량판넬의</a:t>
            </a:r>
            <a:r>
              <a:rPr lang="ko-KR" altLang="en-US" sz="1800" dirty="0" smtClean="0"/>
              <a:t> 종류와 용도</a:t>
            </a:r>
            <a:endParaRPr lang="ko-KR" altLang="en-US" sz="1800" dirty="0"/>
          </a:p>
        </p:txBody>
      </p:sp>
      <p:sp>
        <p:nvSpPr>
          <p:cNvPr id="8" name="직사각형 7"/>
          <p:cNvSpPr/>
          <p:nvPr/>
        </p:nvSpPr>
        <p:spPr>
          <a:xfrm>
            <a:off x="568711" y="914400"/>
            <a:ext cx="87648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 smtClean="0"/>
              <a:t>2. 2 </a:t>
            </a:r>
            <a:r>
              <a:rPr lang="ko-KR" altLang="en-US" sz="1400" dirty="0" smtClean="0"/>
              <a:t>우레탄 </a:t>
            </a:r>
            <a:r>
              <a:rPr lang="ko-KR" altLang="en-US" sz="1400" dirty="0" err="1" smtClean="0"/>
              <a:t>판넬</a:t>
            </a:r>
            <a:endParaRPr lang="ko-KR" altLang="en-US" sz="1400" dirty="0" smtClean="0"/>
          </a:p>
          <a:p>
            <a:endParaRPr lang="en-US" altLang="ko-KR" sz="1400" dirty="0" smtClean="0"/>
          </a:p>
          <a:p>
            <a:r>
              <a:rPr lang="ko-KR" altLang="en-US" sz="1400" dirty="0" smtClean="0"/>
              <a:t>    ▣ 단열재 중에서 가장 우수한 단열효과를 가진 </a:t>
            </a:r>
            <a:r>
              <a:rPr lang="en-US" altLang="ko-KR" sz="1400" dirty="0" err="1" smtClean="0"/>
              <a:t>Polyisocyanurate</a:t>
            </a:r>
            <a:r>
              <a:rPr lang="en-US" altLang="ko-KR" sz="1400" dirty="0" smtClean="0"/>
              <a:t> foam(PIR)</a:t>
            </a:r>
            <a:r>
              <a:rPr lang="ko-KR" altLang="en-US" sz="1400" dirty="0" smtClean="0"/>
              <a:t>을 단열소재로 사용하므로 기존의 </a:t>
            </a:r>
            <a:r>
              <a:rPr lang="en-US" altLang="ko-KR" sz="1400" dirty="0" smtClean="0"/>
              <a:t>Polyurethane foam(PUR)</a:t>
            </a:r>
            <a:r>
              <a:rPr lang="ko-KR" altLang="en-US" sz="1400" dirty="0" smtClean="0"/>
              <a:t>의 장점을 그대로 유지하면서 난연성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내열성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저연성</a:t>
            </a:r>
            <a:r>
              <a:rPr lang="ko-KR" altLang="en-US" sz="1400" dirty="0" smtClean="0"/>
              <a:t> 등을 개선 보완한 조립식 단열 및 </a:t>
            </a:r>
            <a:r>
              <a:rPr lang="ko-KR" altLang="en-US" sz="1400" dirty="0" err="1" smtClean="0"/>
              <a:t>난연판넬</a:t>
            </a:r>
            <a:r>
              <a:rPr lang="ko-KR" altLang="en-US" sz="1400" dirty="0" smtClean="0"/>
              <a:t>  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    </a:t>
            </a:r>
            <a:r>
              <a:rPr lang="ko-KR" altLang="en-US" sz="1400" dirty="0" smtClean="0"/>
              <a:t>▣ 우레탄 </a:t>
            </a:r>
            <a:r>
              <a:rPr lang="ko-KR" altLang="en-US" sz="1400" dirty="0" err="1" smtClean="0"/>
              <a:t>판넬의</a:t>
            </a:r>
            <a:r>
              <a:rPr lang="ko-KR" altLang="en-US" sz="1400" dirty="0" smtClean="0"/>
              <a:t> 특징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경량이고 사용에 편리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내화성능 우수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수축팽창 변화가 거의 없다</a:t>
            </a:r>
            <a:r>
              <a:rPr lang="en-US" altLang="ko-KR" sz="1400" dirty="0" smtClean="0"/>
              <a:t>.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표면결로 방지 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물이나 습기에 대한 저항력 우수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난연성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설계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시공이 용이 </a:t>
            </a:r>
          </a:p>
          <a:p>
            <a:endParaRPr lang="en-US" altLang="ko-KR" sz="1400" dirty="0" smtClean="0"/>
          </a:p>
          <a:p>
            <a:r>
              <a:rPr lang="en-US" altLang="ko-KR" sz="1400" dirty="0" smtClean="0"/>
              <a:t>    </a:t>
            </a:r>
            <a:r>
              <a:rPr lang="ko-KR" altLang="en-US" sz="1400" dirty="0" smtClean="0"/>
              <a:t>▣ 우레탄 </a:t>
            </a:r>
            <a:r>
              <a:rPr lang="ko-KR" altLang="en-US" sz="1400" dirty="0" err="1" smtClean="0"/>
              <a:t>판넬의</a:t>
            </a:r>
            <a:r>
              <a:rPr lang="ko-KR" altLang="en-US" sz="1400" dirty="0" smtClean="0"/>
              <a:t> 제원 및 물성</a:t>
            </a:r>
          </a:p>
          <a:p>
            <a:r>
              <a:rPr lang="ko-KR" altLang="en-US" sz="1400" dirty="0" smtClean="0"/>
              <a:t>       양면 </a:t>
            </a:r>
            <a:r>
              <a:rPr lang="ko-KR" altLang="en-US" sz="1400" dirty="0" err="1" smtClean="0"/>
              <a:t>표면재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철    판 </a:t>
            </a:r>
            <a:r>
              <a:rPr lang="en-US" altLang="ko-KR" sz="1400" dirty="0" smtClean="0"/>
              <a:t>: 0.45 ~0.5 T </a:t>
            </a:r>
            <a:r>
              <a:rPr lang="ko-KR" altLang="en-US" sz="1400" dirty="0" smtClean="0"/>
              <a:t>도장 용융 아연 도금 강판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표면처리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고내후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고내열성</a:t>
            </a:r>
            <a:r>
              <a:rPr lang="ko-KR" altLang="en-US" sz="1400" dirty="0" smtClean="0"/>
              <a:t> 코팅</a:t>
            </a:r>
            <a:r>
              <a:rPr lang="en-US" altLang="ko-KR" sz="1400" dirty="0" smtClean="0"/>
              <a:t>(ANTI-POLLUTION COATED),RMP </a:t>
            </a:r>
          </a:p>
          <a:p>
            <a:r>
              <a:rPr lang="ko-KR" altLang="en-US" sz="1400" dirty="0" smtClean="0"/>
              <a:t>       중간 단열재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재    질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경질 </a:t>
            </a:r>
            <a:r>
              <a:rPr lang="ko-KR" altLang="en-US" sz="1400" dirty="0" err="1" smtClean="0"/>
              <a:t>우레탄폼</a:t>
            </a:r>
            <a:r>
              <a:rPr lang="ko-KR" altLang="en-US" sz="1400" dirty="0" smtClean="0"/>
              <a:t> 보온재</a:t>
            </a:r>
            <a:r>
              <a:rPr lang="en-US" altLang="ko-KR" sz="1400" dirty="0" smtClean="0"/>
              <a:t>(PIR, PUR) 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밀    도 </a:t>
            </a:r>
            <a:r>
              <a:rPr lang="en-US" altLang="ko-KR" sz="1400" dirty="0" smtClean="0"/>
              <a:t>: 0.040 ± 5㎏/㎥ 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열전도율 </a:t>
            </a:r>
            <a:r>
              <a:rPr lang="en-US" altLang="ko-KR" sz="1400" dirty="0" smtClean="0"/>
              <a:t>: 0.018~0.020kcal/</a:t>
            </a:r>
            <a:r>
              <a:rPr lang="en-US" altLang="ko-KR" sz="1400" dirty="0" err="1" smtClean="0"/>
              <a:t>mh</a:t>
            </a:r>
            <a:r>
              <a:rPr lang="en-US" altLang="ko-KR" sz="1400" dirty="0" smtClean="0"/>
              <a:t>℃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err="1" smtClean="0"/>
              <a:t>난연등급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자기소화성</a:t>
            </a:r>
            <a:endParaRPr lang="ko-KR" altLang="en-US" sz="1400" dirty="0" smtClean="0"/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접 착 방 식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자기접착 </a:t>
            </a:r>
          </a:p>
          <a:p>
            <a:r>
              <a:rPr lang="ko-KR" altLang="en-US" sz="1400" dirty="0" smtClean="0"/>
              <a:t>        </a:t>
            </a:r>
            <a:r>
              <a:rPr lang="ko-KR" altLang="en-US" sz="1400" dirty="0" err="1" smtClean="0"/>
              <a:t>규</a:t>
            </a:r>
            <a:r>
              <a:rPr lang="ko-KR" altLang="en-US" sz="1400" dirty="0" smtClean="0"/>
              <a:t>         격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두    </a:t>
            </a:r>
            <a:r>
              <a:rPr lang="ko-KR" altLang="en-US" sz="1400" dirty="0" err="1" smtClean="0"/>
              <a:t>께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50T, 75T, 100T, 125T, 150T(</a:t>
            </a:r>
            <a:r>
              <a:rPr lang="ko-KR" altLang="en-US" sz="1400" dirty="0" smtClean="0"/>
              <a:t>제품에 따라 다름</a:t>
            </a:r>
            <a:r>
              <a:rPr lang="en-US" altLang="ko-KR" sz="1400" dirty="0" smtClean="0"/>
              <a:t>) 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유 효 폭 </a:t>
            </a:r>
            <a:r>
              <a:rPr lang="en-US" altLang="ko-KR" sz="1400" dirty="0" smtClean="0"/>
              <a:t>: 1000mm</a:t>
            </a:r>
            <a:endParaRPr lang="en-US" altLang="ko-K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4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40" name="직사각형 39"/>
          <p:cNvSpPr/>
          <p:nvPr/>
        </p:nvSpPr>
        <p:spPr>
          <a:xfrm>
            <a:off x="443262" y="362924"/>
            <a:ext cx="4953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/>
            <a:r>
              <a:rPr lang="en-US" altLang="ko-KR" sz="1800" dirty="0" smtClean="0"/>
              <a:t>2. </a:t>
            </a:r>
            <a:r>
              <a:rPr lang="ko-KR" altLang="en-US" sz="1800" dirty="0" err="1" smtClean="0"/>
              <a:t>경량판넬의</a:t>
            </a:r>
            <a:r>
              <a:rPr lang="ko-KR" altLang="en-US" sz="1800" dirty="0" smtClean="0"/>
              <a:t> 종류와 용도</a:t>
            </a:r>
            <a:endParaRPr lang="ko-KR" altLang="en-US" sz="1800" dirty="0"/>
          </a:p>
        </p:txBody>
      </p:sp>
      <p:sp>
        <p:nvSpPr>
          <p:cNvPr id="9" name="직사각형 8"/>
          <p:cNvSpPr/>
          <p:nvPr/>
        </p:nvSpPr>
        <p:spPr>
          <a:xfrm>
            <a:off x="624468" y="959005"/>
            <a:ext cx="8720254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dirty="0" smtClean="0"/>
              <a:t>2.3 </a:t>
            </a:r>
            <a:r>
              <a:rPr lang="ko-KR" altLang="en-US" sz="1400" dirty="0" err="1" smtClean="0"/>
              <a:t>그라스울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판넬</a:t>
            </a:r>
            <a:endParaRPr lang="ko-KR" altLang="en-US" sz="1400" dirty="0" smtClean="0"/>
          </a:p>
          <a:p>
            <a:endParaRPr lang="en-US" altLang="ko-KR" sz="1400" dirty="0" smtClean="0"/>
          </a:p>
          <a:p>
            <a:r>
              <a:rPr lang="ko-KR" altLang="en-US" sz="1400" dirty="0" smtClean="0"/>
              <a:t>    ▣ </a:t>
            </a:r>
            <a:r>
              <a:rPr lang="ko-KR" altLang="en-US" sz="1400" dirty="0" err="1" smtClean="0"/>
              <a:t>준불연</a:t>
            </a:r>
            <a:r>
              <a:rPr lang="ko-KR" altLang="en-US" sz="1400" dirty="0" smtClean="0"/>
              <a:t> 내부 단열재인 </a:t>
            </a:r>
            <a:r>
              <a:rPr lang="ko-KR" altLang="en-US" sz="1400" dirty="0" err="1" smtClean="0"/>
              <a:t>그라스울을</a:t>
            </a:r>
            <a:r>
              <a:rPr lang="ko-KR" altLang="en-US" sz="1400" dirty="0" smtClean="0"/>
              <a:t> 사용함으로써 단열효과가 우수함은 물론 </a:t>
            </a:r>
            <a:r>
              <a:rPr lang="ko-KR" altLang="en-US" sz="1400" dirty="0" err="1" smtClean="0"/>
              <a:t>화재시에</a:t>
            </a:r>
            <a:r>
              <a:rPr lang="ko-KR" altLang="en-US" sz="1400" dirty="0" smtClean="0"/>
              <a:t> 불에 타지 않고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유독가스가 발생하지 않아 위험률 극소화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차음</a:t>
            </a:r>
            <a:r>
              <a:rPr lang="ko-KR" altLang="en-US" sz="1400" dirty="0" smtClean="0"/>
              <a:t> 및 방음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흡음 성능이 우수</a:t>
            </a:r>
          </a:p>
          <a:p>
            <a:endParaRPr lang="en-US" altLang="ko-KR" sz="1400" dirty="0" smtClean="0"/>
          </a:p>
          <a:p>
            <a:r>
              <a:rPr lang="ko-KR" altLang="en-US" sz="1400" dirty="0" smtClean="0"/>
              <a:t>    ▣ </a:t>
            </a:r>
            <a:r>
              <a:rPr lang="ko-KR" altLang="en-US" sz="1400" dirty="0" err="1" smtClean="0"/>
              <a:t>그라스울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판넬의</a:t>
            </a:r>
            <a:r>
              <a:rPr lang="ko-KR" altLang="en-US" sz="1400" dirty="0" smtClean="0"/>
              <a:t> 특징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불연 및 방화성능 우수 </a:t>
            </a:r>
            <a:endParaRPr lang="en-US" altLang="ko-KR" sz="1400" dirty="0" smtClean="0"/>
          </a:p>
          <a:p>
            <a:r>
              <a:rPr lang="en-US" altLang="ko-KR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흡음성능 우수 </a:t>
            </a:r>
            <a:endParaRPr lang="en-US" altLang="ko-KR" sz="1400" dirty="0" smtClean="0"/>
          </a:p>
          <a:p>
            <a:r>
              <a:rPr lang="en-US" altLang="ko-KR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단열성능 우수 </a:t>
            </a:r>
            <a:endParaRPr lang="en-US" altLang="ko-KR" sz="1400" dirty="0" smtClean="0"/>
          </a:p>
          <a:p>
            <a:r>
              <a:rPr lang="en-US" altLang="ko-KR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고강도의 내구성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ㆍ</a:t>
            </a:r>
            <a:r>
              <a:rPr lang="ko-KR" altLang="en-US" sz="1400" dirty="0" smtClean="0"/>
              <a:t> 압축강도와 구조력 우수</a:t>
            </a:r>
          </a:p>
          <a:p>
            <a:endParaRPr lang="en-US" altLang="ko-KR" sz="1400" dirty="0" smtClean="0"/>
          </a:p>
          <a:p>
            <a:r>
              <a:rPr lang="ko-KR" altLang="en-US" sz="1400" dirty="0" smtClean="0"/>
              <a:t>    ▣ </a:t>
            </a:r>
            <a:r>
              <a:rPr lang="ko-KR" altLang="en-US" sz="1400" dirty="0" err="1" smtClean="0"/>
              <a:t>그라스울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판넬의</a:t>
            </a:r>
            <a:r>
              <a:rPr lang="ko-KR" altLang="en-US" sz="1400" dirty="0" smtClean="0"/>
              <a:t> 제원과 물성</a:t>
            </a:r>
          </a:p>
          <a:p>
            <a:r>
              <a:rPr lang="ko-KR" altLang="en-US" sz="1400" dirty="0" smtClean="0"/>
              <a:t>       양면 </a:t>
            </a:r>
            <a:r>
              <a:rPr lang="ko-KR" altLang="en-US" sz="1400" dirty="0" err="1" smtClean="0"/>
              <a:t>표면재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철 판 </a:t>
            </a:r>
            <a:r>
              <a:rPr lang="en-US" altLang="ko-KR" sz="1400" dirty="0" smtClean="0"/>
              <a:t>: 0.45~0.6mm </a:t>
            </a:r>
            <a:r>
              <a:rPr lang="ko-KR" altLang="en-US" sz="1400" dirty="0" err="1" smtClean="0"/>
              <a:t>아연도강판</a:t>
            </a:r>
            <a:endParaRPr lang="ko-KR" altLang="en-US" sz="1400" dirty="0" smtClean="0"/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표면처리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실리콘폴리에스터코팅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불소코팅 </a:t>
            </a:r>
          </a:p>
          <a:p>
            <a:r>
              <a:rPr lang="ko-KR" altLang="en-US" sz="1400" dirty="0" smtClean="0"/>
              <a:t>       중간 단열재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재 질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글라스울</a:t>
            </a:r>
            <a:r>
              <a:rPr lang="ko-KR" altLang="en-US" sz="1400" dirty="0" smtClean="0"/>
              <a:t> </a:t>
            </a:r>
            <a:r>
              <a:rPr lang="ko-KR" altLang="en-US" sz="1400" dirty="0" err="1" smtClean="0"/>
              <a:t>보온판</a:t>
            </a:r>
            <a:endParaRPr lang="ko-KR" altLang="en-US" sz="1400" dirty="0" smtClean="0"/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밀    도 </a:t>
            </a:r>
            <a:r>
              <a:rPr lang="en-US" altLang="ko-KR" sz="1400" dirty="0" smtClean="0"/>
              <a:t>: 48K(</a:t>
            </a:r>
            <a:r>
              <a:rPr lang="ko-KR" altLang="en-US" sz="1400" dirty="0" err="1" smtClean="0"/>
              <a:t>난연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급</a:t>
            </a:r>
            <a:r>
              <a:rPr lang="en-US" altLang="ko-KR" sz="1400" dirty="0" smtClean="0"/>
              <a:t>), 64K(</a:t>
            </a:r>
            <a:r>
              <a:rPr lang="ko-KR" altLang="en-US" sz="1400" dirty="0" smtClean="0"/>
              <a:t>내화</a:t>
            </a:r>
            <a:r>
              <a:rPr lang="en-US" altLang="ko-KR" sz="1400" dirty="0" smtClean="0"/>
              <a:t>30</a:t>
            </a:r>
            <a:r>
              <a:rPr lang="ko-KR" altLang="en-US" sz="1400" dirty="0" smtClean="0"/>
              <a:t>분</a:t>
            </a:r>
            <a:r>
              <a:rPr lang="en-US" altLang="ko-KR" sz="1400" dirty="0" smtClean="0"/>
              <a:t>), 74K(1</a:t>
            </a:r>
            <a:r>
              <a:rPr lang="ko-KR" altLang="en-US" sz="1400" dirty="0" smtClean="0"/>
              <a:t>시간인증</a:t>
            </a:r>
            <a:r>
              <a:rPr lang="en-US" altLang="ko-KR" sz="1400" dirty="0" smtClean="0"/>
              <a:t>)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열전도율 </a:t>
            </a:r>
            <a:r>
              <a:rPr lang="en-US" altLang="ko-KR" sz="1400" dirty="0" smtClean="0"/>
              <a:t>: 0.028~0.029kcal/</a:t>
            </a:r>
            <a:r>
              <a:rPr lang="en-US" altLang="ko-KR" sz="1400" dirty="0" err="1" smtClean="0"/>
              <a:t>mh</a:t>
            </a:r>
            <a:r>
              <a:rPr lang="en-US" altLang="ko-KR" sz="1400" dirty="0" smtClean="0"/>
              <a:t>℃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err="1" smtClean="0"/>
              <a:t>난연등급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난연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급</a:t>
            </a:r>
            <a:r>
              <a:rPr lang="en-US" altLang="ko-KR" sz="1400" dirty="0" smtClean="0"/>
              <a:t>(</a:t>
            </a:r>
            <a:r>
              <a:rPr lang="ko-KR" altLang="en-US" sz="1400" dirty="0" err="1" smtClean="0"/>
              <a:t>준불연재료</a:t>
            </a:r>
            <a:r>
              <a:rPr lang="en-US" altLang="ko-KR" sz="1400" dirty="0" smtClean="0"/>
              <a:t>), </a:t>
            </a:r>
            <a:r>
              <a:rPr lang="ko-KR" altLang="en-US" sz="1400" dirty="0" smtClean="0"/>
              <a:t>내화</a:t>
            </a:r>
            <a:r>
              <a:rPr lang="en-US" altLang="ko-KR" sz="1400" dirty="0" smtClean="0"/>
              <a:t>30</a:t>
            </a:r>
            <a:r>
              <a:rPr lang="ko-KR" altLang="en-US" sz="1400" dirty="0" smtClean="0"/>
              <a:t>분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내화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시간</a:t>
            </a:r>
          </a:p>
          <a:p>
            <a:r>
              <a:rPr lang="ko-KR" altLang="en-US" sz="1400" dirty="0" smtClean="0"/>
              <a:t>       용          도 </a:t>
            </a:r>
            <a:r>
              <a:rPr lang="en-US" altLang="ko-KR" sz="1400" dirty="0" smtClean="0"/>
              <a:t>- </a:t>
            </a:r>
            <a:r>
              <a:rPr lang="ko-KR" altLang="en-US" sz="1400" dirty="0" err="1" smtClean="0"/>
              <a:t>벽판</a:t>
            </a:r>
            <a:r>
              <a:rPr lang="en-US" altLang="ko-KR" sz="1400" dirty="0" smtClean="0"/>
              <a:t>, </a:t>
            </a:r>
            <a:r>
              <a:rPr lang="ko-KR" altLang="en-US" sz="1400" dirty="0" err="1" smtClean="0"/>
              <a:t>지붕판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칸막이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천정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문 </a:t>
            </a:r>
          </a:p>
          <a:p>
            <a:r>
              <a:rPr lang="ko-KR" altLang="en-US" sz="1400" dirty="0" smtClean="0"/>
              <a:t>       </a:t>
            </a:r>
            <a:r>
              <a:rPr lang="ko-KR" altLang="en-US" sz="1400" dirty="0" err="1" smtClean="0"/>
              <a:t>규</a:t>
            </a:r>
            <a:r>
              <a:rPr lang="ko-KR" altLang="en-US" sz="1400" dirty="0" smtClean="0"/>
              <a:t>          격 </a:t>
            </a:r>
            <a:r>
              <a:rPr lang="en-US" altLang="ko-KR" sz="1400" dirty="0" smtClean="0"/>
              <a:t>- </a:t>
            </a:r>
            <a:r>
              <a:rPr lang="ko-KR" altLang="en-US" sz="1400" dirty="0" smtClean="0"/>
              <a:t>두    </a:t>
            </a:r>
            <a:r>
              <a:rPr lang="ko-KR" altLang="en-US" sz="1400" dirty="0" err="1" smtClean="0"/>
              <a:t>께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 50T, 75T, 100T, 125T</a:t>
            </a:r>
          </a:p>
          <a:p>
            <a:r>
              <a:rPr lang="ko-KR" altLang="en-US" sz="1400" dirty="0" smtClean="0"/>
              <a:t>                           내화 </a:t>
            </a:r>
            <a:r>
              <a:rPr lang="en-US" altLang="ko-KR" sz="1400" dirty="0" smtClean="0"/>
              <a:t>30</a:t>
            </a:r>
            <a:r>
              <a:rPr lang="ko-KR" altLang="en-US" sz="1400" dirty="0" smtClean="0"/>
              <a:t>분 인증</a:t>
            </a:r>
            <a:r>
              <a:rPr lang="en-US" altLang="ko-KR" sz="1400" dirty="0" smtClean="0"/>
              <a:t>(75T, 100T) </a:t>
            </a:r>
            <a:r>
              <a:rPr lang="ko-KR" altLang="en-US" sz="1400" dirty="0" smtClean="0"/>
              <a:t>내화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시간 인증</a:t>
            </a:r>
            <a:r>
              <a:rPr lang="en-US" altLang="ko-KR" sz="1400" dirty="0" smtClean="0"/>
              <a:t>(125T)</a:t>
            </a:r>
          </a:p>
          <a:p>
            <a:r>
              <a:rPr lang="en-US" altLang="ko-KR" sz="1400" dirty="0" smtClean="0"/>
              <a:t>                        - </a:t>
            </a:r>
            <a:r>
              <a:rPr lang="ko-KR" altLang="en-US" sz="1400" dirty="0" smtClean="0"/>
              <a:t>유 효 폭 </a:t>
            </a:r>
            <a:r>
              <a:rPr lang="en-US" altLang="ko-KR" sz="1400" dirty="0" smtClean="0"/>
              <a:t>: 1000mm</a:t>
            </a:r>
            <a:endParaRPr lang="en-US" altLang="ko-K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5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40" name="직사각형 39"/>
          <p:cNvSpPr/>
          <p:nvPr/>
        </p:nvSpPr>
        <p:spPr>
          <a:xfrm>
            <a:off x="443262" y="362924"/>
            <a:ext cx="61582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altLang="ko-KR" sz="1800" dirty="0" smtClean="0"/>
              <a:t>3. </a:t>
            </a:r>
            <a:r>
              <a:rPr lang="ko-KR" altLang="en-US" sz="1800" dirty="0" err="1" smtClean="0"/>
              <a:t>경량판넬</a:t>
            </a:r>
            <a:r>
              <a:rPr lang="ko-KR" altLang="en-US" sz="1800" dirty="0" smtClean="0"/>
              <a:t> 단열재 </a:t>
            </a:r>
            <a:r>
              <a:rPr lang="ko-KR" altLang="en-US" sz="1800" dirty="0" err="1" smtClean="0"/>
              <a:t>선택시</a:t>
            </a:r>
            <a:r>
              <a:rPr lang="ko-KR" altLang="en-US" sz="1800" dirty="0" smtClean="0"/>
              <a:t> 고려되어야 할 사항</a:t>
            </a:r>
          </a:p>
        </p:txBody>
      </p:sp>
      <p:sp>
        <p:nvSpPr>
          <p:cNvPr id="8" name="직사각형 7"/>
          <p:cNvSpPr/>
          <p:nvPr/>
        </p:nvSpPr>
        <p:spPr>
          <a:xfrm>
            <a:off x="691376" y="1037063"/>
            <a:ext cx="8619892" cy="51857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열전도율이 적을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밀도가 적을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강도가 클 것 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사용온도 범위가 적당할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시공이 용이할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장기적 사용시 물리적 화학적으로 안정할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흡수 및 흡습성이 적을 것 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투수 및 </a:t>
            </a:r>
            <a:r>
              <a:rPr lang="ko-KR" altLang="en-US" sz="1400" dirty="0" err="1" smtClean="0"/>
              <a:t>투습성이</a:t>
            </a:r>
            <a:r>
              <a:rPr lang="ko-KR" altLang="en-US" sz="1400" dirty="0" smtClean="0"/>
              <a:t> 적을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err="1" smtClean="0"/>
              <a:t>난연성일</a:t>
            </a:r>
            <a:r>
              <a:rPr lang="ko-KR" altLang="en-US" sz="1400" dirty="0" smtClean="0"/>
              <a:t>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err="1" smtClean="0"/>
              <a:t>내식성일</a:t>
            </a:r>
            <a:r>
              <a:rPr lang="ko-KR" altLang="en-US" sz="1400" dirty="0" smtClean="0"/>
              <a:t>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경제적일 것</a:t>
            </a:r>
            <a:endParaRPr lang="en-US" altLang="ko-KR" sz="1400" dirty="0" smtClean="0"/>
          </a:p>
          <a:p>
            <a:pPr>
              <a:lnSpc>
                <a:spcPct val="2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유독성이 아닐 것</a:t>
            </a:r>
            <a:endParaRPr lang="ko-KR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6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40" name="직사각형 39"/>
          <p:cNvSpPr/>
          <p:nvPr/>
        </p:nvSpPr>
        <p:spPr>
          <a:xfrm>
            <a:off x="443262" y="362924"/>
            <a:ext cx="61582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800" dirty="0" smtClean="0"/>
              <a:t>4. </a:t>
            </a:r>
            <a:r>
              <a:rPr lang="ko-KR" altLang="en-US" sz="1800" dirty="0" smtClean="0"/>
              <a:t>스티로폼 </a:t>
            </a:r>
            <a:r>
              <a:rPr lang="ko-KR" altLang="en-US" sz="1800" dirty="0" err="1" smtClean="0"/>
              <a:t>경량판넬</a:t>
            </a:r>
            <a:r>
              <a:rPr lang="ko-KR" altLang="en-US" sz="1800" dirty="0" smtClean="0"/>
              <a:t> 화재사례 및 결과</a:t>
            </a:r>
            <a:endParaRPr lang="ko-KR" altLang="en-US" sz="1800" dirty="0" smtClean="0"/>
          </a:p>
        </p:txBody>
      </p:sp>
      <p:sp>
        <p:nvSpPr>
          <p:cNvPr id="9" name="직사각형 8"/>
          <p:cNvSpPr/>
          <p:nvPr/>
        </p:nvSpPr>
        <p:spPr>
          <a:xfrm>
            <a:off x="691376" y="1037063"/>
            <a:ext cx="67381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300000"/>
              </a:lnSpc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절차</a:t>
            </a: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범위</a:t>
            </a: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ko-KR" altLang="en-US" sz="1400" dirty="0" smtClean="0"/>
              <a:t>복구처리</a:t>
            </a: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보상신청</a:t>
            </a:r>
            <a:endParaRPr lang="ko-KR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7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40" name="직사각형 39"/>
          <p:cNvSpPr/>
          <p:nvPr/>
        </p:nvSpPr>
        <p:spPr>
          <a:xfrm>
            <a:off x="443262" y="362924"/>
            <a:ext cx="61582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800" dirty="0" smtClean="0"/>
              <a:t>5. </a:t>
            </a:r>
            <a:r>
              <a:rPr lang="ko-KR" altLang="en-US" sz="1800" dirty="0" smtClean="0"/>
              <a:t>화재보험 보상처리 방법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691376" y="1037063"/>
            <a:ext cx="673812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절차</a:t>
            </a: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범위</a:t>
            </a: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ko-KR" altLang="en-US" sz="1400" dirty="0" smtClean="0"/>
              <a:t>복구처리</a:t>
            </a: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lnSpc>
                <a:spcPct val="300000"/>
              </a:lnSpc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보상신청</a:t>
            </a:r>
          </a:p>
          <a:p>
            <a:pPr>
              <a:lnSpc>
                <a:spcPct val="300000"/>
              </a:lnSpc>
            </a:pPr>
            <a:endParaRPr lang="ko-KR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슬라이드 번호 개체 틀 1"/>
          <p:cNvSpPr>
            <a:spLocks noGrp="1"/>
          </p:cNvSpPr>
          <p:nvPr>
            <p:ph type="sldNum" sz="quarter" idx="10"/>
          </p:nvPr>
        </p:nvSpPr>
        <p:spPr>
          <a:xfrm>
            <a:off x="7451725" y="6623050"/>
            <a:ext cx="2062163" cy="138113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279FC41-FF35-4561-8867-D70EA6CF4CD0}" type="slidenum">
              <a:rPr lang="ko-KR" altLang="en-US" smtClean="0">
                <a:latin typeface="맑은 고딕" pitchFamily="50" charset="-127"/>
                <a:ea typeface="맑은 고딕" pitchFamily="50" charset="-127"/>
                <a:cs typeface="HY태명조"/>
              </a:rPr>
              <a:pPr>
                <a:defRPr/>
              </a:pPr>
              <a:t>8</a:t>
            </a:fld>
            <a:endParaRPr lang="en-US" altLang="ko-KR" dirty="0" smtClean="0">
              <a:latin typeface="맑은 고딕" pitchFamily="50" charset="-127"/>
              <a:ea typeface="맑은 고딕" pitchFamily="50" charset="-127"/>
              <a:cs typeface="HY태명조"/>
            </a:endParaRPr>
          </a:p>
        </p:txBody>
      </p:sp>
      <p:cxnSp>
        <p:nvCxnSpPr>
          <p:cNvPr id="6148" name="직선 연결선 15"/>
          <p:cNvCxnSpPr>
            <a:cxnSpLocks noChangeShapeType="1"/>
          </p:cNvCxnSpPr>
          <p:nvPr/>
        </p:nvCxnSpPr>
        <p:spPr bwMode="auto">
          <a:xfrm rot="5400000" flipH="1" flipV="1">
            <a:off x="3126582" y="3153569"/>
            <a:ext cx="38100" cy="1587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49" name="직선 연결선 18"/>
          <p:cNvCxnSpPr>
            <a:cxnSpLocks noChangeShapeType="1"/>
          </p:cNvCxnSpPr>
          <p:nvPr/>
        </p:nvCxnSpPr>
        <p:spPr bwMode="auto">
          <a:xfrm>
            <a:off x="3094038" y="3103563"/>
            <a:ext cx="31750" cy="19050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cxnSp>
        <p:nvCxnSpPr>
          <p:cNvPr id="6165" name="직선 연결선 50"/>
          <p:cNvCxnSpPr>
            <a:cxnSpLocks noChangeShapeType="1"/>
          </p:cNvCxnSpPr>
          <p:nvPr/>
        </p:nvCxnSpPr>
        <p:spPr bwMode="auto">
          <a:xfrm flipV="1">
            <a:off x="758825" y="3635375"/>
            <a:ext cx="8709025" cy="22225"/>
          </a:xfrm>
          <a:prstGeom prst="line">
            <a:avLst/>
          </a:prstGeom>
          <a:noFill/>
          <a:ln w="9525">
            <a:solidFill>
              <a:schemeClr val="bg2"/>
            </a:solidFill>
            <a:prstDash val="dashDot"/>
            <a:round/>
            <a:headEnd/>
            <a:tailEnd/>
          </a:ln>
        </p:spPr>
      </p:cxnSp>
      <p:sp>
        <p:nvSpPr>
          <p:cNvPr id="40" name="직사각형 39"/>
          <p:cNvSpPr/>
          <p:nvPr/>
        </p:nvSpPr>
        <p:spPr>
          <a:xfrm>
            <a:off x="443262" y="362924"/>
            <a:ext cx="61582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800" dirty="0" smtClean="0"/>
              <a:t>6. </a:t>
            </a:r>
            <a:r>
              <a:rPr lang="ko-KR" altLang="en-US" sz="1800" dirty="0" smtClean="0"/>
              <a:t>화재보험 설정범위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691376" y="1037063"/>
            <a:ext cx="67381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ko-KR" sz="1400" dirty="0" smtClean="0"/>
          </a:p>
          <a:p>
            <a:endParaRPr lang="en-US" altLang="ko-KR" sz="1400" dirty="0" smtClean="0"/>
          </a:p>
          <a:p>
            <a:pPr>
              <a:buFont typeface="Wingdings" pitchFamily="2" charset="2"/>
              <a:buChar char="ü"/>
            </a:pPr>
            <a:r>
              <a:rPr lang="en-US" altLang="ko-KR" sz="1400" dirty="0" smtClean="0"/>
              <a:t> </a:t>
            </a:r>
            <a:r>
              <a:rPr lang="ko-KR" altLang="en-US" sz="1400" dirty="0" smtClean="0"/>
              <a:t>대학교 건물의 화재보험 가입</a:t>
            </a:r>
            <a:endParaRPr lang="en-US" altLang="ko-KR" sz="1400" dirty="0" smtClean="0"/>
          </a:p>
          <a:p>
            <a:pPr>
              <a:buFont typeface="Wingdings" pitchFamily="2" charset="2"/>
              <a:buChar char="ü"/>
            </a:pPr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endParaRPr lang="en-US" altLang="ko-KR" sz="1400" dirty="0" smtClean="0"/>
          </a:p>
          <a:p>
            <a:pPr>
              <a:buFont typeface="Wingdings" pitchFamily="2" charset="2"/>
              <a:buChar char="ü"/>
            </a:pPr>
            <a:endParaRPr lang="en-US" altLang="ko-KR" sz="1400" dirty="0" smtClean="0"/>
          </a:p>
          <a:p>
            <a:pPr>
              <a:buFont typeface="Wingdings" pitchFamily="2" charset="2"/>
              <a:buChar char="ü"/>
            </a:pPr>
            <a:r>
              <a:rPr lang="ko-KR" altLang="en-US" sz="1400" dirty="0" smtClean="0"/>
              <a:t>가건물의 보험가입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4"/>
</p:tagLst>
</file>

<file path=ppt/theme/theme1.xml><?xml version="1.0" encoding="utf-8"?>
<a:theme xmlns:a="http://schemas.openxmlformats.org/drawingml/2006/main" name="Office 테마">
  <a:themeElements>
    <a:clrScheme name="Office 테마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테마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t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Y태명조" pitchFamily="18" charset="-127"/>
            <a:ea typeface="HY태명조" pitchFamily="18" charset="-127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 xmlns="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xmlns="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t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Wingdings" pitchFamily="2" charset="2"/>
          <a:buNone/>
          <a:tabLst/>
          <a:defRPr kumimoji="1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Y태명조" pitchFamily="18" charset="-127"/>
            <a:ea typeface="HY태명조" pitchFamily="18" charset="-127"/>
          </a:defRPr>
        </a:defPPr>
      </a:lstStyle>
    </a:lnDef>
  </a:objectDefaults>
  <a:extraClrSchemeLst>
    <a:extraClrScheme>
      <a:clrScheme name="Office 테마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template_internal</Template>
  <TotalTime>17919</TotalTime>
  <Words>539</Words>
  <Application>Microsoft Office PowerPoint</Application>
  <PresentationFormat>A4 용지(210x297mm)</PresentationFormat>
  <Paragraphs>163</Paragraphs>
  <Slides>9</Slides>
  <Notes>8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1_Office 테마</vt:lpstr>
      <vt:lpstr>경량 건물 신축과 화재 및 보상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</vt:vector>
  </TitlesOfParts>
  <Company>doosan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0</dc:title>
  <dc:creator>donald</dc:creator>
  <cp:lastModifiedBy>cau</cp:lastModifiedBy>
  <cp:revision>970</cp:revision>
  <cp:lastPrinted>2011-01-17T10:08:31Z</cp:lastPrinted>
  <dcterms:created xsi:type="dcterms:W3CDTF">2006-10-12T07:32:12Z</dcterms:created>
  <dcterms:modified xsi:type="dcterms:W3CDTF">2011-10-12T12:03:14Z</dcterms:modified>
</cp:coreProperties>
</file>