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5" r:id="rId2"/>
    <p:sldId id="258" r:id="rId3"/>
    <p:sldId id="689" r:id="rId4"/>
    <p:sldId id="704" r:id="rId5"/>
    <p:sldId id="259" r:id="rId6"/>
    <p:sldId id="679" r:id="rId7"/>
    <p:sldId id="678" r:id="rId8"/>
    <p:sldId id="683" r:id="rId9"/>
    <p:sldId id="671" r:id="rId10"/>
    <p:sldId id="681" r:id="rId11"/>
    <p:sldId id="611" r:id="rId12"/>
    <p:sldId id="690" r:id="rId13"/>
    <p:sldId id="686" r:id="rId14"/>
    <p:sldId id="687" r:id="rId15"/>
    <p:sldId id="667" r:id="rId16"/>
    <p:sldId id="656" r:id="rId17"/>
    <p:sldId id="661" r:id="rId18"/>
    <p:sldId id="662" r:id="rId19"/>
    <p:sldId id="688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705" r:id="rId28"/>
    <p:sldId id="698" r:id="rId29"/>
    <p:sldId id="665" r:id="rId30"/>
    <p:sldId id="666" r:id="rId31"/>
    <p:sldId id="618" r:id="rId3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pos="2880">
          <p15:clr>
            <a:srgbClr val="A4A3A4"/>
          </p15:clr>
        </p15:guide>
        <p15:guide id="5" pos="385">
          <p15:clr>
            <a:srgbClr val="A4A3A4"/>
          </p15:clr>
        </p15:guide>
        <p15:guide id="6" pos="5375">
          <p15:clr>
            <a:srgbClr val="A4A3A4"/>
          </p15:clr>
        </p15:guide>
        <p15:guide id="7" pos="2653">
          <p15:clr>
            <a:srgbClr val="A4A3A4"/>
          </p15:clr>
        </p15:guide>
        <p15:guide id="8" pos="476">
          <p15:clr>
            <a:srgbClr val="A4A3A4"/>
          </p15:clr>
        </p15:guide>
        <p15:guide id="9" pos="3107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9933"/>
    <a:srgbClr val="FF5353"/>
    <a:srgbClr val="003300"/>
    <a:srgbClr val="9966FF"/>
    <a:srgbClr val="ADEA00"/>
    <a:srgbClr val="66FF33"/>
    <a:srgbClr val="2E687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63" autoAdjust="0"/>
    <p:restoredTop sz="88129" autoAdjust="0"/>
  </p:normalViewPr>
  <p:slideViewPr>
    <p:cSldViewPr showGuides="1">
      <p:cViewPr varScale="1">
        <p:scale>
          <a:sx n="89" d="100"/>
          <a:sy n="89" d="100"/>
        </p:scale>
        <p:origin x="-1230" y="-96"/>
      </p:cViewPr>
      <p:guideLst>
        <p:guide orient="horz" pos="2160"/>
        <p:guide orient="horz" pos="754"/>
        <p:guide orient="horz" pos="3884"/>
        <p:guide pos="2880"/>
        <p:guide pos="385"/>
        <p:guide pos="5375"/>
        <p:guide pos="2653"/>
        <p:guide pos="476"/>
        <p:guide pos="3107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33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67AB-74DE-4C7A-8372-42934C8BA0D4}" type="datetimeFigureOut">
              <a:rPr lang="ko-KR" altLang="en-US" smtClean="0"/>
              <a:t>2014-10-10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A73D1-84C4-4FFE-9F37-F94AAE3D52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8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9646353-A037-485F-82EB-2980E2DC16AE}" type="datetimeFigureOut">
              <a:rPr lang="ko-KR" altLang="en-US" smtClean="0"/>
              <a:pPr/>
              <a:t>2014-10-10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81E4C53-2265-47D9-B6AC-AA20E4B52E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61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38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67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8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8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57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8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8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기업이 상품을 판매하는 과정에서 발생한 채권으로 외상매출금과 받을 어음 등 ‘외상 판매대금’을 가리킨다</a:t>
            </a:r>
            <a:r>
              <a:rPr lang="en-US" altLang="ko-KR" dirty="0" smtClean="0"/>
              <a:t>.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81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281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292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27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381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80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866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336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888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03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03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8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086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05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92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76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4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4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4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4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 에너지 위기를 극복하기 위한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실내온도 제한 및 강제 절전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삶의 질 저하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산업생산 차질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야기</a:t>
            </a:r>
          </a:p>
          <a:p>
            <a:pPr marL="171450" indent="-171450">
              <a:buFontTx/>
              <a:buChar char="-"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절전 위주의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단기 처방보다는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건축물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에너지 성능을 개선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하여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에너지 비용 절감과 거주환경을 개선하는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근본적인 대책 필요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4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4C53-2265-47D9-B6AC-AA20E4B52E4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00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20272" y="6617245"/>
            <a:ext cx="2133600" cy="268139"/>
          </a:xfrm>
        </p:spPr>
        <p:txBody>
          <a:bodyPr/>
          <a:lstStyle/>
          <a:p>
            <a:fld id="{4858CBDC-B6DD-4F47-B12D-F007317F8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21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20272" y="6617245"/>
            <a:ext cx="2133600" cy="268139"/>
          </a:xfrm>
        </p:spPr>
        <p:txBody>
          <a:bodyPr/>
          <a:lstStyle/>
          <a:p>
            <a:fld id="{4858CBDC-B6DD-4F47-B12D-F007317F89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76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0478-1EA8-48ED-AADF-EE44B73263CB}" type="datetimeFigureOut">
              <a:rPr lang="ko-KR" altLang="en-US"/>
              <a:pPr>
                <a:defRPr/>
              </a:pPr>
              <a:t>2014-10-10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DEDC-36D3-4288-BF86-B58F5A6CE9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5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0478-1EA8-48ED-AADF-EE44B73263CB}" type="datetimeFigureOut">
              <a:rPr lang="ko-KR" altLang="en-US"/>
              <a:pPr>
                <a:defRPr/>
              </a:pPr>
              <a:t>2014-10-10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DEDC-36D3-4288-BF86-B58F5A6CE9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6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0272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CBDC-B6DD-4F47-B12D-F007317F89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 flipV="1">
            <a:off x="179512" y="620689"/>
            <a:ext cx="8784976" cy="3611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29347" cy="42934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96336" y="48764"/>
            <a:ext cx="1409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4077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 descr="C:\Users\박혜현\Desktop\시안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43665" b="9768"/>
          <a:stretch/>
        </p:blipFill>
        <p:spPr bwMode="auto">
          <a:xfrm rot="21165149">
            <a:off x="6838825" y="170294"/>
            <a:ext cx="2145692" cy="190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348552" y="1092216"/>
            <a:ext cx="2650113" cy="226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5" descr="BG02.jpg"/>
          <p:cNvPicPr>
            <a:picLocks noChangeAspect="1"/>
          </p:cNvPicPr>
          <p:nvPr/>
        </p:nvPicPr>
        <p:blipFill rotWithShape="1">
          <a:blip r:embed="rId4" cstate="print"/>
          <a:srcRect t="44979" r="48055"/>
          <a:stretch/>
        </p:blipFill>
        <p:spPr bwMode="auto">
          <a:xfrm>
            <a:off x="5555847" y="1260921"/>
            <a:ext cx="2256513" cy="18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4859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56" y="4671448"/>
            <a:ext cx="1225124" cy="125375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6618514"/>
            <a:ext cx="9144000" cy="239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9512" y="3501008"/>
            <a:ext cx="41633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 err="1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그린리모델링</a:t>
            </a:r>
            <a:r>
              <a:rPr lang="ko-KR" altLang="en-US" sz="25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이자 지원사업</a:t>
            </a:r>
            <a:endParaRPr lang="en-US" altLang="ko-KR" sz="25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92494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FFFF00"/>
                </a:solidFill>
              </a:rPr>
              <a:t>2014</a:t>
            </a:r>
            <a:endParaRPr lang="ko-KR" alt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2605" y="5066600"/>
            <a:ext cx="5211683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한국시설안전공단 </a:t>
            </a:r>
            <a:r>
              <a:rPr lang="ko-KR" alt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그린리모델링</a:t>
            </a:r>
            <a:r>
              <a:rPr lang="ko-KR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창조센터</a:t>
            </a:r>
            <a:endParaRPr lang="en-US" altLang="ko-KR" sz="21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4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에너지 사용 실태</a:t>
            </a:r>
            <a:endParaRPr lang="ko-KR" altLang="en-US" sz="2100" b="1" dirty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07705" y="836712"/>
            <a:ext cx="554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“ </a:t>
            </a:r>
            <a:r>
              <a:rPr kumimoji="1" lang="ko-KR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우리나라 </a:t>
            </a:r>
            <a:r>
              <a:rPr kumimoji="1" lang="ko-KR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대학 4곳 중 1곳, 에너지 다소비 </a:t>
            </a:r>
            <a:r>
              <a:rPr kumimoji="1" lang="ko-KR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기관</a:t>
            </a:r>
            <a:r>
              <a:rPr kumimoji="1"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한쪽 모서리가 잘린 사각형 7"/>
          <p:cNvSpPr/>
          <p:nvPr/>
        </p:nvSpPr>
        <p:spPr>
          <a:xfrm>
            <a:off x="1769913" y="1629246"/>
            <a:ext cx="7194575" cy="815107"/>
          </a:xfrm>
          <a:prstGeom prst="snip1Rect">
            <a:avLst>
              <a:gd name="adj" fmla="val 11309"/>
            </a:avLst>
          </a:prstGeom>
          <a:solidFill>
            <a:srgbClr val="FFFFFF">
              <a:lumMod val="95000"/>
            </a:srgbClr>
          </a:solidFill>
          <a:ln w="6350">
            <a:solidFill>
              <a:srgbClr val="7067AF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「</a:t>
            </a:r>
            <a:r>
              <a:rPr lang="ko-KR" altLang="en-US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에너지이용합리화법</a:t>
            </a:r>
            <a:r>
              <a:rPr lang="ko-KR" alt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」 제</a:t>
            </a:r>
            <a:r>
              <a:rPr lang="en-US" altLang="ko-KR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36</a:t>
            </a:r>
            <a:r>
              <a:rPr lang="ko-KR" altLang="en-US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조의</a:t>
            </a:r>
            <a:r>
              <a:rPr lang="en-US" altLang="ko-KR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ko-KR" altLang="en-US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따른 </a:t>
            </a:r>
            <a:r>
              <a:rPr lang="ko-KR" alt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연간 에너지사용량이 </a:t>
            </a:r>
            <a:r>
              <a:rPr lang="en-US" altLang="ko-KR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ko-KR" alt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천</a:t>
            </a:r>
            <a:r>
              <a:rPr lang="en-US" altLang="ko-KR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toe </a:t>
            </a:r>
            <a:r>
              <a:rPr lang="ko-KR" altLang="en-US" sz="16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이상인 </a:t>
            </a:r>
            <a:r>
              <a:rPr lang="ko-KR" altLang="en-US" sz="16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건물</a:t>
            </a:r>
            <a:endParaRPr lang="en-US" altLang="ko-KR" sz="1600" b="1" kern="0" dirty="0">
              <a:solidFill>
                <a:srgbClr val="000000">
                  <a:lumMod val="75000"/>
                  <a:lumOff val="25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대각선 방향의 모서리가 잘린 사각형 8"/>
          <p:cNvSpPr/>
          <p:nvPr/>
        </p:nvSpPr>
        <p:spPr>
          <a:xfrm rot="10800000" flipV="1">
            <a:off x="193549" y="1484784"/>
            <a:ext cx="2002187" cy="451445"/>
          </a:xfrm>
          <a:prstGeom prst="snip2DiagRect">
            <a:avLst>
              <a:gd name="adj1" fmla="val 28974"/>
              <a:gd name="adj2" fmla="val 0"/>
            </a:avLst>
          </a:prstGeom>
          <a:solidFill>
            <a:srgbClr val="4F9A04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에너지다소비건물</a:t>
            </a:r>
            <a:endParaRPr lang="en-US" altLang="ko-KR" sz="1600" b="1" kern="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9998" y="2624951"/>
            <a:ext cx="88864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건물의 </a:t>
            </a:r>
            <a:r>
              <a:rPr lang="ko-KR" altLang="en-US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냉방온도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제한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제한대상 및 제한온도</a:t>
            </a:r>
            <a:r>
              <a:rPr lang="en-US" altLang="ko-KR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일반용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교육용 전기사용자 중 전기사업자와의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계약전력이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100kW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인 전기다소비건물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연간 에너지사용량이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2,000toe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인 에너지다소비건물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냉방기를 </a:t>
            </a:r>
            <a:r>
              <a:rPr lang="ko-KR" altLang="en-US" sz="1400" b="1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가동할 </a:t>
            </a: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경우 건물의 </a:t>
            </a:r>
            <a:r>
              <a:rPr lang="ko-KR" altLang="en-US" sz="1400" b="1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실내평균온도를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26℃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r>
              <a:rPr lang="ko-KR" altLang="en-US" sz="1400" b="1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유지 </a:t>
            </a:r>
            <a:r>
              <a:rPr lang="en-US" altLang="ko-KR" sz="1100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sz="1100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토요일</a:t>
            </a:r>
            <a:r>
              <a:rPr lang="en-US" altLang="ko-KR" sz="1100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일요일</a:t>
            </a:r>
            <a:r>
              <a:rPr lang="en-US" altLang="ko-KR" sz="1100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공휴일은 </a:t>
            </a:r>
            <a:r>
              <a:rPr lang="ko-KR" altLang="en-US" sz="1100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제외</a:t>
            </a:r>
            <a:r>
              <a:rPr lang="en-US" altLang="ko-KR" sz="1100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에너지사용량 </a:t>
            </a: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사용현황</a:t>
            </a: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을 매년 의무적으로 국가에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신고</a:t>
            </a:r>
            <a:endParaRPr lang="ko-KR" altLang="en-US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9998" y="5094183"/>
            <a:ext cx="881449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하절기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동절기 절전규제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산업통상자원부 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의무 절전 규제 대상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계약전력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3,000kW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인 전국의 전력다소비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업체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(5,714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개소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400" b="1" dirty="0" smtClean="0">
                <a:solidFill>
                  <a:srgbClr val="339933"/>
                </a:solidFill>
                <a:latin typeface="맑은 고딕" pitchFamily="50" charset="-127"/>
                <a:ea typeface="맑은 고딕" pitchFamily="50" charset="-127"/>
              </a:rPr>
              <a:t>과태료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: 50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만원씩 최대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900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만원까지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부과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   (2013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년 겨울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의무적 절전규제를 준수하지 않은 서울시내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36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업체에 과태료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억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7,644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만원 부과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5536" y="4725144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* 여름철 실내온도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1℃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상승 시 업무효율 약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2%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감소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美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로렌스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버클리 연구소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0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28851"/>
            <a:ext cx="9144000" cy="6856533"/>
            <a:chOff x="0" y="733"/>
            <a:chExt cx="10287000" cy="6856533"/>
          </a:xfrm>
        </p:grpSpPr>
        <p:pic>
          <p:nvPicPr>
            <p:cNvPr id="22" name="그림 21" descr="F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33"/>
              <a:ext cx="10287000" cy="6856533"/>
            </a:xfrm>
            <a:prstGeom prst="rect">
              <a:avLst/>
            </a:prstGeom>
          </p:spPr>
        </p:pic>
        <p:pic>
          <p:nvPicPr>
            <p:cNvPr id="23" name="Picture 5" descr="C:\Users\박혜현\Desktop\시안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0" t="43665" b="9768"/>
            <a:stretch/>
          </p:blipFill>
          <p:spPr bwMode="auto">
            <a:xfrm rot="21165149">
              <a:off x="7724493" y="3193967"/>
              <a:ext cx="2085809" cy="164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6573748" y="4120842"/>
              <a:ext cx="2895540" cy="21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5" descr="BG02.jpg"/>
            <p:cNvPicPr>
              <a:picLocks noChangeAspect="1"/>
            </p:cNvPicPr>
            <p:nvPr/>
          </p:nvPicPr>
          <p:blipFill rotWithShape="1">
            <a:blip r:embed="rId5" cstate="print"/>
            <a:srcRect t="44979" r="48055"/>
            <a:stretch/>
          </p:blipFill>
          <p:spPr bwMode="auto">
            <a:xfrm>
              <a:off x="6746726" y="4221088"/>
              <a:ext cx="2540166" cy="180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211626" y="2497953"/>
            <a:ext cx="641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그린리모델링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 이자 지원사업 소개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9" name="그림 8" descr="1360324912__growth__3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236" y="2286681"/>
            <a:ext cx="887380" cy="9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11560" y="116632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에너지절감을 위한 적극적인 방법 </a:t>
            </a:r>
            <a:r>
              <a:rPr lang="en-US" altLang="ko-KR" sz="21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100" b="1" dirty="0" err="1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그린리모델링</a:t>
            </a:r>
            <a:r>
              <a:rPr lang="en-US" altLang="ko-KR" sz="21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1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54" y="1041995"/>
            <a:ext cx="4248150" cy="5267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107505" y="1268761"/>
            <a:ext cx="4716016" cy="1368151"/>
          </a:xfrm>
          <a:prstGeom prst="roundRect">
            <a:avLst>
              <a:gd name="adj" fmla="val 626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기존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건축물</a:t>
            </a:r>
            <a:r>
              <a:rPr lang="ko-KR" altLang="en-US" sz="1600" b="1" dirty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을 환경친화적 건축물로 만들기 위해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에너지 성능향상 및 효율 개선</a:t>
            </a:r>
            <a:r>
              <a:rPr lang="ko-KR" altLang="en-US" sz="1600" b="1" dirty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을 목적으로 하는 </a:t>
            </a:r>
            <a:r>
              <a:rPr lang="ko-KR" altLang="en-US" sz="16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행위 </a:t>
            </a:r>
            <a:r>
              <a:rPr lang="en-US" altLang="ko-KR" sz="1600" b="1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녹색건축물 </a:t>
            </a:r>
            <a:r>
              <a:rPr lang="ko-KR" altLang="en-US" sz="1600" b="1" dirty="0" err="1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조성지원법</a:t>
            </a:r>
            <a:r>
              <a:rPr lang="en-US" altLang="ko-KR" sz="1600" b="1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dirty="0">
              <a:solidFill>
                <a:schemeClr val="accent3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대각선 방향의 모서리가 잘린 사각형 96"/>
          <p:cNvSpPr/>
          <p:nvPr/>
        </p:nvSpPr>
        <p:spPr>
          <a:xfrm rot="10800000" flipV="1">
            <a:off x="107504" y="1052736"/>
            <a:ext cx="2002187" cy="360685"/>
          </a:xfrm>
          <a:prstGeom prst="snip2DiagRect">
            <a:avLst>
              <a:gd name="adj1" fmla="val 20716"/>
              <a:gd name="adj2" fmla="val 0"/>
            </a:avLst>
          </a:prstGeom>
          <a:solidFill>
            <a:srgbClr val="4F9A04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kern="0" dirty="0" err="1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그린리모델링이란</a:t>
            </a:r>
            <a:r>
              <a:rPr lang="en-US" altLang="ko-KR" sz="1600" b="1" kern="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b="8502"/>
          <a:stretch/>
        </p:blipFill>
        <p:spPr bwMode="auto">
          <a:xfrm>
            <a:off x="251519" y="2924944"/>
            <a:ext cx="1983567" cy="301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12687576" descr="EMB00000b5414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38" y="2924944"/>
            <a:ext cx="2292386" cy="301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직사각형 109"/>
          <p:cNvSpPr/>
          <p:nvPr/>
        </p:nvSpPr>
        <p:spPr>
          <a:xfrm>
            <a:off x="827584" y="6114782"/>
            <a:ext cx="87235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개선 전</a:t>
            </a:r>
            <a:endParaRPr lang="ko-KR" altLang="en-US" sz="1600" b="1" dirty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3120152" y="6114782"/>
            <a:ext cx="87235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</a:rPr>
              <a:t>개선 후</a:t>
            </a:r>
            <a:endParaRPr lang="ko-KR" altLang="en-US" sz="1600" b="1" dirty="0">
              <a:solidFill>
                <a:srgbClr val="008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60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이자 지원사업</a:t>
            </a:r>
            <a:endParaRPr lang="ko-KR" altLang="en-US" sz="21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9605" y="908720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그린리모델링</a:t>
            </a:r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이자 지원사업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8482" y="1003220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20" y="1352381"/>
            <a:ext cx="867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건축주가 초기 공사비 </a:t>
            </a:r>
            <a:r>
              <a:rPr lang="ko-KR" altLang="en-US" sz="1600" b="1" dirty="0" err="1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걱정없이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냉</a:t>
            </a:r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난방비를 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줄일 수 있도록 </a:t>
            </a:r>
            <a:r>
              <a:rPr lang="ko-KR" altLang="en-US" sz="1600" b="1" dirty="0">
                <a:solidFill>
                  <a:srgbClr val="33993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창호 성능개선 등 에너지 성능개선 공사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민간금융을 활용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할 경우 </a:t>
            </a:r>
            <a:r>
              <a:rPr lang="ko-KR" altLang="en-US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정부가 이자를 지원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하는 사업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2276872"/>
            <a:ext cx="8424936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605" y="270892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 지원 범위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8482" y="2803420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06201"/>
              </p:ext>
            </p:extLst>
          </p:nvPr>
        </p:nvGraphicFramePr>
        <p:xfrm>
          <a:off x="251520" y="3284984"/>
          <a:ext cx="8712968" cy="273569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84176"/>
                <a:gridCol w="2304256"/>
                <a:gridCol w="4824536"/>
              </a:tblGrid>
              <a:tr h="285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7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3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필수</a:t>
                      </a:r>
                      <a:r>
                        <a:rPr lang="en-US" altLang="ko-KR" sz="13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5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건물 단열향상 공사</a:t>
                      </a:r>
                      <a:endParaRPr lang="ko-KR" altLang="en-US" sz="1500" b="1" dirty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단열보완</a:t>
                      </a:r>
                      <a:r>
                        <a:rPr lang="en-US" altLang="ko-KR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기밀성강화</a:t>
                      </a:r>
                      <a:r>
                        <a:rPr lang="en-US" altLang="ko-KR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외부창호 성능개선 등 외피단열 성능 향상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658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단열향상 공사와</a:t>
                      </a:r>
                      <a:endParaRPr lang="en-US" altLang="ko-KR" sz="1300" b="1" dirty="0" smtClean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병행 </a:t>
                      </a:r>
                      <a:r>
                        <a:rPr lang="ko-KR" altLang="en-US" sz="13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가능한 공사</a:t>
                      </a:r>
                      <a:endParaRPr lang="ko-KR" altLang="en-US" sz="1500" b="1" dirty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 관리 </a:t>
                      </a: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장치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조닝제어장치</a:t>
                      </a:r>
                      <a:r>
                        <a:rPr lang="en-US" altLang="ko-KR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대기전력 차단 장치</a:t>
                      </a:r>
                      <a:r>
                        <a:rPr lang="en-US" altLang="ko-KR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BEMS</a:t>
                      </a:r>
                      <a:r>
                        <a:rPr lang="en-US" altLang="ko-KR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건물에너지 관리시스템</a:t>
                      </a:r>
                      <a:r>
                        <a:rPr lang="en-US" altLang="ko-KR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장치</a:t>
                      </a:r>
                      <a:r>
                        <a:rPr lang="en-US" altLang="ko-KR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스마트계량기 등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</a:tr>
              <a:tr h="350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신재생에너지</a:t>
                      </a:r>
                      <a:endParaRPr lang="ko-KR" altLang="en-US" sz="15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태양광</a:t>
                      </a:r>
                      <a:r>
                        <a:rPr lang="en-US" altLang="ko-KR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지열</a:t>
                      </a:r>
                      <a:r>
                        <a:rPr lang="en-US" altLang="ko-KR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천연땔감 고효율 난방장치 등</a:t>
                      </a:r>
                      <a:endParaRPr lang="ko-KR" altLang="en-US" sz="15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</a:tr>
              <a:tr h="4049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 성능 개선 관련 공사</a:t>
                      </a:r>
                      <a:endParaRPr lang="ko-KR" altLang="en-US" sz="15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고효율 냉난방장치</a:t>
                      </a:r>
                      <a:r>
                        <a:rPr lang="en-US" altLang="ko-KR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LED </a:t>
                      </a:r>
                      <a:r>
                        <a:rPr lang="ko-KR" altLang="en-US" sz="13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  <a:endParaRPr lang="ko-KR" altLang="en-US" sz="15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</a:tr>
              <a:tr h="350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 성능개선 공사와 연관된 부대공사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3084" marR="63084" marT="17441" marB="17441" anchor="ctr"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265206" y="6093296"/>
            <a:ext cx="8051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ESCO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BRP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 등과 병행하여 추진하는 경우에는 해당 공사비를 본 사업에서 중복하여 지원하지 않으며</a:t>
            </a:r>
            <a:r>
              <a:rPr lang="en-US" altLang="ko-KR" sz="1200" b="1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중복되지 않는 나머지 공사비는 이자 지원사업으로 추진 가능</a:t>
            </a:r>
          </a:p>
        </p:txBody>
      </p:sp>
    </p:spTree>
    <p:extLst>
      <p:ext uri="{BB962C8B-B14F-4D97-AF65-F5344CB8AC3E}">
        <p14:creationId xmlns:p14="http://schemas.microsoft.com/office/powerpoint/2010/main" val="7901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이자 지원사업</a:t>
            </a:r>
            <a:endParaRPr lang="ko-KR" altLang="en-US" sz="21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4958" y="220196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이자지원 한도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2852" y="2283262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111" y="2569642"/>
            <a:ext cx="3719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2014 </a:t>
            </a:r>
            <a:r>
              <a:rPr lang="ko-KR" altLang="en-US" sz="15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총액</a:t>
            </a:r>
            <a:r>
              <a:rPr lang="en-US" altLang="ko-KR" sz="15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20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억 원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비주거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~ 1.2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억 원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en-US" altLang="ko-KR" sz="15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   거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~ 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백 만원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·</a:t>
            </a:r>
            <a:r>
              <a:rPr lang="ko-KR" altLang="en-US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</a:t>
            </a:r>
            <a:endParaRPr lang="en-US" altLang="ko-KR" sz="15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지원기간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5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en-US" altLang="ko-KR" sz="15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265" y="8367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대출한도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5142" y="931212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080" y="1196752"/>
            <a:ext cx="3782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비주거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2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천 만원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~ 30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억 원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</a:t>
            </a:r>
            <a:endParaRPr lang="en-US" altLang="ko-KR" sz="1500" b="1" dirty="0" smtClean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   거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백 만원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</a:t>
            </a:r>
            <a:r>
              <a:rPr lang="en-US" altLang="ko-KR" sz="15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~ 5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천 만원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</a:t>
            </a:r>
            <a:endParaRPr lang="en-US" altLang="ko-KR" sz="15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84382"/>
              </p:ext>
            </p:extLst>
          </p:nvPr>
        </p:nvGraphicFramePr>
        <p:xfrm>
          <a:off x="4932040" y="1357492"/>
          <a:ext cx="3756188" cy="149544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19180"/>
                <a:gridCol w="1537008"/>
              </a:tblGrid>
              <a:tr h="373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에너지 성능 </a:t>
                      </a:r>
                      <a:r>
                        <a:rPr lang="ko-KR" altLang="en-US" sz="1500" b="1" dirty="0" err="1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개선율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이자지원율</a:t>
                      </a:r>
                      <a:endParaRPr lang="en-US" altLang="ko-KR" sz="1500" b="1" dirty="0" smtClean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>
                    <a:solidFill>
                      <a:schemeClr val="accent5"/>
                    </a:solidFill>
                  </a:tcPr>
                </a:tc>
              </a:tr>
              <a:tr h="373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30% </a:t>
                      </a:r>
                      <a:r>
                        <a:rPr lang="ko-KR" alt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이상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17907" marR="17907" marT="17907" marB="17907" anchor="ctr"/>
                </a:tc>
              </a:tr>
              <a:tr h="373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25% </a:t>
                      </a:r>
                      <a:r>
                        <a:rPr lang="ko-KR" alt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이상 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~ 30% </a:t>
                      </a:r>
                      <a:r>
                        <a:rPr lang="ko-KR" alt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미만</a:t>
                      </a:r>
                      <a:r>
                        <a:rPr 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</a:t>
                      </a:r>
                      <a:endParaRPr 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17907" marR="17907" marT="17907" marB="17907" anchor="ctr"/>
                </a:tc>
              </a:tr>
              <a:tr h="373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20% </a:t>
                      </a:r>
                      <a:r>
                        <a:rPr lang="ko-KR" alt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이상 </a:t>
                      </a:r>
                      <a:r>
                        <a:rPr lang="en-US" altLang="ko-KR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~ 25% </a:t>
                      </a:r>
                      <a:r>
                        <a:rPr lang="ko-KR" alt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미만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64802" y="82742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이자지원 기준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31671" y="916888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298180" y="1936955"/>
            <a:ext cx="4176464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4958" y="4362202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사업비 상환기간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92852" y="4443502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111" y="4764633"/>
            <a:ext cx="4320889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 이내 분할상환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거치기간 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20</a:t>
            </a: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개월 포함</a:t>
            </a:r>
            <a:r>
              <a:rPr lang="en-US" altLang="ko-KR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1500" b="1" dirty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148064" y="3664346"/>
            <a:ext cx="3384376" cy="2860998"/>
            <a:chOff x="3996263" y="3979760"/>
            <a:chExt cx="3180602" cy="2716982"/>
          </a:xfrm>
        </p:grpSpPr>
        <p:pic>
          <p:nvPicPr>
            <p:cNvPr id="30" name="Picture 5" descr="C:\Users\전미연\Desktop\Untitled-1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251" y="4689274"/>
              <a:ext cx="234950" cy="265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전미연\Desktop\Untitled-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263" y="3979760"/>
              <a:ext cx="1347787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047513" y="4066849"/>
              <a:ext cx="1245286" cy="45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050" b="1" spc="-80" dirty="0" err="1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그린리모델링</a:t>
              </a:r>
              <a:r>
                <a:rPr lang="ko-KR" altLang="en-US" sz="1050" b="1" spc="-80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 사업 희망 </a:t>
              </a:r>
              <a:r>
                <a:rPr lang="ko-KR" altLang="en-US" sz="1050" b="1" spc="-80" dirty="0" err="1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건축주</a:t>
              </a:r>
              <a:endParaRPr lang="en-US" altLang="ko-KR" sz="1050" b="1" spc="-8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3" name="Picture 5" descr="C:\Users\전미연\Desktop\Untitled-1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681" y="5721523"/>
              <a:ext cx="234950" cy="265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직선 화살표 연결선 33"/>
            <p:cNvCxnSpPr/>
            <p:nvPr/>
          </p:nvCxnSpPr>
          <p:spPr>
            <a:xfrm>
              <a:off x="4860751" y="4821829"/>
              <a:ext cx="864096" cy="0"/>
            </a:xfrm>
            <a:prstGeom prst="straightConnector1">
              <a:avLst/>
            </a:prstGeom>
            <a:ln w="19050">
              <a:solidFill>
                <a:srgbClr val="8C8C8C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그룹 34"/>
            <p:cNvGrpSpPr/>
            <p:nvPr/>
          </p:nvGrpSpPr>
          <p:grpSpPr>
            <a:xfrm>
              <a:off x="5770367" y="4473203"/>
              <a:ext cx="1392322" cy="684803"/>
              <a:chOff x="5770367" y="4473203"/>
              <a:chExt cx="1392322" cy="684803"/>
            </a:xfrm>
          </p:grpSpPr>
          <p:pic>
            <p:nvPicPr>
              <p:cNvPr id="46" name="Picture 2" descr="C:\Users\전미연\Desktop\리플릿 작업\Untitled-1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810" y="4504837"/>
                <a:ext cx="1341437" cy="6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770367" y="4473203"/>
                <a:ext cx="1392322" cy="684803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ko-KR" altLang="en-US" sz="900" b="1" spc="-150" dirty="0" err="1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그린리모델링</a:t>
                </a:r>
                <a:r>
                  <a:rPr lang="ko-KR" altLang="en-US" sz="900" b="1" spc="-15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창조센터</a:t>
                </a:r>
                <a:endParaRPr lang="en-US" altLang="ko-KR" sz="1100" b="1" spc="-150" dirty="0" smtClean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ko-KR" altLang="en-US" sz="105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050" b="1" spc="-15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홈페이지 및 전화문의</a:t>
                </a:r>
                <a:endParaRPr lang="en-US" altLang="ko-KR" sz="400" b="1" spc="-150" dirty="0" smtClean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lvl="0" algn="ctr"/>
                <a:endParaRPr lang="en-US" altLang="ko-KR" sz="100" b="1" spc="-80" dirty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en-US" altLang="ko-KR" sz="900" b="1" spc="-10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[</a:t>
                </a:r>
                <a:r>
                  <a:rPr lang="ko-KR" altLang="en-US" sz="900" b="1" spc="-100" dirty="0" err="1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건축주</a:t>
                </a:r>
                <a:r>
                  <a:rPr lang="en-US" altLang="ko-KR" sz="900" b="1" spc="-10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]</a:t>
                </a: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5835742" y="6053210"/>
              <a:ext cx="1341123" cy="643532"/>
              <a:chOff x="5835742" y="6053210"/>
              <a:chExt cx="1341123" cy="643532"/>
            </a:xfrm>
          </p:grpSpPr>
          <p:pic>
            <p:nvPicPr>
              <p:cNvPr id="44" name="Picture 3" descr="C:\Users\전미연\Desktop\Untitled-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5742" y="6053210"/>
                <a:ext cx="1341123" cy="633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885090" y="6081189"/>
                <a:ext cx="124528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50" b="1" spc="-80" dirty="0" err="1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그린리모델링</a:t>
                </a:r>
                <a:endParaRPr lang="en-US" altLang="ko-KR" sz="1050" b="1" spc="-80" dirty="0" smtClean="0">
                  <a:solidFill>
                    <a:schemeClr val="accent3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ko-KR" altLang="en-US" sz="105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공사수행 및 완료</a:t>
                </a:r>
                <a:endParaRPr lang="en-US" altLang="ko-KR" sz="1050" b="1" spc="-80" dirty="0" smtClean="0">
                  <a:solidFill>
                    <a:schemeClr val="accent3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endParaRPr lang="en-US" altLang="ko-KR" sz="300" b="1" spc="-80" dirty="0" smtClean="0">
                  <a:solidFill>
                    <a:schemeClr val="accent3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90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[</a:t>
                </a:r>
                <a:r>
                  <a:rPr lang="ko-KR" altLang="en-US" sz="90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사업자</a:t>
                </a:r>
                <a:r>
                  <a:rPr lang="en-US" altLang="ko-KR" sz="90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]</a:t>
                </a:r>
              </a:p>
            </p:txBody>
          </p:sp>
        </p:grpSp>
        <p:pic>
          <p:nvPicPr>
            <p:cNvPr id="37" name="Picture 6" descr="C:\Users\전미연\Desktop\Untitled-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571" y="6252441"/>
              <a:ext cx="371475" cy="23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그룹 37"/>
            <p:cNvGrpSpPr/>
            <p:nvPr/>
          </p:nvGrpSpPr>
          <p:grpSpPr>
            <a:xfrm>
              <a:off x="3999437" y="5020962"/>
              <a:ext cx="1341437" cy="640643"/>
              <a:chOff x="3999437" y="5020962"/>
              <a:chExt cx="1341437" cy="640643"/>
            </a:xfrm>
          </p:grpSpPr>
          <p:pic>
            <p:nvPicPr>
              <p:cNvPr id="42" name="Picture 2" descr="C:\Users\전미연\Desktop\리플릿 작업\Untitled-1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437" y="5020962"/>
                <a:ext cx="1341437" cy="6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4047513" y="5046052"/>
                <a:ext cx="124528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50" b="1" spc="-80" dirty="0" err="1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그린리모델링</a:t>
                </a:r>
                <a:endParaRPr lang="en-US" altLang="ko-KR" sz="1050" b="1" spc="-80" dirty="0" smtClean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105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05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예비</a:t>
                </a:r>
                <a:r>
                  <a:rPr lang="en-US" altLang="ko-KR" sz="105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r>
                  <a:rPr lang="ko-KR" altLang="en-US" sz="105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사업자 선정</a:t>
                </a:r>
                <a:endParaRPr lang="en-US" altLang="ko-KR" sz="1050" b="1" spc="-80" dirty="0" smtClean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endParaRPr lang="en-US" altLang="ko-KR" sz="300" b="1" spc="-80" dirty="0" smtClean="0">
                  <a:solidFill>
                    <a:schemeClr val="accent6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90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[</a:t>
                </a:r>
                <a:r>
                  <a:rPr lang="ko-KR" altLang="en-US" sz="900" b="1" spc="-80" dirty="0" err="1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건축주</a:t>
                </a:r>
                <a:r>
                  <a:rPr lang="en-US" altLang="ko-KR" sz="900" b="1" spc="-80" dirty="0" smtClean="0">
                    <a:solidFill>
                      <a:schemeClr val="accent6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]</a:t>
                </a: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3999437" y="6052923"/>
              <a:ext cx="1344613" cy="633985"/>
              <a:chOff x="3999437" y="6052923"/>
              <a:chExt cx="1344613" cy="633985"/>
            </a:xfrm>
          </p:grpSpPr>
          <p:pic>
            <p:nvPicPr>
              <p:cNvPr id="40" name="Picture 3" descr="C:\Users\전미연\Desktop\Untitled-7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927" y="6052923"/>
                <a:ext cx="1341123" cy="633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999437" y="6140000"/>
                <a:ext cx="1338264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5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컨설팅 및 사업신청</a:t>
                </a:r>
                <a:endParaRPr lang="en-US" altLang="ko-KR" sz="1050" b="1" spc="-80" dirty="0" smtClean="0">
                  <a:solidFill>
                    <a:schemeClr val="accent3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endParaRPr lang="en-US" altLang="ko-KR" sz="600" b="1" spc="-80" dirty="0" smtClean="0">
                  <a:solidFill>
                    <a:schemeClr val="accent3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/>
                <a:r>
                  <a:rPr lang="en-US" altLang="ko-KR" sz="90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[</a:t>
                </a:r>
                <a:r>
                  <a:rPr lang="ko-KR" altLang="en-US" sz="90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사업자</a:t>
                </a:r>
                <a:r>
                  <a:rPr lang="en-US" altLang="ko-KR" sz="900" b="1" spc="-80" dirty="0" smtClean="0">
                    <a:solidFill>
                      <a:schemeClr val="accent3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]</a:t>
                </a: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4821692" y="31409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 신청방법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739586" y="3222268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4958" y="544522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사업비 접수 일정</a:t>
            </a:r>
            <a:endParaRPr lang="ko-KR" altLang="en-US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92852" y="5526524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111" y="5814556"/>
            <a:ext cx="422353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상시 접수</a:t>
            </a:r>
            <a:endParaRPr lang="en-US" altLang="ko-KR" sz="1500" b="1" dirty="0" smtClean="0">
              <a:solidFill>
                <a:schemeClr val="tx2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(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선착순 접수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이자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 소진 시 접수 종료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9" name="직선 연결선 58"/>
          <p:cNvCxnSpPr/>
          <p:nvPr/>
        </p:nvCxnSpPr>
        <p:spPr>
          <a:xfrm>
            <a:off x="298180" y="4002342"/>
            <a:ext cx="4176464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298180" y="5158587"/>
            <a:ext cx="4176464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59" y="116632"/>
            <a:ext cx="7080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지원 사업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1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예비</a:t>
            </a:r>
            <a:r>
              <a:rPr lang="en-US" altLang="ko-KR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사업자</a:t>
            </a:r>
            <a:endParaRPr lang="ko-KR" altLang="en-US" sz="21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087260" y="908720"/>
            <a:ext cx="7661204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그린리모델링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기획</a:t>
            </a:r>
            <a:r>
              <a:rPr lang="en-US" altLang="ko-KR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설계</a:t>
            </a:r>
            <a:r>
              <a:rPr lang="en-US" altLang="ko-KR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시공</a:t>
            </a:r>
            <a:endParaRPr lang="en-US" altLang="ko-KR" sz="1400" b="1" dirty="0" smtClean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에너지 시뮬레이션 및 </a:t>
            </a:r>
            <a:r>
              <a:rPr lang="ko-KR" altLang="en-US" sz="1400" b="1" dirty="0" err="1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최적안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제안</a:t>
            </a:r>
            <a:endParaRPr lang="en-US" altLang="ko-KR" sz="1400" b="1" dirty="0" smtClean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에너지 컨설팅</a:t>
            </a:r>
            <a:endParaRPr lang="en-US" altLang="ko-KR" sz="1400" b="1" dirty="0" smtClean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 성능개선 공사를 추진하고 에너지 </a:t>
            </a:r>
            <a:r>
              <a:rPr lang="ko-KR" altLang="en-US" sz="1400" b="1" dirty="0" err="1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절감액으로</a:t>
            </a:r>
            <a:r>
              <a:rPr lang="ko-KR" altLang="en-US" sz="1400" b="1" dirty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투자비 회수</a:t>
            </a:r>
            <a:r>
              <a:rPr lang="ko-KR" altLang="en-US" sz="1400" b="1" dirty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endParaRPr lang="ko-KR" altLang="en-US" sz="1400" b="1" dirty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5018" y="9807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역할</a:t>
            </a:r>
            <a:endParaRPr lang="ko-KR" altLang="en-US" sz="16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90687" y="1075228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323528" y="2249577"/>
            <a:ext cx="845329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1059923" y="2476053"/>
            <a:ext cx="7870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전문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그린리모델링</a:t>
            </a:r>
            <a:r>
              <a:rPr lang="ko-KR" altLang="en-US" sz="1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사업자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에너지 소비량을 줄이기 위한 벽체와 창호와 같은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건축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요소들의 부분적 교체 또는 수선 수행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종합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그린리모델링</a:t>
            </a:r>
            <a:r>
              <a:rPr lang="ko-KR" altLang="en-US" sz="1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사업자</a:t>
            </a:r>
            <a:r>
              <a:rPr lang="en-US" altLang="ko-KR" sz="140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신축을 제외하고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에너지 소비량을 줄이기 위한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리모델링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확장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       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복합 수선과 같은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종합적이고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복합적인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리모델링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수행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4663" y="251438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구분</a:t>
            </a:r>
            <a:endParaRPr lang="ko-KR" altLang="en-US" sz="16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92773" y="2583817"/>
            <a:ext cx="65287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20272" y="6617245"/>
            <a:ext cx="2133600" cy="268139"/>
          </a:xfrm>
        </p:spPr>
        <p:txBody>
          <a:bodyPr/>
          <a:lstStyle/>
          <a:p>
            <a:fld id="{4858CBDC-B6DD-4F47-B12D-F007317F892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5974" y="4098558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b="1" dirty="0" smtClean="0">
                <a:solidFill>
                  <a:schemeClr val="accent3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분야별 예비사업자 현황</a:t>
            </a:r>
            <a:endParaRPr lang="ko-KR" altLang="en-US" sz="1600" b="1" dirty="0">
              <a:solidFill>
                <a:schemeClr val="accent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0687" y="4170566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TextBox 2"/>
          <p:cNvSpPr txBox="1"/>
          <p:nvPr/>
        </p:nvSpPr>
        <p:spPr>
          <a:xfrm>
            <a:off x="7810641" y="4391526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60518"/>
              </p:ext>
            </p:extLst>
          </p:nvPr>
        </p:nvGraphicFramePr>
        <p:xfrm>
          <a:off x="664332" y="4696544"/>
          <a:ext cx="792088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14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 종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 예비사업자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 예비사업자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예비사업자</a:t>
                      </a:r>
                      <a:endParaRPr lang="ko-KR" altLang="en-US" sz="14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214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 계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214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공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41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214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엔지니어링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214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건자재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0033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ko-KR" altLang="en-US" sz="1400" b="1" dirty="0">
                        <a:solidFill>
                          <a:srgbClr val="0033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  <a:tr h="2144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rgbClr val="C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 계</a:t>
                      </a:r>
                      <a:endParaRPr lang="ko-KR" altLang="en-US" sz="1400" b="1" dirty="0">
                        <a:solidFill>
                          <a:srgbClr val="C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125</a:t>
                      </a:r>
                      <a:endParaRPr lang="ko-KR" altLang="en-US" sz="1400" b="1" dirty="0">
                        <a:solidFill>
                          <a:srgbClr val="C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46</a:t>
                      </a:r>
                      <a:endParaRPr lang="ko-KR" altLang="en-US" sz="1400" b="1" dirty="0">
                        <a:solidFill>
                          <a:srgbClr val="C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171</a:t>
                      </a:r>
                      <a:endParaRPr lang="ko-KR" altLang="en-US" sz="1400" b="1" dirty="0">
                        <a:solidFill>
                          <a:srgbClr val="C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직선 연결선 14"/>
          <p:cNvCxnSpPr/>
          <p:nvPr/>
        </p:nvCxnSpPr>
        <p:spPr>
          <a:xfrm>
            <a:off x="295171" y="3861048"/>
            <a:ext cx="8453293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비즈니스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모델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1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건축주</a:t>
            </a:r>
            <a:r>
              <a:rPr lang="ko-KR" altLang="en-US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100" b="1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파이낸싱</a:t>
            </a:r>
            <a:r>
              <a:rPr lang="ko-KR" altLang="en-US" sz="21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6659" y="92243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rPr>
              <a:t>건축주</a:t>
            </a:r>
            <a:r>
              <a:rPr lang="ko-KR" altLang="en-US" b="1" dirty="0" smtClean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rPr>
              <a:t>파이낸싱</a:t>
            </a:r>
            <a:endParaRPr lang="ko-KR" altLang="en-US" b="1" dirty="0">
              <a:solidFill>
                <a:schemeClr val="accent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1016937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5" y="83671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건축주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은행에 대출을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신청하고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대출약정에 따라서 은행에 사업비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상환</a:t>
            </a:r>
          </a:p>
        </p:txBody>
      </p:sp>
      <p:pic>
        <p:nvPicPr>
          <p:cNvPr id="12" name="_x175979016" descr="EMB00000bc4bf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6" y="2132856"/>
            <a:ext cx="87671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6659" y="92243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rPr>
              <a:t>사업자 </a:t>
            </a:r>
            <a:r>
              <a:rPr lang="ko-KR" altLang="en-US" b="1" dirty="0" err="1" smtClean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rPr>
              <a:t>파이낸싱</a:t>
            </a:r>
            <a:endParaRPr lang="ko-KR" altLang="en-US" b="1" dirty="0">
              <a:solidFill>
                <a:schemeClr val="accent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36" y="1016937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5" y="83671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사업자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은행에 대출을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신청하고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대출약정에 따라서 은행에 사업비를 상환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_x175979176" descr="EMB00000bc4bf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" y="2132856"/>
            <a:ext cx="867488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비즈니스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모델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사업</a:t>
            </a:r>
            <a:r>
              <a:rPr lang="ko-KR" altLang="en-US" sz="21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자</a:t>
            </a:r>
            <a:r>
              <a:rPr lang="ko-KR" altLang="en-US" sz="21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100" b="1" dirty="0" err="1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파이낸싱</a:t>
            </a:r>
            <a:r>
              <a:rPr lang="ko-KR" altLang="en-US" sz="21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1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6659" y="92243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rPr>
              <a:t>팩토링형</a:t>
            </a:r>
            <a:endParaRPr lang="ko-KR" altLang="en-US" b="1" dirty="0">
              <a:solidFill>
                <a:schemeClr val="accent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5536" y="1016937"/>
            <a:ext cx="73448" cy="2078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11264" y="908720"/>
            <a:ext cx="700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사업자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매출채권을 담보로 채권을 양도하고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사업비를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상환하는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_x175979096" descr="EMB00000bc4bf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6" y="2132856"/>
            <a:ext cx="86028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비즈니스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모델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1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팩토링형</a:t>
            </a:r>
            <a:endParaRPr lang="ko-KR" altLang="en-US" sz="21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4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ESCO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이자 지원사업 비교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8" t="31607" r="9333" b="34196"/>
          <a:stretch/>
        </p:blipFill>
        <p:spPr bwMode="auto">
          <a:xfrm>
            <a:off x="2411760" y="692697"/>
            <a:ext cx="4392488" cy="302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85230"/>
              </p:ext>
            </p:extLst>
          </p:nvPr>
        </p:nvGraphicFramePr>
        <p:xfrm>
          <a:off x="416644" y="3717033"/>
          <a:ext cx="8331820" cy="28083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87004"/>
                <a:gridCol w="2520280"/>
                <a:gridCol w="4824536"/>
              </a:tblGrid>
              <a:tr h="36239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45008" marR="45008" marT="12443" marB="1244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ESCO 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</a:p>
                  </a:txBody>
                  <a:tcPr marL="45008" marR="45008" marT="12443" marB="1244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 </a:t>
                      </a:r>
                      <a:r>
                        <a:rPr lang="ko-KR" altLang="en-US" sz="1400" b="1" dirty="0">
                          <a:solidFill>
                            <a:srgbClr val="C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지원사업</a:t>
                      </a:r>
                    </a:p>
                  </a:txBody>
                  <a:tcPr marL="45008" marR="45008" marT="12443" marB="12443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대출규모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동일사업자당 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300</a:t>
                      </a:r>
                      <a:r>
                        <a:rPr lang="ko-KR" altLang="en-US" sz="12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이내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단독주택 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5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아파트 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2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세대</a:t>
                      </a:r>
                      <a:endParaRPr lang="ko-KR" altLang="en-US" sz="12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비주거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 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30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대출금리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고정금리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2.75%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% 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성능개선 비율에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따라 최대 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4%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 지원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상환기간</a:t>
                      </a:r>
                      <a:endParaRPr lang="ko-KR" altLang="en-US" sz="12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거치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비주거는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최장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거치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7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 범위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주요기술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고효율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교체 </a:t>
                      </a: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</a:t>
                      </a:r>
                      <a:r>
                        <a:rPr lang="ko-KR" altLang="en-US" sz="12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건축물의 에너지부하 절약 건축기술 </a:t>
                      </a:r>
                      <a:r>
                        <a:rPr lang="ko-KR" altLang="en-US" sz="1200" b="1" dirty="0" smtClean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중심</a:t>
                      </a:r>
                      <a:endParaRPr lang="en-US" altLang="ko-KR" sz="1200" b="1" dirty="0" smtClean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(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공간최적화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평면효율화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단열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고성능창호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기밀화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일사조절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2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자연통풍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옥상녹화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고효율 냉난방기기</a:t>
                      </a: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LED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  <a:r>
                        <a:rPr lang="en-US" altLang="ko-KR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사업자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에너지절약전문기업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2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그린리모델링</a:t>
                      </a:r>
                      <a:r>
                        <a:rPr lang="ko-KR" altLang="en-US" sz="12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사업자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9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734"/>
            <a:ext cx="9144000" cy="6856533"/>
            <a:chOff x="0" y="733"/>
            <a:chExt cx="10287000" cy="6856533"/>
          </a:xfrm>
        </p:grpSpPr>
        <p:pic>
          <p:nvPicPr>
            <p:cNvPr id="8" name="그림 7" descr="F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33"/>
              <a:ext cx="10287000" cy="6856533"/>
            </a:xfrm>
            <a:prstGeom prst="rect">
              <a:avLst/>
            </a:prstGeom>
          </p:spPr>
        </p:pic>
        <p:pic>
          <p:nvPicPr>
            <p:cNvPr id="22" name="Picture 5" descr="C:\Users\박혜현\Desktop\시안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0" t="43665" b="9768"/>
            <a:stretch/>
          </p:blipFill>
          <p:spPr bwMode="auto">
            <a:xfrm rot="21165149">
              <a:off x="7724493" y="3193967"/>
              <a:ext cx="2085809" cy="164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6573748" y="4120842"/>
              <a:ext cx="2895540" cy="21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5" descr="BG02.jpg"/>
            <p:cNvPicPr>
              <a:picLocks noChangeAspect="1"/>
            </p:cNvPicPr>
            <p:nvPr/>
          </p:nvPicPr>
          <p:blipFill rotWithShape="1">
            <a:blip r:embed="rId5" cstate="print"/>
            <a:srcRect t="44979" r="48055"/>
            <a:stretch/>
          </p:blipFill>
          <p:spPr bwMode="auto">
            <a:xfrm>
              <a:off x="6746726" y="4221088"/>
              <a:ext cx="2540166" cy="180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050374" y="2124027"/>
            <a:ext cx="5681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대학의 에너지 사용현황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1652" y="3288334"/>
            <a:ext cx="5710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그린리모델링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 이자 지원사업 소개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5" name="Picture 2" descr="D:\05_소스\#images source\#일러스트\아이콘\아이콘세트\1360324545_Deskt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042" y="1916832"/>
            <a:ext cx="696893" cy="784005"/>
          </a:xfrm>
          <a:prstGeom prst="rect">
            <a:avLst/>
          </a:prstGeom>
          <a:noFill/>
        </p:spPr>
      </p:pic>
      <p:cxnSp>
        <p:nvCxnSpPr>
          <p:cNvPr id="16" name="직선 연결선 15"/>
          <p:cNvCxnSpPr/>
          <p:nvPr/>
        </p:nvCxnSpPr>
        <p:spPr bwMode="auto">
          <a:xfrm flipV="1">
            <a:off x="283365" y="2708920"/>
            <a:ext cx="5256107" cy="39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/>
        </p:nvCxnSpPr>
        <p:spPr bwMode="auto">
          <a:xfrm flipV="1">
            <a:off x="283365" y="3843144"/>
            <a:ext cx="5296747" cy="1790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그림 18" descr="1360324912__growth__3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979" y="3077043"/>
            <a:ext cx="696893" cy="7840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1008" y="692697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21652" y="4440689"/>
            <a:ext cx="47724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그린리모델링</a:t>
            </a:r>
            <a:r>
              <a:rPr lang="ko-KR" altLang="en-US" sz="2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000" b="1" spc="-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활성화를 위한 향후 추진 업무</a:t>
            </a:r>
          </a:p>
        </p:txBody>
      </p:sp>
      <p:cxnSp>
        <p:nvCxnSpPr>
          <p:cNvPr id="21" name="직선 연결선 20"/>
          <p:cNvCxnSpPr/>
          <p:nvPr/>
        </p:nvCxnSpPr>
        <p:spPr bwMode="auto">
          <a:xfrm>
            <a:off x="281050" y="5033654"/>
            <a:ext cx="5246268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27091" r="-1"/>
          <a:stretch/>
        </p:blipFill>
        <p:spPr>
          <a:xfrm>
            <a:off x="107504" y="4221088"/>
            <a:ext cx="1035976" cy="84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0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ESCO/BRP/</a:t>
            </a:r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이자 지원사업 비교</a:t>
            </a:r>
            <a:endParaRPr lang="ko-KR" altLang="en-US" sz="2100" b="1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20</a:t>
            </a:fld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79512" y="980728"/>
          <a:ext cx="8784976" cy="53645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3497"/>
                <a:gridCol w="2083225"/>
                <a:gridCol w="2466176"/>
                <a:gridCol w="3232078"/>
              </a:tblGrid>
              <a:tr h="31892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ESCO </a:t>
                      </a:r>
                      <a:r>
                        <a:rPr lang="ko-KR" alt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BRP</a:t>
                      </a:r>
                      <a:r>
                        <a:rPr lang="ko-KR" alt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 </a:t>
                      </a:r>
                      <a:r>
                        <a:rPr lang="ko-KR" alt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지원사업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8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 거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에너지이용합리화사업을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위한 자금지원 지침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서울특별시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기후변화기금의 설치 및 운용에 관한 조례 및 시행규칙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녹색건축물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조성 </a:t>
                      </a: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지원법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제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녹색건축물 조성사업에 대한 지원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특혜 등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26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금융의 지원 및 활성화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398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지원대상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주로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법인사업자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주택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건물 소유자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일반국민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건축주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또는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763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사업규모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1,200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150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매출규모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최소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500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(‘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이자지원 총액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1494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대출규모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동일사업자 당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300</a:t>
                      </a:r>
                      <a:r>
                        <a:rPr lang="ko-KR" altLang="en-US" sz="14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이내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주택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1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천만원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건물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천만원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20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(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공사비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80%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단독주택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5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채</a:t>
                      </a:r>
                      <a:endParaRPr lang="en-US" altLang="ko-KR" sz="14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아파트 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 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2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세대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비주거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천만 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30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동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(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 성능개선 공사비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100%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751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대출금리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고정금리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2.75%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1.75%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 </a:t>
                      </a: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 성능개선 비율에 따라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최대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4%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 지원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C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398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상환기간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(3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거치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건물은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거치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비주거는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최장 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개월 거치</a:t>
                      </a: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ESCO/BRP/</a:t>
            </a:r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이자 지원사업 비교</a:t>
            </a:r>
            <a:endParaRPr lang="ko-KR" altLang="en-US" sz="2100" b="1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21</a:t>
            </a:fld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79512" y="1124744"/>
          <a:ext cx="8784976" cy="51125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3497"/>
                <a:gridCol w="2083225"/>
                <a:gridCol w="2466176"/>
                <a:gridCol w="3232078"/>
              </a:tblGrid>
              <a:tr h="39760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ESCO </a:t>
                      </a:r>
                      <a:r>
                        <a:rPr lang="ko-KR" alt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BRP</a:t>
                      </a:r>
                      <a:r>
                        <a:rPr lang="ko-KR" alt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 </a:t>
                      </a:r>
                      <a:r>
                        <a:rPr lang="ko-KR" alt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지원사업</a:t>
                      </a:r>
                      <a:endParaRPr lang="ko-KR" alt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97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 범위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주요기술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고효율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설비 교체 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에너지절약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및 에너지생산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시설설치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단열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창호</a:t>
                      </a:r>
                      <a:endParaRPr lang="en-US" altLang="ko-KR" sz="1400" b="1" dirty="0" smtClean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냉난방 고효율기기</a:t>
                      </a:r>
                      <a:endParaRPr lang="en-US" altLang="ko-KR" sz="1400" b="1" dirty="0" smtClean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- LED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  <a:endParaRPr lang="ko-KR" altLang="en-US" sz="1100" b="1" dirty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</a:t>
                      </a: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건축물의 에너지부하 절약 건축기술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중심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altLang="ko-KR" sz="14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공간최적화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평면효율화</a:t>
                      </a:r>
                      <a:endParaRPr lang="en-US" altLang="ko-KR" sz="1400" b="1" dirty="0" smtClean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단열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고성능창호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기밀화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400" b="1" dirty="0" smtClean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일사조절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자연통풍</a:t>
                      </a: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en-US" altLang="ko-KR" sz="1400" b="1" dirty="0" smtClean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옥상녹화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고효율 냉난방기기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LED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  <a:endParaRPr lang="ko-KR" altLang="en-US" sz="1100" b="1" dirty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568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사업자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에너지절약전문기업</a:t>
                      </a:r>
                      <a:endParaRPr lang="ko-KR" altLang="en-US" sz="1100" b="1" dirty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b="1" dirty="0" err="1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그린리모델링</a:t>
                      </a:r>
                      <a:r>
                        <a:rPr lang="ko-KR" altLang="en-US" sz="1400" b="1" dirty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사업자</a:t>
                      </a:r>
                      <a:endParaRPr lang="ko-KR" altLang="en-US" sz="1100" b="1" dirty="0">
                        <a:solidFill>
                          <a:srgbClr val="008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  <a:tr h="1149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추진기관</a:t>
                      </a:r>
                      <a:endParaRPr lang="ko-KR" altLang="en-US" sz="1100" b="1" dirty="0"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산업통산부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에너지관리공단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서울시 </a:t>
                      </a: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녹색에너지과</a:t>
                      </a:r>
                      <a:endParaRPr lang="en-US" altLang="ko-KR" sz="1400" b="1" dirty="0" smtClean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 </a:t>
                      </a: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에너지효율화팀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국토교통부</a:t>
                      </a:r>
                      <a:endParaRPr lang="ko-KR" altLang="en-US" sz="11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marR="0" indent="-28575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400" b="1" dirty="0" err="1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그린리모델링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창조센터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5008" marR="45008" marT="12443" marB="1244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5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1"/>
            <a:ext cx="9144000" cy="6885384"/>
            <a:chOff x="0" y="-28117"/>
            <a:chExt cx="10287000" cy="6885384"/>
          </a:xfrm>
        </p:grpSpPr>
        <p:pic>
          <p:nvPicPr>
            <p:cNvPr id="22" name="그림 21" descr="F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8117"/>
              <a:ext cx="10287000" cy="6885384"/>
            </a:xfrm>
            <a:prstGeom prst="rect">
              <a:avLst/>
            </a:prstGeom>
          </p:spPr>
        </p:pic>
        <p:pic>
          <p:nvPicPr>
            <p:cNvPr id="23" name="Picture 5" descr="C:\Users\박혜현\Desktop\시안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0" t="43665" b="9768"/>
            <a:stretch/>
          </p:blipFill>
          <p:spPr bwMode="auto">
            <a:xfrm rot="21165149">
              <a:off x="7724493" y="3193967"/>
              <a:ext cx="2085809" cy="164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6573748" y="4120842"/>
              <a:ext cx="2895540" cy="21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5" descr="BG02.jpg"/>
            <p:cNvPicPr>
              <a:picLocks noChangeAspect="1"/>
            </p:cNvPicPr>
            <p:nvPr/>
          </p:nvPicPr>
          <p:blipFill rotWithShape="1">
            <a:blip r:embed="rId5" cstate="print"/>
            <a:srcRect t="44979" r="48055"/>
            <a:stretch/>
          </p:blipFill>
          <p:spPr bwMode="auto">
            <a:xfrm>
              <a:off x="6746726" y="4221088"/>
              <a:ext cx="2540166" cy="180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51520" y="29969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그린리모델링</a:t>
            </a:r>
            <a:r>
              <a:rPr lang="ko-KR" altLang="en-US" sz="24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 활성화를 위한 향후 추진 업무</a:t>
            </a:r>
            <a:endParaRPr lang="ko-KR" altLang="en-US" sz="2400" b="1" spc="-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사업의 마케팅 강화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23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395536" y="692696"/>
            <a:ext cx="8352928" cy="720080"/>
            <a:chOff x="395536" y="620688"/>
            <a:chExt cx="8352928" cy="720080"/>
          </a:xfrm>
        </p:grpSpPr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95536" y="720080"/>
              <a:ext cx="8352928" cy="6206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GR</a:t>
              </a:r>
              <a:r>
                <a:rPr lang="en-US" altLang="ko-KR" sz="24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∃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ENING 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프로젝트</a:t>
              </a:r>
              <a:endPara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94256" y="620688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FF00"/>
                  </a:solidFill>
                </a:rPr>
                <a:t>‥</a:t>
              </a:r>
              <a:endParaRPr lang="ko-KR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제목 1"/>
          <p:cNvSpPr txBox="1">
            <a:spLocks/>
          </p:cNvSpPr>
          <p:nvPr/>
        </p:nvSpPr>
        <p:spPr>
          <a:xfrm>
            <a:off x="395536" y="1700808"/>
            <a:ext cx="1512168" cy="9381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인지도</a:t>
            </a:r>
            <a:endParaRPr lang="ko-KR" altLang="en-US" sz="1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395536" y="2924944"/>
            <a:ext cx="1512168" cy="9381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선호도</a:t>
            </a:r>
            <a:endParaRPr lang="ko-KR" altLang="en-US" sz="1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395536" y="4151087"/>
            <a:ext cx="1512168" cy="93811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충성도</a:t>
            </a:r>
            <a:endParaRPr lang="ko-KR" altLang="en-US" sz="18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2539" y="1700808"/>
            <a:ext cx="1729381" cy="9381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브랜드 개발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0811" y="1700808"/>
            <a:ext cx="1729381" cy="9381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공익광고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영상 홍보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9083" y="1700808"/>
            <a:ext cx="1729381" cy="9381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기획 기사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덧셈 기호 39"/>
          <p:cNvSpPr/>
          <p:nvPr/>
        </p:nvSpPr>
        <p:spPr>
          <a:xfrm>
            <a:off x="3851920" y="1844823"/>
            <a:ext cx="720080" cy="720080"/>
          </a:xfrm>
          <a:prstGeom prst="mathPlus">
            <a:avLst>
              <a:gd name="adj1" fmla="val 8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덧셈 기호 40"/>
          <p:cNvSpPr/>
          <p:nvPr/>
        </p:nvSpPr>
        <p:spPr>
          <a:xfrm>
            <a:off x="6304664" y="1844823"/>
            <a:ext cx="720080" cy="720080"/>
          </a:xfrm>
          <a:prstGeom prst="mathPlus">
            <a:avLst>
              <a:gd name="adj1" fmla="val 8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122539" y="2924943"/>
            <a:ext cx="2809501" cy="9381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노후건물 실내환경평가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Green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CLINIC)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38963" y="2924943"/>
            <a:ext cx="2809501" cy="9381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녹색건물 </a:t>
            </a:r>
            <a:r>
              <a:rPr lang="ko-KR" altLang="en-US" b="1" dirty="0" err="1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일일체험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(Greening DAY)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덧셈 기호 43"/>
          <p:cNvSpPr/>
          <p:nvPr/>
        </p:nvSpPr>
        <p:spPr>
          <a:xfrm>
            <a:off x="5075461" y="3023808"/>
            <a:ext cx="720080" cy="720080"/>
          </a:xfrm>
          <a:prstGeom prst="mathPlus">
            <a:avLst>
              <a:gd name="adj1" fmla="val 8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2539" y="4149079"/>
            <a:ext cx="6625925" cy="93811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기획설계 컨설팅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Green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COACH)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오각형 45"/>
          <p:cNvSpPr/>
          <p:nvPr/>
        </p:nvSpPr>
        <p:spPr>
          <a:xfrm rot="5400000">
            <a:off x="4392984" y="1161751"/>
            <a:ext cx="358032" cy="8352928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6">
                  <a:lumMod val="55000"/>
                  <a:lumOff val="4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395536" y="5661248"/>
            <a:ext cx="8352928" cy="864096"/>
          </a:xfrm>
          <a:prstGeom prst="roundRect">
            <a:avLst>
              <a:gd name="adj" fmla="val 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원클릭</a:t>
            </a: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토탈</a:t>
            </a: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솔루션 제공자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로서의 창조센터 역량 강화</a:t>
            </a:r>
            <a:endParaRPr lang="en-US" altLang="ko-KR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고객 </a:t>
            </a:r>
            <a:r>
              <a:rPr lang="en-US" altLang="ko-KR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Needs </a:t>
            </a: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맞춤형 </a:t>
            </a:r>
            <a:r>
              <a:rPr lang="en-US" altLang="ko-KR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1:1 </a:t>
            </a:r>
            <a:r>
              <a:rPr lang="ko-KR" altLang="en-US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마케팅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을 통한 </a:t>
            </a:r>
            <a:r>
              <a:rPr lang="ko-KR" altLang="en-US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사업 활성</a:t>
            </a:r>
            <a:r>
              <a:rPr lang="ko-KR" altLang="en-US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화</a:t>
            </a:r>
          </a:p>
        </p:txBody>
      </p:sp>
    </p:spTree>
    <p:extLst>
      <p:ext uri="{BB962C8B-B14F-4D97-AF65-F5344CB8AC3E}">
        <p14:creationId xmlns:p14="http://schemas.microsoft.com/office/powerpoint/2010/main" val="18893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사업의 마케팅 강화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24</a:t>
            </a:fld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395536" y="692696"/>
            <a:ext cx="8352928" cy="720080"/>
            <a:chOff x="395536" y="620688"/>
            <a:chExt cx="8352928" cy="720080"/>
          </a:xfrm>
        </p:grpSpPr>
        <p:sp>
          <p:nvSpPr>
            <p:cNvPr id="22" name="제목 1"/>
            <p:cNvSpPr txBox="1">
              <a:spLocks/>
            </p:cNvSpPr>
            <p:nvPr/>
          </p:nvSpPr>
          <p:spPr>
            <a:xfrm>
              <a:off x="395536" y="720080"/>
              <a:ext cx="8352928" cy="62068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4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GR</a:t>
              </a:r>
              <a:r>
                <a:rPr lang="en-US" altLang="ko-KR" sz="24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∃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ENING 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프로젝트</a:t>
              </a:r>
              <a:endParaRPr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4256" y="620688"/>
              <a:ext cx="285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FF00"/>
                  </a:solidFill>
                </a:rPr>
                <a:t>‥</a:t>
              </a:r>
              <a:endParaRPr lang="ko-KR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5536" y="1578278"/>
            <a:ext cx="835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b="1" dirty="0" err="1" smtClean="0">
                <a:solidFill>
                  <a:srgbClr val="FF0000"/>
                </a:solidFill>
              </a:rPr>
              <a:t>그린리모델링사업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활성화를 위한 마케팅 프로그램</a:t>
            </a:r>
            <a:r>
              <a:rPr lang="ko-KR" altLang="en-US" sz="1600" b="1" dirty="0" smtClean="0"/>
              <a:t>으로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3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개의 그린 프로젝트</a:t>
            </a:r>
            <a:r>
              <a:rPr lang="ko-KR" altLang="en-US" sz="1600" b="1" dirty="0" smtClean="0"/>
              <a:t>로 구성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95536" y="2204864"/>
            <a:ext cx="8352928" cy="4320320"/>
            <a:chOff x="1835696" y="2204864"/>
            <a:chExt cx="6912768" cy="4320320"/>
          </a:xfrm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1835696" y="2204864"/>
              <a:ext cx="3240000" cy="900000"/>
            </a:xfrm>
            <a:prstGeom prst="roundRect">
              <a:avLst>
                <a:gd name="adj" fmla="val 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노후건물 실내환경 평가</a:t>
              </a:r>
              <a:endParaRPr lang="en-US" altLang="ko-KR" sz="16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(Green CLINIC)</a:t>
              </a:r>
              <a:endPara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5508464" y="2205000"/>
              <a:ext cx="3240000" cy="900000"/>
            </a:xfrm>
            <a:prstGeom prst="roundRect">
              <a:avLst>
                <a:gd name="adj" fmla="val 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녹색건물 </a:t>
              </a:r>
              <a:r>
                <a:rPr lang="ko-KR" altLang="en-US" sz="1600" b="1" dirty="0" err="1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일일체험</a:t>
              </a:r>
              <a:endParaRPr lang="en-US" altLang="ko-KR" sz="16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(Greening </a:t>
              </a:r>
              <a:r>
                <a:rPr lang="en-US" altLang="ko-KR" sz="16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DAY)</a:t>
              </a:r>
              <a:endParaRPr lang="ko-KR" altLang="en-US" sz="16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1835696" y="5085184"/>
              <a:ext cx="3456384" cy="1440000"/>
            </a:xfrm>
            <a:prstGeom prst="roundRect">
              <a:avLst>
                <a:gd name="adj" fmla="val 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기획설계 컨설팅</a:t>
              </a:r>
              <a:endPara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(Green </a:t>
              </a:r>
              <a:r>
                <a:rPr lang="en-US" altLang="ko-KR" sz="1600" b="1" dirty="0" smtClean="0">
                  <a:solidFill>
                    <a:srgbClr val="FFFF00"/>
                  </a:solidFill>
                  <a:latin typeface="맑은 고딕" pitchFamily="50" charset="-127"/>
                  <a:ea typeface="맑은 고딕" pitchFamily="50" charset="-127"/>
                </a:rPr>
                <a:t>COACH</a:t>
              </a:r>
              <a:r>
                <a:rPr lang="en-US" altLang="ko-KR" sz="16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6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1835696" y="3105136"/>
              <a:ext cx="3240000" cy="14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건물 에너지 건강 평가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  - </a:t>
              </a:r>
              <a:r>
                <a:rPr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전문 </a:t>
              </a:r>
              <a:r>
                <a:rPr lang="ko-KR" altLang="en-US" sz="1400" b="1" dirty="0" err="1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평가단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운영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  -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설문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진단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맞춤 컨설팅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sym typeface="Wingdings" panose="05000000000000000000" pitchFamily="2" charset="2"/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sym typeface="Wingdings" panose="05000000000000000000" pitchFamily="2" charset="2"/>
                </a:rPr>
                <a:t>     </a:t>
              </a:r>
              <a:r>
                <a:rPr lang="ko-KR" altLang="en-US" sz="14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sym typeface="Wingdings" panose="05000000000000000000" pitchFamily="2" charset="2"/>
                </a:rPr>
                <a:t>그린리모델링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sym typeface="Wingdings" panose="05000000000000000000" pitchFamily="2" charset="2"/>
                </a:rPr>
                <a:t>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sym typeface="Wingdings" panose="05000000000000000000" pitchFamily="2" charset="2"/>
                </a:rPr>
                <a:t>유도</a:t>
              </a:r>
              <a:endPara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5508464" y="3105136"/>
              <a:ext cx="3240000" cy="14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녹색건물 실제공간 체험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기존 홍보관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전시관 연계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- </a:t>
              </a:r>
              <a:r>
                <a:rPr lang="ko-KR" altLang="en-US" sz="14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그린리모델링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시범사업 사례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5292080" y="5085184"/>
              <a:ext cx="3456384" cy="144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그린 설계 컨설팅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 -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자연과 소통하는 </a:t>
              </a:r>
              <a:r>
                <a:rPr lang="ko-KR" altLang="en-US" sz="1400" b="1" dirty="0" err="1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하이브리드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기술</a:t>
              </a:r>
              <a:endPara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  - 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비용효율성을 확보한 </a:t>
              </a:r>
              <a:r>
                <a:rPr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적정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기술</a:t>
              </a:r>
              <a:endParaRPr lang="ko-KR" altLang="en-US" sz="14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1" name="Picture 6" descr="D:\작업파일\나의PNG\★PNG모음★\화살표\k-4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3215783"/>
              <a:ext cx="474248" cy="42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" descr="D:\작업파일\나의PNG\★PNG모음★\화살표\k-4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928647" y="4633359"/>
              <a:ext cx="474248" cy="42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563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Green </a:t>
            </a:r>
            <a:r>
              <a:rPr lang="en-US" altLang="ko-KR" sz="21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CLINIC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노후건물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실내환경 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100" b="1" dirty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프로세스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44" name="TextBox 4"/>
          <p:cNvSpPr txBox="1"/>
          <p:nvPr/>
        </p:nvSpPr>
        <p:spPr>
          <a:xfrm>
            <a:off x="1907704" y="1575083"/>
            <a:ext cx="7092789" cy="10618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설문조사 및 자가진단에 직접 참여함으로써 현재 거주환경에 대한 관심을 고조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전문가와 현장진단을 통해 실제 문제점을 인식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 건물에 대한 개선 필요성을 인식한 “잠재적인 </a:t>
            </a: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대상자”</a:t>
            </a: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전환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273206" y="1595888"/>
            <a:ext cx="1512168" cy="10202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287524" y="82800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자가진단을 통해 건물 노후의 문제점을 인식하고</a:t>
            </a:r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이에 대한 </a:t>
            </a:r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1:1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맞춤형 컨설팅을 지원하여 잠재적인 </a:t>
            </a:r>
            <a:r>
              <a:rPr lang="ko-KR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대상자로 전환시키는 프로그램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9" name="표 48"/>
          <p:cNvGraphicFramePr>
            <a:graphicFrameLocks noGrp="1"/>
          </p:cNvGraphicFramePr>
          <p:nvPr>
            <p:extLst/>
          </p:nvPr>
        </p:nvGraphicFramePr>
        <p:xfrm>
          <a:off x="410326" y="2776304"/>
          <a:ext cx="8338137" cy="360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22"/>
                <a:gridCol w="4896544"/>
                <a:gridCol w="2448271"/>
              </a:tblGrid>
              <a:tr h="4569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8124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건물 성능 및 거주 환경에 대한 관심이 높은 </a:t>
                      </a:r>
                      <a:r>
                        <a:rPr lang="ko-KR" alt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건축주</a:t>
                      </a:r>
                      <a:endParaRPr lang="en-US" altLang="ko-K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건물 노후 문제로 사용에 불편을 느끼는 </a:t>
                      </a:r>
                      <a:r>
                        <a:rPr lang="ko-KR" alt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건축주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116782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설문</a:t>
                      </a:r>
                      <a:endParaRPr lang="en-US" altLang="ko-K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구성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환경지표 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실내환경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온도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습도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채광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미세먼지 등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  </a:t>
                      </a: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성능지표 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단열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기계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전기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가스</a:t>
                      </a:r>
                      <a:endParaRPr lang="en-US" altLang="ko-KR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가치지표 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에너지</a:t>
                      </a:r>
                      <a:r>
                        <a:rPr lang="en-US" altLang="ko-KR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안전</a:t>
                      </a:r>
                      <a:r>
                        <a:rPr lang="en-US" altLang="ko-KR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건강</a:t>
                      </a:r>
                      <a:r>
                        <a:rPr lang="en-US" altLang="ko-KR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경제가치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설문 대상자</a:t>
                      </a:r>
                      <a:endParaRPr lang="en-US" altLang="ko-K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주거 </a:t>
                      </a:r>
                      <a:r>
                        <a:rPr lang="en-US" altLang="ko-K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건축주</a:t>
                      </a:r>
                      <a:endParaRPr lang="en-US" altLang="ko-K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비주거</a:t>
                      </a: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건축주</a:t>
                      </a:r>
                      <a:r>
                        <a:rPr lang="en-US" altLang="ko-K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관리자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116782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진단</a:t>
                      </a:r>
                      <a:r>
                        <a:rPr lang="en-US" altLang="ko-K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PROCESS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전문가그룹 현장방문</a:t>
                      </a:r>
                      <a:r>
                        <a:rPr lang="en-US" altLang="ko-K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건축주</a:t>
                      </a: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면담을 통한 현황파악</a:t>
                      </a:r>
                      <a:endParaRPr lang="en-US" altLang="ko-K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장비를 이용한 현장 진단 서비스</a:t>
                      </a:r>
                      <a:endParaRPr lang="en-US" altLang="ko-KR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보고서</a:t>
                      </a:r>
                      <a:r>
                        <a:rPr lang="en-US" altLang="ko-K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사업성 파악을 통한 전문가 솔루션 마련</a:t>
                      </a: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7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Greening DAY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녹색건물 </a:t>
            </a:r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일일체험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100" b="1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51719" y="1268760"/>
            <a:ext cx="6696745" cy="10618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노후건물 실내환경 평가와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연계하여 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확대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 기술과 실제 사례를 직접 경험해봄으로써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관심자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실행자”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유도 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6" y="1268759"/>
            <a:ext cx="1512168" cy="10202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78619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실제 </a:t>
            </a:r>
            <a:r>
              <a:rPr lang="ko-KR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그린리모델링을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건물을 대상으로 일일 체험하는 투어 프로그램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65646"/>
              </p:ext>
            </p:extLst>
          </p:nvPr>
        </p:nvGraphicFramePr>
        <p:xfrm>
          <a:off x="395536" y="2636912"/>
          <a:ext cx="8352927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8"/>
                <a:gridCol w="4404271"/>
                <a:gridCol w="3037428"/>
              </a:tblGrid>
              <a:tr h="5386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구 분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내 용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비 고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5937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범위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병원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및 학교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건축물 용도별 투어 프로그램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비주거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 건축물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그린리모델링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 활성화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455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일정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11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월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5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일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), 11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월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6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일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766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장소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POSCO Green Building(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공통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  <a:p>
                      <a:pPr algn="l"/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라파엘센터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),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배재대학교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10065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참석자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차수별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 약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37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총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74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 예상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-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인솔자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창조센터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3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/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회</a:t>
                      </a:r>
                    </a:p>
                    <a:p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- (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예비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사업자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4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/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회</a:t>
                      </a:r>
                    </a:p>
                    <a:p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-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투어 신청자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30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/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회</a:t>
                      </a:r>
                    </a:p>
                  </a:txBody>
                  <a:tcPr anchor="ctr"/>
                </a:tc>
              </a:tr>
              <a:tr h="455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주요내용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전문가 세미나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+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요소기술 관람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+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녹색건축물 견학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Greening DAY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녹색건물 </a:t>
            </a:r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일일체험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100" b="1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51719" y="1268760"/>
            <a:ext cx="6696745" cy="10618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노후건물 실내환경 평가와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연계하여 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확대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 기술과 실제 사례를 직접 경험해봄으로써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관심자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“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실행자”</a:t>
            </a:r>
            <a:r>
              <a:rPr lang="ko-KR" altLang="en-US" sz="14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유도 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95536" y="1268759"/>
            <a:ext cx="1512168" cy="10202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ko-KR" altLang="en-US" sz="1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78619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실제 </a:t>
            </a:r>
            <a:r>
              <a:rPr lang="ko-KR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그린리모델링을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진행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건물을 대상으로 일일 체험하는 투어 프로그램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78057"/>
              </p:ext>
            </p:extLst>
          </p:nvPr>
        </p:nvGraphicFramePr>
        <p:xfrm>
          <a:off x="395536" y="2636912"/>
          <a:ext cx="8352927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8"/>
                <a:gridCol w="4404271"/>
                <a:gridCol w="3037428"/>
              </a:tblGrid>
              <a:tr h="5386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구 분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내 용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비 고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5937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범위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병원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및 학교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건축물 용도별 투어 프로그램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비주거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 건축물 </a:t>
                      </a:r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그린리모델링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 활성화</a:t>
                      </a:r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455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일정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11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월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5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일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), 11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월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6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일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766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장소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POSCO Green Building(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공통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  <a:p>
                      <a:pPr algn="l"/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라파엘센터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(1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),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배재대학교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(2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  <a:tr h="10065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참석자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차수별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 약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37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,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총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74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 예상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-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인솔자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(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창조센터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 3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/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회</a:t>
                      </a:r>
                    </a:p>
                    <a:p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- (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예비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)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사업자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4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/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회</a:t>
                      </a:r>
                    </a:p>
                    <a:p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-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투어 신청자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30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인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/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회</a:t>
                      </a:r>
                    </a:p>
                  </a:txBody>
                  <a:tcPr anchor="ctr"/>
                </a:tc>
              </a:tr>
              <a:tr h="455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주요내용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전문가 세미나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+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요소기술 관람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+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한컴바탕" panose="02030600000101010101" pitchFamily="18" charset="2"/>
                        </a:rPr>
                        <a:t>녹색건축물 견학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한컴바탕" panose="02030600000101010101" pitchFamily="18" charset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2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Green COACH 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기획설계 컨설팅</a:t>
            </a:r>
            <a:r>
              <a:rPr lang="en-US" altLang="ko-KR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100" b="1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49694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ko-KR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건축주와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거주자의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건강한 삶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안전한 공간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에너지 절감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건물가치 상승</a:t>
            </a:r>
            <a:r>
              <a:rPr lang="ko-KR" altLang="en-US" sz="16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선도하는</a:t>
            </a:r>
            <a:endParaRPr lang="en-US" altLang="ko-KR" sz="16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VALUE UP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프로젝트 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89213"/>
              </p:ext>
            </p:extLst>
          </p:nvPr>
        </p:nvGraphicFramePr>
        <p:xfrm>
          <a:off x="539552" y="1659422"/>
          <a:ext cx="3240360" cy="191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491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최적의 계획안 도출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42164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ko-KR" altLang="en-US" sz="1600" b="0" dirty="0" smtClean="0">
                          <a:latin typeface="HY울릉도M" pitchFamily="18" charset="-127"/>
                          <a:ea typeface="HY울릉도M" pitchFamily="18" charset="-127"/>
                        </a:rPr>
                        <a:t>최적의 단열</a:t>
                      </a:r>
                      <a:r>
                        <a:rPr lang="en-US" altLang="ko-KR" sz="1600" b="0" baseline="0" dirty="0" smtClean="0">
                          <a:latin typeface="HY울릉도M" pitchFamily="18" charset="-127"/>
                          <a:ea typeface="HY울릉도M" pitchFamily="18" charset="-127"/>
                        </a:rPr>
                        <a:t> / </a:t>
                      </a:r>
                      <a:r>
                        <a:rPr lang="ko-KR" altLang="en-US" sz="1600" b="0" baseline="0" dirty="0" smtClean="0">
                          <a:latin typeface="HY울릉도M" pitchFamily="18" charset="-127"/>
                          <a:ea typeface="HY울릉도M" pitchFamily="18" charset="-127"/>
                        </a:rPr>
                        <a:t>창호 성능 제안</a:t>
                      </a:r>
                      <a:endParaRPr lang="en-US" altLang="ko-KR" sz="1600" b="0" baseline="0" dirty="0" smtClean="0"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marL="285750" indent="-285750" latinLnBrk="1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ko-KR" altLang="en-US" sz="1600" b="0" baseline="0" dirty="0" err="1" smtClean="0">
                          <a:latin typeface="HY울릉도M" pitchFamily="18" charset="-127"/>
                          <a:ea typeface="HY울릉도M" pitchFamily="18" charset="-127"/>
                        </a:rPr>
                        <a:t>열교</a:t>
                      </a:r>
                      <a:r>
                        <a:rPr lang="ko-KR" altLang="en-US" sz="1600" b="0" baseline="0" dirty="0" smtClean="0">
                          <a:latin typeface="HY울릉도M" pitchFamily="18" charset="-127"/>
                          <a:ea typeface="HY울릉도M" pitchFamily="18" charset="-127"/>
                        </a:rPr>
                        <a:t> </a:t>
                      </a:r>
                      <a:r>
                        <a:rPr lang="en-US" altLang="ko-KR" sz="1600" b="0" baseline="0" dirty="0" smtClean="0">
                          <a:latin typeface="HY울릉도M" pitchFamily="18" charset="-127"/>
                          <a:ea typeface="HY울릉도M" pitchFamily="18" charset="-127"/>
                        </a:rPr>
                        <a:t>/ </a:t>
                      </a:r>
                      <a:r>
                        <a:rPr lang="ko-KR" altLang="en-US" sz="1600" b="0" baseline="0" dirty="0" smtClean="0">
                          <a:latin typeface="HY울릉도M" pitchFamily="18" charset="-127"/>
                          <a:ea typeface="HY울릉도M" pitchFamily="18" charset="-127"/>
                        </a:rPr>
                        <a:t>기밀 성능 향상 제안</a:t>
                      </a:r>
                      <a:endParaRPr lang="en-US" altLang="ko-KR" sz="1600" b="0" baseline="0" dirty="0" smtClean="0"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marL="285750" indent="-285750" latinLnBrk="1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ko-KR" altLang="en-US" sz="1600" b="0" baseline="0" dirty="0" smtClean="0">
                          <a:latin typeface="HY울릉도M" pitchFamily="18" charset="-127"/>
                          <a:ea typeface="HY울릉도M" pitchFamily="18" charset="-127"/>
                        </a:rPr>
                        <a:t>기타 에너지 성능 개선안 제안</a:t>
                      </a:r>
                      <a:endParaRPr lang="en-US" altLang="ko-KR" sz="1600" b="0" baseline="0" dirty="0" smtClean="0"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marL="285750" indent="-285750" latinLnBrk="1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ko-KR" altLang="en-US" sz="1600" b="0" dirty="0" smtClean="0">
                          <a:latin typeface="HY울릉도M" pitchFamily="18" charset="-127"/>
                          <a:ea typeface="HY울릉도M" pitchFamily="18" charset="-127"/>
                        </a:rPr>
                        <a:t>소요공사비 산출</a:t>
                      </a:r>
                      <a:endParaRPr lang="ko-KR" altLang="en-US" sz="1600" b="0" dirty="0"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04535"/>
              </p:ext>
            </p:extLst>
          </p:nvPr>
        </p:nvGraphicFramePr>
        <p:xfrm>
          <a:off x="4283968" y="1659422"/>
          <a:ext cx="1728192" cy="190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19089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구조안전 관련 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algn="ctr" latinLnBrk="1"/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컨설팅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37698"/>
              </p:ext>
            </p:extLst>
          </p:nvPr>
        </p:nvGraphicFramePr>
        <p:xfrm>
          <a:off x="6444208" y="1628800"/>
          <a:ext cx="1872208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19442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에너지효율등급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algn="ctr" latinLnBrk="1"/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  <a:p>
                      <a:pPr algn="ctr" latinLnBrk="1"/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HY울릉도M" pitchFamily="18" charset="-127"/>
                          <a:ea typeface="HY울릉도M" pitchFamily="18" charset="-127"/>
                        </a:rPr>
                        <a:t>녹색건축인증</a:t>
                      </a:r>
                      <a:endParaRPr lang="en-US" altLang="ko-KR" b="0" baseline="0" dirty="0" smtClean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11876"/>
              </p:ext>
            </p:extLst>
          </p:nvPr>
        </p:nvGraphicFramePr>
        <p:xfrm>
          <a:off x="539552" y="4395726"/>
          <a:ext cx="7776864" cy="198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198560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설계 컨설팅을 통한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“GREEN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VALUE UP”- </a:t>
                      </a:r>
                      <a:r>
                        <a:rPr lang="ko-KR" altLang="en-US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건강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안전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에너지</a:t>
                      </a:r>
                      <a:r>
                        <a:rPr lang="en-US" altLang="ko-KR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b="1" baseline="0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가치</a:t>
                      </a:r>
                      <a:endParaRPr lang="en-US" altLang="ko-KR" b="1" baseline="0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선도적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그린리모델링의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성공모델 창출</a:t>
                      </a:r>
                      <a:endParaRPr lang="en-US" altLang="ko-KR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에너지 개선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리모델링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사업내용의 질적 향상</a:t>
                      </a:r>
                      <a:endParaRPr lang="en-US" altLang="ko-KR" b="1" dirty="0" smtClean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일반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리모델링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사업의 </a:t>
                      </a:r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그린리모델링으로의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사업 전환을 유도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0" name="덧셈 기호 29"/>
          <p:cNvSpPr/>
          <p:nvPr/>
        </p:nvSpPr>
        <p:spPr>
          <a:xfrm>
            <a:off x="3779912" y="2208939"/>
            <a:ext cx="432048" cy="423900"/>
          </a:xfrm>
          <a:prstGeom prst="mathPlus">
            <a:avLst>
              <a:gd name="adj1" fmla="val 8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1" name="덧셈 기호 30"/>
          <p:cNvSpPr/>
          <p:nvPr/>
        </p:nvSpPr>
        <p:spPr>
          <a:xfrm>
            <a:off x="6012160" y="2224920"/>
            <a:ext cx="432048" cy="423900"/>
          </a:xfrm>
          <a:prstGeom prst="mathPlus">
            <a:avLst>
              <a:gd name="adj1" fmla="val 8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2" name="오각형 31"/>
          <p:cNvSpPr/>
          <p:nvPr/>
        </p:nvSpPr>
        <p:spPr>
          <a:xfrm rot="5400000">
            <a:off x="4155263" y="59934"/>
            <a:ext cx="545442" cy="7776864"/>
          </a:xfrm>
          <a:prstGeom prst="homePlate">
            <a:avLst>
              <a:gd name="adj" fmla="val 100000"/>
            </a:avLst>
          </a:prstGeom>
          <a:gradFill>
            <a:gsLst>
              <a:gs pos="0">
                <a:schemeClr val="accent6">
                  <a:lumMod val="55000"/>
                  <a:lumOff val="4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08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28851"/>
            <a:ext cx="9144000" cy="6856533"/>
            <a:chOff x="0" y="733"/>
            <a:chExt cx="10287000" cy="6856533"/>
          </a:xfrm>
        </p:grpSpPr>
        <p:pic>
          <p:nvPicPr>
            <p:cNvPr id="22" name="그림 21" descr="F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33"/>
              <a:ext cx="10287000" cy="6856533"/>
            </a:xfrm>
            <a:prstGeom prst="rect">
              <a:avLst/>
            </a:prstGeom>
          </p:spPr>
        </p:pic>
        <p:pic>
          <p:nvPicPr>
            <p:cNvPr id="23" name="Picture 5" descr="C:\Users\박혜현\Desktop\시안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0" t="43665" b="9768"/>
            <a:stretch/>
          </p:blipFill>
          <p:spPr bwMode="auto">
            <a:xfrm rot="21165149">
              <a:off x="7724493" y="3193967"/>
              <a:ext cx="2085809" cy="164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6573748" y="4120842"/>
              <a:ext cx="2895540" cy="21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5" descr="BG02.jpg"/>
            <p:cNvPicPr>
              <a:picLocks noChangeAspect="1"/>
            </p:cNvPicPr>
            <p:nvPr/>
          </p:nvPicPr>
          <p:blipFill rotWithShape="1">
            <a:blip r:embed="rId5" cstate="print"/>
            <a:srcRect t="44979" r="48055"/>
            <a:stretch/>
          </p:blipFill>
          <p:spPr bwMode="auto">
            <a:xfrm>
              <a:off x="6746726" y="4221088"/>
              <a:ext cx="2540166" cy="180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328263" y="2569961"/>
            <a:ext cx="641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홈페이지 소개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27091" r="-1"/>
          <a:stretch/>
        </p:blipFill>
        <p:spPr>
          <a:xfrm>
            <a:off x="251520" y="2471039"/>
            <a:ext cx="1035976" cy="84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24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화살표 연결선 8"/>
          <p:cNvCxnSpPr/>
          <p:nvPr/>
        </p:nvCxnSpPr>
        <p:spPr>
          <a:xfrm>
            <a:off x="312605" y="3583379"/>
            <a:ext cx="50419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5400000">
            <a:off x="311811" y="3583379"/>
            <a:ext cx="5042694" cy="79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5400000">
            <a:off x="618977" y="2297495"/>
            <a:ext cx="4429156" cy="257176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각 삼각형 11"/>
          <p:cNvSpPr/>
          <p:nvPr/>
        </p:nvSpPr>
        <p:spPr>
          <a:xfrm rot="10800000" flipH="1">
            <a:off x="2859272" y="1643930"/>
            <a:ext cx="1071571" cy="1854200"/>
          </a:xfrm>
          <a:prstGeom prst="rtTriangl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직각 삼각형 12"/>
          <p:cNvSpPr/>
          <p:nvPr/>
        </p:nvSpPr>
        <p:spPr>
          <a:xfrm flipH="1">
            <a:off x="1741981" y="3667199"/>
            <a:ext cx="1071571" cy="1854200"/>
          </a:xfrm>
          <a:prstGeom prst="rtTriangle">
            <a:avLst/>
          </a:prstGeom>
          <a:gradFill flip="none" rotWithShape="1">
            <a:gsLst>
              <a:gs pos="0">
                <a:srgbClr val="0000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1487355" y="1398979"/>
            <a:ext cx="2605617" cy="4635500"/>
          </a:xfrm>
          <a:custGeom>
            <a:avLst/>
            <a:gdLst>
              <a:gd name="connsiteX0" fmla="*/ 0 w 2605617"/>
              <a:gd name="connsiteY0" fmla="*/ 4635500 h 4635500"/>
              <a:gd name="connsiteX1" fmla="*/ 584200 w 2605617"/>
              <a:gd name="connsiteY1" fmla="*/ 4064000 h 4635500"/>
              <a:gd name="connsiteX2" fmla="*/ 1206500 w 2605617"/>
              <a:gd name="connsiteY2" fmla="*/ 3949700 h 4635500"/>
              <a:gd name="connsiteX3" fmla="*/ 1663700 w 2605617"/>
              <a:gd name="connsiteY3" fmla="*/ 4127500 h 4635500"/>
              <a:gd name="connsiteX4" fmla="*/ 1638300 w 2605617"/>
              <a:gd name="connsiteY4" fmla="*/ 4318000 h 4635500"/>
              <a:gd name="connsiteX5" fmla="*/ 825500 w 2605617"/>
              <a:gd name="connsiteY5" fmla="*/ 4356100 h 4635500"/>
              <a:gd name="connsiteX6" fmla="*/ 330200 w 2605617"/>
              <a:gd name="connsiteY6" fmla="*/ 3835400 h 4635500"/>
              <a:gd name="connsiteX7" fmla="*/ 584200 w 2605617"/>
              <a:gd name="connsiteY7" fmla="*/ 3352800 h 4635500"/>
              <a:gd name="connsiteX8" fmla="*/ 1371600 w 2605617"/>
              <a:gd name="connsiteY8" fmla="*/ 3200400 h 4635500"/>
              <a:gd name="connsiteX9" fmla="*/ 1701800 w 2605617"/>
              <a:gd name="connsiteY9" fmla="*/ 3416300 h 4635500"/>
              <a:gd name="connsiteX10" fmla="*/ 1257300 w 2605617"/>
              <a:gd name="connsiteY10" fmla="*/ 3632200 h 4635500"/>
              <a:gd name="connsiteX11" fmla="*/ 838200 w 2605617"/>
              <a:gd name="connsiteY11" fmla="*/ 3556000 h 4635500"/>
              <a:gd name="connsiteX12" fmla="*/ 647700 w 2605617"/>
              <a:gd name="connsiteY12" fmla="*/ 3124200 h 4635500"/>
              <a:gd name="connsiteX13" fmla="*/ 774700 w 2605617"/>
              <a:gd name="connsiteY13" fmla="*/ 2832100 h 4635500"/>
              <a:gd name="connsiteX14" fmla="*/ 1308100 w 2605617"/>
              <a:gd name="connsiteY14" fmla="*/ 2654300 h 4635500"/>
              <a:gd name="connsiteX15" fmla="*/ 1587500 w 2605617"/>
              <a:gd name="connsiteY15" fmla="*/ 2832100 h 4635500"/>
              <a:gd name="connsiteX16" fmla="*/ 1270000 w 2605617"/>
              <a:gd name="connsiteY16" fmla="*/ 3009900 h 4635500"/>
              <a:gd name="connsiteX17" fmla="*/ 876300 w 2605617"/>
              <a:gd name="connsiteY17" fmla="*/ 2882900 h 4635500"/>
              <a:gd name="connsiteX18" fmla="*/ 939800 w 2605617"/>
              <a:gd name="connsiteY18" fmla="*/ 2476500 h 4635500"/>
              <a:gd name="connsiteX19" fmla="*/ 1765300 w 2605617"/>
              <a:gd name="connsiteY19" fmla="*/ 1955800 h 4635500"/>
              <a:gd name="connsiteX20" fmla="*/ 1536700 w 2605617"/>
              <a:gd name="connsiteY20" fmla="*/ 1600200 h 4635500"/>
              <a:gd name="connsiteX21" fmla="*/ 1079500 w 2605617"/>
              <a:gd name="connsiteY21" fmla="*/ 1714500 h 4635500"/>
              <a:gd name="connsiteX22" fmla="*/ 1435100 w 2605617"/>
              <a:gd name="connsiteY22" fmla="*/ 1930400 h 4635500"/>
              <a:gd name="connsiteX23" fmla="*/ 1892300 w 2605617"/>
              <a:gd name="connsiteY23" fmla="*/ 1676400 h 4635500"/>
              <a:gd name="connsiteX24" fmla="*/ 2044700 w 2605617"/>
              <a:gd name="connsiteY24" fmla="*/ 1308100 h 4635500"/>
              <a:gd name="connsiteX25" fmla="*/ 1625600 w 2605617"/>
              <a:gd name="connsiteY25" fmla="*/ 990600 h 4635500"/>
              <a:gd name="connsiteX26" fmla="*/ 1130300 w 2605617"/>
              <a:gd name="connsiteY26" fmla="*/ 1104900 h 4635500"/>
              <a:gd name="connsiteX27" fmla="*/ 1168400 w 2605617"/>
              <a:gd name="connsiteY27" fmla="*/ 1384300 h 4635500"/>
              <a:gd name="connsiteX28" fmla="*/ 1816100 w 2605617"/>
              <a:gd name="connsiteY28" fmla="*/ 1346200 h 4635500"/>
              <a:gd name="connsiteX29" fmla="*/ 2362200 w 2605617"/>
              <a:gd name="connsiteY29" fmla="*/ 1016000 h 4635500"/>
              <a:gd name="connsiteX30" fmla="*/ 2387600 w 2605617"/>
              <a:gd name="connsiteY30" fmla="*/ 660400 h 4635500"/>
              <a:gd name="connsiteX31" fmla="*/ 1663700 w 2605617"/>
              <a:gd name="connsiteY31" fmla="*/ 469900 h 4635500"/>
              <a:gd name="connsiteX32" fmla="*/ 1041400 w 2605617"/>
              <a:gd name="connsiteY32" fmla="*/ 609600 h 4635500"/>
              <a:gd name="connsiteX33" fmla="*/ 1193800 w 2605617"/>
              <a:gd name="connsiteY33" fmla="*/ 863600 h 4635500"/>
              <a:gd name="connsiteX34" fmla="*/ 1892300 w 2605617"/>
              <a:gd name="connsiteY34" fmla="*/ 800100 h 4635500"/>
              <a:gd name="connsiteX35" fmla="*/ 2590800 w 2605617"/>
              <a:gd name="connsiteY35" fmla="*/ 482600 h 4635500"/>
              <a:gd name="connsiteX36" fmla="*/ 1981200 w 2605617"/>
              <a:gd name="connsiteY36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05617" h="4635500">
                <a:moveTo>
                  <a:pt x="0" y="4635500"/>
                </a:moveTo>
                <a:cubicBezTo>
                  <a:pt x="191558" y="4406900"/>
                  <a:pt x="383117" y="4178300"/>
                  <a:pt x="584200" y="4064000"/>
                </a:cubicBezTo>
                <a:cubicBezTo>
                  <a:pt x="785283" y="3949700"/>
                  <a:pt x="1026583" y="3939117"/>
                  <a:pt x="1206500" y="3949700"/>
                </a:cubicBezTo>
                <a:cubicBezTo>
                  <a:pt x="1386417" y="3960283"/>
                  <a:pt x="1591733" y="4066117"/>
                  <a:pt x="1663700" y="4127500"/>
                </a:cubicBezTo>
                <a:cubicBezTo>
                  <a:pt x="1735667" y="4188883"/>
                  <a:pt x="1778000" y="4279900"/>
                  <a:pt x="1638300" y="4318000"/>
                </a:cubicBezTo>
                <a:cubicBezTo>
                  <a:pt x="1498600" y="4356100"/>
                  <a:pt x="1043517" y="4436533"/>
                  <a:pt x="825500" y="4356100"/>
                </a:cubicBezTo>
                <a:cubicBezTo>
                  <a:pt x="607483" y="4275667"/>
                  <a:pt x="370417" y="4002617"/>
                  <a:pt x="330200" y="3835400"/>
                </a:cubicBezTo>
                <a:cubicBezTo>
                  <a:pt x="289983" y="3668183"/>
                  <a:pt x="410633" y="3458633"/>
                  <a:pt x="584200" y="3352800"/>
                </a:cubicBezTo>
                <a:cubicBezTo>
                  <a:pt x="757767" y="3246967"/>
                  <a:pt x="1185333" y="3189817"/>
                  <a:pt x="1371600" y="3200400"/>
                </a:cubicBezTo>
                <a:cubicBezTo>
                  <a:pt x="1557867" y="3210983"/>
                  <a:pt x="1720850" y="3344333"/>
                  <a:pt x="1701800" y="3416300"/>
                </a:cubicBezTo>
                <a:cubicBezTo>
                  <a:pt x="1682750" y="3488267"/>
                  <a:pt x="1401233" y="3608917"/>
                  <a:pt x="1257300" y="3632200"/>
                </a:cubicBezTo>
                <a:cubicBezTo>
                  <a:pt x="1113367" y="3655483"/>
                  <a:pt x="939800" y="3640667"/>
                  <a:pt x="838200" y="3556000"/>
                </a:cubicBezTo>
                <a:cubicBezTo>
                  <a:pt x="736600" y="3471333"/>
                  <a:pt x="658283" y="3244850"/>
                  <a:pt x="647700" y="3124200"/>
                </a:cubicBezTo>
                <a:cubicBezTo>
                  <a:pt x="637117" y="3003550"/>
                  <a:pt x="664633" y="2910417"/>
                  <a:pt x="774700" y="2832100"/>
                </a:cubicBezTo>
                <a:cubicBezTo>
                  <a:pt x="884767" y="2753783"/>
                  <a:pt x="1172633" y="2654300"/>
                  <a:pt x="1308100" y="2654300"/>
                </a:cubicBezTo>
                <a:cubicBezTo>
                  <a:pt x="1443567" y="2654300"/>
                  <a:pt x="1593850" y="2772833"/>
                  <a:pt x="1587500" y="2832100"/>
                </a:cubicBezTo>
                <a:cubicBezTo>
                  <a:pt x="1581150" y="2891367"/>
                  <a:pt x="1388533" y="3001433"/>
                  <a:pt x="1270000" y="3009900"/>
                </a:cubicBezTo>
                <a:cubicBezTo>
                  <a:pt x="1151467" y="3018367"/>
                  <a:pt x="931333" y="2971800"/>
                  <a:pt x="876300" y="2882900"/>
                </a:cubicBezTo>
                <a:cubicBezTo>
                  <a:pt x="821267" y="2794000"/>
                  <a:pt x="791634" y="2631016"/>
                  <a:pt x="939800" y="2476500"/>
                </a:cubicBezTo>
                <a:cubicBezTo>
                  <a:pt x="1087966" y="2321984"/>
                  <a:pt x="1665817" y="2101850"/>
                  <a:pt x="1765300" y="1955800"/>
                </a:cubicBezTo>
                <a:cubicBezTo>
                  <a:pt x="1864783" y="1809750"/>
                  <a:pt x="1651000" y="1640417"/>
                  <a:pt x="1536700" y="1600200"/>
                </a:cubicBezTo>
                <a:cubicBezTo>
                  <a:pt x="1422400" y="1559983"/>
                  <a:pt x="1096433" y="1659467"/>
                  <a:pt x="1079500" y="1714500"/>
                </a:cubicBezTo>
                <a:cubicBezTo>
                  <a:pt x="1062567" y="1769533"/>
                  <a:pt x="1299633" y="1936750"/>
                  <a:pt x="1435100" y="1930400"/>
                </a:cubicBezTo>
                <a:cubicBezTo>
                  <a:pt x="1570567" y="1924050"/>
                  <a:pt x="1790700" y="1780117"/>
                  <a:pt x="1892300" y="1676400"/>
                </a:cubicBezTo>
                <a:cubicBezTo>
                  <a:pt x="1993900" y="1572683"/>
                  <a:pt x="2089150" y="1422400"/>
                  <a:pt x="2044700" y="1308100"/>
                </a:cubicBezTo>
                <a:cubicBezTo>
                  <a:pt x="2000250" y="1193800"/>
                  <a:pt x="1778000" y="1024467"/>
                  <a:pt x="1625600" y="990600"/>
                </a:cubicBezTo>
                <a:cubicBezTo>
                  <a:pt x="1473200" y="956733"/>
                  <a:pt x="1206500" y="1039283"/>
                  <a:pt x="1130300" y="1104900"/>
                </a:cubicBezTo>
                <a:cubicBezTo>
                  <a:pt x="1054100" y="1170517"/>
                  <a:pt x="1054100" y="1344083"/>
                  <a:pt x="1168400" y="1384300"/>
                </a:cubicBezTo>
                <a:cubicBezTo>
                  <a:pt x="1282700" y="1424517"/>
                  <a:pt x="1617133" y="1407583"/>
                  <a:pt x="1816100" y="1346200"/>
                </a:cubicBezTo>
                <a:cubicBezTo>
                  <a:pt x="2015067" y="1284817"/>
                  <a:pt x="2266950" y="1130300"/>
                  <a:pt x="2362200" y="1016000"/>
                </a:cubicBezTo>
                <a:cubicBezTo>
                  <a:pt x="2457450" y="901700"/>
                  <a:pt x="2504017" y="751417"/>
                  <a:pt x="2387600" y="660400"/>
                </a:cubicBezTo>
                <a:cubicBezTo>
                  <a:pt x="2271183" y="569383"/>
                  <a:pt x="1888067" y="478367"/>
                  <a:pt x="1663700" y="469900"/>
                </a:cubicBezTo>
                <a:cubicBezTo>
                  <a:pt x="1439333" y="461433"/>
                  <a:pt x="1119717" y="543983"/>
                  <a:pt x="1041400" y="609600"/>
                </a:cubicBezTo>
                <a:cubicBezTo>
                  <a:pt x="963083" y="675217"/>
                  <a:pt x="1051983" y="831850"/>
                  <a:pt x="1193800" y="863600"/>
                </a:cubicBezTo>
                <a:cubicBezTo>
                  <a:pt x="1335617" y="895350"/>
                  <a:pt x="1659467" y="863600"/>
                  <a:pt x="1892300" y="800100"/>
                </a:cubicBezTo>
                <a:cubicBezTo>
                  <a:pt x="2125133" y="736600"/>
                  <a:pt x="2575983" y="615950"/>
                  <a:pt x="2590800" y="482600"/>
                </a:cubicBezTo>
                <a:cubicBezTo>
                  <a:pt x="2605617" y="349250"/>
                  <a:pt x="2293408" y="174625"/>
                  <a:pt x="1981200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TextBox 33"/>
          <p:cNvSpPr txBox="1"/>
          <p:nvPr/>
        </p:nvSpPr>
        <p:spPr>
          <a:xfrm>
            <a:off x="211879" y="3654817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dirty="0" smtClean="0"/>
              <a:t>많은 에너지 소요</a:t>
            </a:r>
            <a:endParaRPr lang="ko-KR" altLang="en-US" sz="1200" dirty="0"/>
          </a:p>
        </p:txBody>
      </p:sp>
      <p:sp>
        <p:nvSpPr>
          <p:cNvPr id="16" name="TextBox 34"/>
          <p:cNvSpPr txBox="1"/>
          <p:nvPr/>
        </p:nvSpPr>
        <p:spPr>
          <a:xfrm>
            <a:off x="4083097" y="3654817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mtClean="0"/>
              <a:t>적은 에너지 소요</a:t>
            </a:r>
            <a:endParaRPr lang="ko-KR" altLang="en-US" sz="1200" dirty="0"/>
          </a:p>
        </p:txBody>
      </p:sp>
      <p:sp>
        <p:nvSpPr>
          <p:cNvPr id="17" name="TextBox 18"/>
          <p:cNvSpPr txBox="1"/>
          <p:nvPr/>
        </p:nvSpPr>
        <p:spPr>
          <a:xfrm>
            <a:off x="868387" y="610432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mtClean="0"/>
              <a:t>퇴보시스템</a:t>
            </a:r>
            <a:endParaRPr lang="ko-KR" altLang="en-US" sz="1200" dirty="0"/>
          </a:p>
        </p:txBody>
      </p:sp>
      <p:sp>
        <p:nvSpPr>
          <p:cNvPr id="18" name="TextBox 19"/>
          <p:cNvSpPr txBox="1"/>
          <p:nvPr/>
        </p:nvSpPr>
        <p:spPr>
          <a:xfrm>
            <a:off x="3725907" y="106242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dirty="0" smtClean="0"/>
              <a:t>재생시스템</a:t>
            </a:r>
            <a:endParaRPr lang="ko-KR" altLang="en-US" sz="1200" dirty="0"/>
          </a:p>
        </p:txBody>
      </p:sp>
      <p:sp>
        <p:nvSpPr>
          <p:cNvPr id="21" name="TextBox 21"/>
          <p:cNvSpPr txBox="1"/>
          <p:nvPr/>
        </p:nvSpPr>
        <p:spPr>
          <a:xfrm>
            <a:off x="198079" y="1440239"/>
            <a:ext cx="250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>
                <a:solidFill>
                  <a:srgbClr val="FF0000"/>
                </a:solidFill>
              </a:rPr>
              <a:t>생활 시스템 이해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(Living Systems Understanding)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8079" y="240733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>
                <a:solidFill>
                  <a:srgbClr val="FF0000"/>
                </a:solidFill>
              </a:rPr>
              <a:t>전체 시스템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(Whole System)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8079" y="4336160"/>
            <a:ext cx="112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>
                <a:solidFill>
                  <a:srgbClr val="FF0000"/>
                </a:solidFill>
              </a:rPr>
              <a:t>기술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(Technology)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079" y="5264854"/>
            <a:ext cx="1174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>
                <a:solidFill>
                  <a:srgbClr val="FF0000"/>
                </a:solidFill>
              </a:rPr>
              <a:t>일부분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단편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(Fragmented)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5765" y="3440503"/>
            <a:ext cx="2797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solidFill>
                  <a:srgbClr val="002060"/>
                </a:solidFill>
              </a:rPr>
              <a:t>지속가능한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(Sustainable)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 </a:t>
            </a:r>
            <a:r>
              <a:rPr lang="ko-KR" altLang="en-US" sz="1400" dirty="0" smtClean="0">
                <a:solidFill>
                  <a:srgbClr val="002060"/>
                </a:solidFill>
              </a:rPr>
              <a:t>중립</a:t>
            </a:r>
            <a:r>
              <a:rPr lang="en-US" altLang="ko-KR" sz="1400" dirty="0" smtClean="0">
                <a:solidFill>
                  <a:srgbClr val="002060"/>
                </a:solidFill>
              </a:rPr>
              <a:t>, </a:t>
            </a:r>
            <a:r>
              <a:rPr lang="ko-KR" altLang="en-US" sz="1400" dirty="0" smtClean="0">
                <a:solidFill>
                  <a:srgbClr val="002060"/>
                </a:solidFill>
              </a:rPr>
              <a:t>나쁘지 않은</a:t>
            </a:r>
            <a:r>
              <a:rPr lang="en-US" altLang="ko-KR" sz="1400" dirty="0" smtClean="0">
                <a:solidFill>
                  <a:srgbClr val="002060"/>
                </a:solidFill>
              </a:rPr>
              <a:t>(Less Bad)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1965" y="1440239"/>
            <a:ext cx="3081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solidFill>
                  <a:srgbClr val="002060"/>
                </a:solidFill>
              </a:rPr>
              <a:t>재생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(Regenerative)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 </a:t>
            </a:r>
            <a:r>
              <a:rPr lang="ko-KR" altLang="en-US" sz="1400" dirty="0" smtClean="0">
                <a:solidFill>
                  <a:srgbClr val="002060"/>
                </a:solidFill>
              </a:rPr>
              <a:t>자연계가 함께 개선되는 과정에</a:t>
            </a:r>
            <a:endParaRPr lang="en-US" altLang="ko-KR" sz="1400" dirty="0" smtClean="0">
              <a:solidFill>
                <a:srgbClr val="002060"/>
              </a:solidFill>
            </a:endParaRP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 </a:t>
            </a:r>
            <a:r>
              <a:rPr lang="ko-KR" altLang="en-US" sz="1400" dirty="0" smtClean="0">
                <a:solidFill>
                  <a:srgbClr val="002060"/>
                </a:solidFill>
              </a:rPr>
              <a:t>참여하는 인류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1965" y="2407334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solidFill>
                  <a:srgbClr val="002060"/>
                </a:solidFill>
              </a:rPr>
              <a:t>회복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(Restorative)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 </a:t>
            </a:r>
            <a:r>
              <a:rPr lang="ko-KR" altLang="en-US" sz="1400" dirty="0" smtClean="0">
                <a:solidFill>
                  <a:srgbClr val="002060"/>
                </a:solidFill>
              </a:rPr>
              <a:t>주변 환경의 개선에 기여하는 인류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1965" y="4336160"/>
            <a:ext cx="265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solidFill>
                  <a:srgbClr val="002060"/>
                </a:solidFill>
              </a:rPr>
              <a:t>그린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(Green)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</a:t>
            </a:r>
            <a:r>
              <a:rPr lang="ko-KR" altLang="en-US" sz="1400" dirty="0" smtClean="0">
                <a:solidFill>
                  <a:srgbClr val="002060"/>
                </a:solidFill>
              </a:rPr>
              <a:t> 상대적 개선</a:t>
            </a:r>
            <a:r>
              <a:rPr lang="en-US" altLang="ko-KR" sz="1400" dirty="0" smtClean="0">
                <a:solidFill>
                  <a:srgbClr val="002060"/>
                </a:solidFill>
              </a:rPr>
              <a:t>(LEED, </a:t>
            </a:r>
            <a:r>
              <a:rPr lang="ko-KR" altLang="en-US" sz="1400" dirty="0" smtClean="0">
                <a:solidFill>
                  <a:srgbClr val="002060"/>
                </a:solidFill>
              </a:rPr>
              <a:t>친환경</a:t>
            </a:r>
            <a:r>
              <a:rPr lang="en-US" altLang="ko-KR" sz="1400" dirty="0" smtClean="0">
                <a:solidFill>
                  <a:srgbClr val="002060"/>
                </a:solidFill>
              </a:rPr>
              <a:t>)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641965" y="5264854"/>
            <a:ext cx="2531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solidFill>
                  <a:srgbClr val="002060"/>
                </a:solidFill>
              </a:rPr>
              <a:t>관습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(Conventional Practice)</a:t>
            </a:r>
          </a:p>
          <a:p>
            <a:r>
              <a:rPr lang="en-US" altLang="ko-KR" sz="1400" dirty="0" smtClean="0">
                <a:solidFill>
                  <a:srgbClr val="002060"/>
                </a:solidFill>
              </a:rPr>
              <a:t>     </a:t>
            </a:r>
            <a:r>
              <a:rPr lang="ko-KR" altLang="en-US" sz="1400" dirty="0" smtClean="0">
                <a:solidFill>
                  <a:srgbClr val="002060"/>
                </a:solidFill>
              </a:rPr>
              <a:t>법을 어기지 않는 수준</a:t>
            </a:r>
            <a:endParaRPr lang="en-US" altLang="ko-KR" sz="1400" dirty="0" smtClean="0">
              <a:solidFill>
                <a:srgbClr val="002060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79512" y="4265146"/>
            <a:ext cx="8203474" cy="653143"/>
          </a:xfrm>
          <a:prstGeom prst="roundRect">
            <a:avLst/>
          </a:prstGeom>
          <a:noFill/>
          <a:ln>
            <a:solidFill>
              <a:srgbClr val="0000FF"/>
            </a:solidFill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955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0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친환경 </a:t>
            </a:r>
            <a:r>
              <a:rPr lang="ko-KR" altLang="en-US" sz="20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저에너지</a:t>
            </a:r>
            <a:r>
              <a:rPr lang="ko-KR" altLang="en-US" sz="20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건축의 </a:t>
            </a:r>
            <a:r>
              <a:rPr lang="ko-KR" altLang="en-US" sz="20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현위치</a:t>
            </a:r>
            <a:endParaRPr lang="ko-KR" altLang="en-US" sz="16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0739" y="6237312"/>
            <a:ext cx="1887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출처 </a:t>
            </a:r>
            <a:r>
              <a:rPr lang="en-US" altLang="ko-KR" sz="1400" b="1" dirty="0" smtClean="0"/>
              <a:t>: Green BIM&gt;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39620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err="1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그린리모델링</a:t>
            </a:r>
            <a:r>
              <a:rPr lang="ko-KR" altLang="en-US" sz="21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 창조센터 홈페이지</a:t>
            </a:r>
            <a:endParaRPr lang="ko-KR" altLang="en-US" sz="2100" b="1" dirty="0">
              <a:solidFill>
                <a:srgbClr val="00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90" name="Rectangle 37"/>
          <p:cNvSpPr>
            <a:spLocks noChangeArrowheads="1"/>
          </p:cNvSpPr>
          <p:nvPr/>
        </p:nvSpPr>
        <p:spPr bwMode="auto">
          <a:xfrm>
            <a:off x="1475656" y="1032272"/>
            <a:ext cx="7358211" cy="1244600"/>
          </a:xfrm>
          <a:prstGeom prst="rect">
            <a:avLst/>
          </a:prstGeom>
          <a:solidFill>
            <a:srgbClr val="DDE6F7"/>
          </a:solidFill>
          <a:ln w="12700">
            <a:solidFill>
              <a:srgbClr val="A1A1D1"/>
            </a:solidFill>
            <a:miter lim="800000"/>
            <a:headEnd/>
            <a:tailEnd type="none" w="sm" len="sm"/>
          </a:ln>
          <a:effectLst>
            <a:outerShdw dist="53882" dir="2700000" algn="ctr" rotWithShape="0">
              <a:srgbClr val="9E9EA6"/>
            </a:outerShdw>
          </a:effectLst>
        </p:spPr>
        <p:txBody>
          <a:bodyPr lIns="127115" tIns="63558" rIns="127115" bIns="63558" anchor="ctr"/>
          <a:lstStyle/>
          <a:p>
            <a:pPr algn="ctr">
              <a:lnSpc>
                <a:spcPct val="150000"/>
              </a:lnSpc>
            </a:pPr>
            <a:endParaRPr lang="ko-KR" altLang="ko-KR" sz="120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1542331" y="1100534"/>
            <a:ext cx="7219528" cy="1114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008000"/>
                </a:solidFill>
                <a:latin typeface="맑은 고딕" panose="020B0503020000020004" pitchFamily="50" charset="-127"/>
              </a:rPr>
              <a:t>그린리모델링을</a:t>
            </a:r>
            <a:r>
              <a:rPr lang="ko-KR" altLang="en-US" sz="1400" b="1" dirty="0" smtClean="0">
                <a:solidFill>
                  <a:srgbClr val="008000"/>
                </a:solidFill>
                <a:latin typeface="맑은 고딕" panose="020B0503020000020004" pitchFamily="50" charset="-127"/>
              </a:rPr>
              <a:t> 희망하는 사업자와 </a:t>
            </a:r>
            <a:r>
              <a:rPr lang="ko-KR" altLang="en-US" sz="1400" b="1" dirty="0" err="1" smtClean="0">
                <a:solidFill>
                  <a:srgbClr val="008000"/>
                </a:solidFill>
                <a:latin typeface="맑은 고딕" panose="020B0503020000020004" pitchFamily="50" charset="-127"/>
              </a:rPr>
              <a:t>건축주</a:t>
            </a:r>
            <a:r>
              <a:rPr lang="ko-KR" altLang="en-US" sz="1400" b="1" dirty="0" err="1" smtClean="0">
                <a:solidFill>
                  <a:srgbClr val="003300"/>
                </a:solidFill>
                <a:latin typeface="맑은 고딕" panose="020B0503020000020004" pitchFamily="50" charset="-127"/>
              </a:rPr>
              <a:t>는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003300"/>
                </a:solidFill>
                <a:latin typeface="맑은 고딕" panose="020B0503020000020004" pitchFamily="50" charset="-127"/>
              </a:rPr>
              <a:t>그린리모델링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</a:rPr>
              <a:t> 창조센터 홈페이지를 통해 등록</a:t>
            </a:r>
            <a:r>
              <a:rPr lang="en-US" altLang="ko-KR" sz="1400" b="1" dirty="0" smtClean="0">
                <a:solidFill>
                  <a:srgbClr val="003300"/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</a:rPr>
              <a:t>관리 및 </a:t>
            </a:r>
            <a:r>
              <a:rPr lang="ko-KR" altLang="en-US" sz="1400" b="1" dirty="0" err="1" smtClean="0">
                <a:solidFill>
                  <a:srgbClr val="003300"/>
                </a:solidFill>
                <a:latin typeface="맑은 고딕" panose="020B0503020000020004" pitchFamily="50" charset="-127"/>
              </a:rPr>
              <a:t>그린리모델링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</a:rPr>
              <a:t> 요소기술에 대한 정보를 제공받을 수 있음 </a:t>
            </a:r>
            <a:endParaRPr lang="en-US" altLang="ko-KR" sz="1400" b="1" dirty="0" smtClean="0">
              <a:solidFill>
                <a:srgbClr val="003300"/>
              </a:solidFill>
              <a:latin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3300"/>
                </a:solidFill>
                <a:latin typeface="맑은 고딕" panose="020B0503020000020004" pitchFamily="50" charset="-127"/>
              </a:rPr>
              <a:t>[ </a:t>
            </a:r>
            <a:r>
              <a:rPr lang="en-US" altLang="ko-KR" sz="1400" b="1" u="sng" dirty="0" smtClean="0">
                <a:solidFill>
                  <a:srgbClr val="0000FF"/>
                </a:solidFill>
                <a:latin typeface="맑은 고딕" panose="020B0503020000020004" pitchFamily="50" charset="-127"/>
              </a:rPr>
              <a:t>www.greenremodeling.or.kr</a:t>
            </a:r>
            <a:r>
              <a:rPr lang="ko-KR" altLang="en-US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400" b="1" dirty="0">
              <a:solidFill>
                <a:srgbClr val="00330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-68" b="-976"/>
          <a:stretch/>
        </p:blipFill>
        <p:spPr>
          <a:xfrm>
            <a:off x="179512" y="2447570"/>
            <a:ext cx="4536504" cy="414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96752"/>
            <a:ext cx="1202979" cy="7907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6" r="14021"/>
          <a:stretch/>
        </p:blipFill>
        <p:spPr bwMode="auto">
          <a:xfrm>
            <a:off x="4707453" y="3356992"/>
            <a:ext cx="4329043" cy="2808312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491880" y="2636912"/>
            <a:ext cx="360040" cy="207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>
            <a:stCxn id="10" idx="3"/>
          </p:cNvCxnSpPr>
          <p:nvPr/>
        </p:nvCxnSpPr>
        <p:spPr>
          <a:xfrm>
            <a:off x="3851920" y="2740540"/>
            <a:ext cx="1358255" cy="5932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719846" y="2957969"/>
            <a:ext cx="2304256" cy="338554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예비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사업자 정보공개 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9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760" t="1152" r="658" b="1068"/>
          <a:stretch/>
        </p:blipFill>
        <p:spPr>
          <a:xfrm>
            <a:off x="-25946" y="0"/>
            <a:ext cx="9206458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3956594"/>
            <a:ext cx="8534400" cy="704850"/>
          </a:xfrm>
          <a:prstGeom prst="rect">
            <a:avLst/>
          </a:prstGeom>
          <a:solidFill>
            <a:srgbClr val="FF9900">
              <a:alpha val="30196"/>
            </a:srgbClr>
          </a:solidFill>
          <a:ln w="38100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 vert="eaVert" lIns="0" tIns="0" rIns="0" bIns="0"/>
          <a:lstStyle/>
          <a:p>
            <a:pPr algn="just"/>
            <a:endParaRPr lang="ko-KR" altLang="ko-KR" sz="1200" b="1">
              <a:latin typeface="Times New Roman" pitchFamily="18" charset="0"/>
              <a:ea typeface="바탕체" pitchFamily="17" charset="-127"/>
            </a:endParaRPr>
          </a:p>
        </p:txBody>
      </p:sp>
      <p:sp>
        <p:nvSpPr>
          <p:cNvPr id="46083" name="Arc 3"/>
          <p:cNvSpPr>
            <a:spLocks/>
          </p:cNvSpPr>
          <p:nvPr/>
        </p:nvSpPr>
        <p:spPr bwMode="auto">
          <a:xfrm rot="10800000">
            <a:off x="590550" y="4310606"/>
            <a:ext cx="3806825" cy="1801813"/>
          </a:xfrm>
          <a:custGeom>
            <a:avLst/>
            <a:gdLst>
              <a:gd name="T0" fmla="*/ 0 w 43180"/>
              <a:gd name="T1" fmla="*/ 145654047 h 21600"/>
              <a:gd name="T2" fmla="*/ 335616288 w 43180"/>
              <a:gd name="T3" fmla="*/ 145814125 h 21600"/>
              <a:gd name="T4" fmla="*/ 167808232 w 43180"/>
              <a:gd name="T5" fmla="*/ 150302306 h 21600"/>
              <a:gd name="T6" fmla="*/ 0 60000 65536"/>
              <a:gd name="T7" fmla="*/ 0 60000 65536"/>
              <a:gd name="T8" fmla="*/ 0 60000 65536"/>
              <a:gd name="T9" fmla="*/ 0 w 43180"/>
              <a:gd name="T10" fmla="*/ 0 h 21600"/>
              <a:gd name="T11" fmla="*/ 43180 w 4318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80" h="21600" fill="none" extrusionOk="0">
                <a:moveTo>
                  <a:pt x="0" y="20932"/>
                </a:moveTo>
                <a:cubicBezTo>
                  <a:pt x="361" y="9268"/>
                  <a:pt x="9920" y="-1"/>
                  <a:pt x="21590" y="0"/>
                </a:cubicBezTo>
                <a:cubicBezTo>
                  <a:pt x="33268" y="0"/>
                  <a:pt x="42831" y="9282"/>
                  <a:pt x="43180" y="20954"/>
                </a:cubicBezTo>
              </a:path>
              <a:path w="43180" h="21600" stroke="0" extrusionOk="0">
                <a:moveTo>
                  <a:pt x="0" y="20932"/>
                </a:moveTo>
                <a:cubicBezTo>
                  <a:pt x="361" y="9268"/>
                  <a:pt x="9920" y="-1"/>
                  <a:pt x="21590" y="0"/>
                </a:cubicBezTo>
                <a:cubicBezTo>
                  <a:pt x="33268" y="0"/>
                  <a:pt x="42831" y="9282"/>
                  <a:pt x="43180" y="20954"/>
                </a:cubicBezTo>
                <a:lnTo>
                  <a:pt x="2159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84" name="Arc 4"/>
          <p:cNvSpPr>
            <a:spLocks/>
          </p:cNvSpPr>
          <p:nvPr/>
        </p:nvSpPr>
        <p:spPr bwMode="auto">
          <a:xfrm>
            <a:off x="4398963" y="2513556"/>
            <a:ext cx="3814762" cy="1800225"/>
          </a:xfrm>
          <a:custGeom>
            <a:avLst/>
            <a:gdLst>
              <a:gd name="T0" fmla="*/ 0 w 43200"/>
              <a:gd name="T1" fmla="*/ 149933310 h 21600"/>
              <a:gd name="T2" fmla="*/ 336861289 w 43200"/>
              <a:gd name="T3" fmla="*/ 150037490 h 21600"/>
              <a:gd name="T4" fmla="*/ 168430644 w 43200"/>
              <a:gd name="T5" fmla="*/ 150037490 h 21600"/>
              <a:gd name="T6" fmla="*/ 0 60000 65536"/>
              <a:gd name="T7" fmla="*/ 0 60000 65536"/>
              <a:gd name="T8" fmla="*/ 0 60000 65536"/>
              <a:gd name="T9" fmla="*/ 0 w 43200"/>
              <a:gd name="T10" fmla="*/ 0 h 21600"/>
              <a:gd name="T11" fmla="*/ 43200 w 432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00" fill="none" extrusionOk="0">
                <a:moveTo>
                  <a:pt x="0" y="21585"/>
                </a:moveTo>
                <a:cubicBezTo>
                  <a:pt x="8" y="9661"/>
                  <a:pt x="9676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585"/>
                </a:moveTo>
                <a:cubicBezTo>
                  <a:pt x="8" y="9661"/>
                  <a:pt x="9676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 rot="-10792838">
            <a:off x="571500" y="4321719"/>
            <a:ext cx="3814763" cy="927100"/>
          </a:xfrm>
          <a:custGeom>
            <a:avLst/>
            <a:gdLst>
              <a:gd name="T0" fmla="*/ 0 w 43200"/>
              <a:gd name="T1" fmla="*/ 37137081 h 22320"/>
              <a:gd name="T2" fmla="*/ 336767774 w 43200"/>
              <a:gd name="T3" fmla="*/ 38508707 h 22320"/>
              <a:gd name="T4" fmla="*/ 168430688 w 43200"/>
              <a:gd name="T5" fmla="*/ 37266510 h 22320"/>
              <a:gd name="T6" fmla="*/ 0 60000 65536"/>
              <a:gd name="T7" fmla="*/ 0 60000 65536"/>
              <a:gd name="T8" fmla="*/ 0 60000 65536"/>
              <a:gd name="T9" fmla="*/ 0 w 43200"/>
              <a:gd name="T10" fmla="*/ 0 h 22320"/>
              <a:gd name="T11" fmla="*/ 43200 w 43200"/>
              <a:gd name="T12" fmla="*/ 22320 h 22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320" fill="none" extrusionOk="0">
                <a:moveTo>
                  <a:pt x="0" y="21525"/>
                </a:moveTo>
                <a:cubicBezTo>
                  <a:pt x="41" y="9625"/>
                  <a:pt x="9699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40"/>
                  <a:pt x="43195" y="22080"/>
                  <a:pt x="43187" y="22319"/>
                </a:cubicBezTo>
              </a:path>
              <a:path w="43200" h="22320" stroke="0" extrusionOk="0">
                <a:moveTo>
                  <a:pt x="0" y="21525"/>
                </a:moveTo>
                <a:cubicBezTo>
                  <a:pt x="41" y="9625"/>
                  <a:pt x="9699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40"/>
                  <a:pt x="43195" y="22080"/>
                  <a:pt x="43187" y="2231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86" name="Arc 6"/>
          <p:cNvSpPr>
            <a:spLocks/>
          </p:cNvSpPr>
          <p:nvPr/>
        </p:nvSpPr>
        <p:spPr bwMode="auto">
          <a:xfrm rot="7162">
            <a:off x="4398963" y="3413669"/>
            <a:ext cx="3814762" cy="896937"/>
          </a:xfrm>
          <a:custGeom>
            <a:avLst/>
            <a:gdLst>
              <a:gd name="T0" fmla="*/ 0 w 43197"/>
              <a:gd name="T1" fmla="*/ 36586514 h 21600"/>
              <a:gd name="T2" fmla="*/ 336884683 w 43197"/>
              <a:gd name="T3" fmla="*/ 37245181 h 21600"/>
              <a:gd name="T4" fmla="*/ 168430685 w 43197"/>
              <a:gd name="T5" fmla="*/ 37245181 h 21600"/>
              <a:gd name="T6" fmla="*/ 0 60000 65536"/>
              <a:gd name="T7" fmla="*/ 0 60000 65536"/>
              <a:gd name="T8" fmla="*/ 0 60000 65536"/>
              <a:gd name="T9" fmla="*/ 0 w 43197"/>
              <a:gd name="T10" fmla="*/ 0 h 21600"/>
              <a:gd name="T11" fmla="*/ 43197 w 431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1600" fill="none" extrusionOk="0">
                <a:moveTo>
                  <a:pt x="0" y="21218"/>
                </a:moveTo>
                <a:cubicBezTo>
                  <a:pt x="208" y="9439"/>
                  <a:pt x="9816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</a:path>
              <a:path w="43197" h="21600" stroke="0" extrusionOk="0">
                <a:moveTo>
                  <a:pt x="0" y="21218"/>
                </a:moveTo>
                <a:cubicBezTo>
                  <a:pt x="208" y="9439"/>
                  <a:pt x="9816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lnTo>
                  <a:pt x="21597" y="2160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87" name="Arc 7"/>
          <p:cNvSpPr>
            <a:spLocks/>
          </p:cNvSpPr>
          <p:nvPr/>
        </p:nvSpPr>
        <p:spPr bwMode="auto">
          <a:xfrm rot="-10767823">
            <a:off x="587375" y="4310606"/>
            <a:ext cx="3811588" cy="254000"/>
          </a:xfrm>
          <a:custGeom>
            <a:avLst/>
            <a:gdLst>
              <a:gd name="T0" fmla="*/ 140111 w 43200"/>
              <a:gd name="T1" fmla="*/ 2870439 h 22476"/>
              <a:gd name="T2" fmla="*/ 336300964 w 43200"/>
              <a:gd name="T3" fmla="*/ 2758560 h 22476"/>
              <a:gd name="T4" fmla="*/ 168150482 w 43200"/>
              <a:gd name="T5" fmla="*/ 2758560 h 22476"/>
              <a:gd name="T6" fmla="*/ 0 60000 65536"/>
              <a:gd name="T7" fmla="*/ 0 60000 65536"/>
              <a:gd name="T8" fmla="*/ 0 60000 65536"/>
              <a:gd name="T9" fmla="*/ 0 w 43200"/>
              <a:gd name="T10" fmla="*/ 0 h 22476"/>
              <a:gd name="T11" fmla="*/ 43200 w 43200"/>
              <a:gd name="T12" fmla="*/ 22476 h 22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476" fill="none" extrusionOk="0">
                <a:moveTo>
                  <a:pt x="17" y="22476"/>
                </a:moveTo>
                <a:cubicBezTo>
                  <a:pt x="5" y="22184"/>
                  <a:pt x="0" y="218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76" stroke="0" extrusionOk="0">
                <a:moveTo>
                  <a:pt x="17" y="22476"/>
                </a:moveTo>
                <a:cubicBezTo>
                  <a:pt x="5" y="22184"/>
                  <a:pt x="0" y="2189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008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88" name="Arc 8"/>
          <p:cNvSpPr>
            <a:spLocks/>
          </p:cNvSpPr>
          <p:nvPr/>
        </p:nvSpPr>
        <p:spPr bwMode="auto">
          <a:xfrm>
            <a:off x="4400550" y="4053431"/>
            <a:ext cx="3813175" cy="260350"/>
          </a:xfrm>
          <a:custGeom>
            <a:avLst/>
            <a:gdLst>
              <a:gd name="T0" fmla="*/ 0 w 43200"/>
              <a:gd name="T1" fmla="*/ 3125040 h 21690"/>
              <a:gd name="T2" fmla="*/ 336580980 w 43200"/>
              <a:gd name="T3" fmla="*/ 3112076 h 21690"/>
              <a:gd name="T4" fmla="*/ 168290578 w 43200"/>
              <a:gd name="T5" fmla="*/ 3112076 h 21690"/>
              <a:gd name="T6" fmla="*/ 0 60000 65536"/>
              <a:gd name="T7" fmla="*/ 0 60000 65536"/>
              <a:gd name="T8" fmla="*/ 0 60000 65536"/>
              <a:gd name="T9" fmla="*/ 0 w 43200"/>
              <a:gd name="T10" fmla="*/ 0 h 21690"/>
              <a:gd name="T11" fmla="*/ 43200 w 43200"/>
              <a:gd name="T12" fmla="*/ 21690 h 216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690" fill="none" extrusionOk="0">
                <a:moveTo>
                  <a:pt x="0" y="21689"/>
                </a:moveTo>
                <a:cubicBezTo>
                  <a:pt x="0" y="21659"/>
                  <a:pt x="0" y="216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690" stroke="0" extrusionOk="0">
                <a:moveTo>
                  <a:pt x="0" y="21689"/>
                </a:moveTo>
                <a:cubicBezTo>
                  <a:pt x="0" y="21659"/>
                  <a:pt x="0" y="216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00808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1993900" y="4151856"/>
            <a:ext cx="1004888" cy="3937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800">
                <a:latin typeface="Times New Roman" pitchFamily="18" charset="0"/>
                <a:ea typeface="바탕체" pitchFamily="17" charset="-127"/>
              </a:rPr>
              <a:t> </a:t>
            </a:r>
            <a:r>
              <a:rPr lang="en-US" altLang="ko-KR" sz="1400">
                <a:latin typeface="Times New Roman" pitchFamily="18" charset="0"/>
                <a:ea typeface="바탕체" pitchFamily="17" charset="-127"/>
              </a:rPr>
              <a:t>Winter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3533775" y="3996281"/>
            <a:ext cx="889000" cy="423863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800">
                <a:latin typeface="Times New Roman" pitchFamily="18" charset="0"/>
                <a:ea typeface="바탕체" pitchFamily="17" charset="-127"/>
              </a:rPr>
              <a:t> </a:t>
            </a:r>
            <a:r>
              <a:rPr lang="en-US" altLang="ko-KR" sz="1400">
                <a:latin typeface="Times New Roman" pitchFamily="18" charset="0"/>
                <a:ea typeface="바탕체" pitchFamily="17" charset="-127"/>
              </a:rPr>
              <a:t>Spring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5816600" y="4151856"/>
            <a:ext cx="1044575" cy="400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400">
                <a:latin typeface="Times New Roman" pitchFamily="18" charset="0"/>
                <a:ea typeface="바탕체" pitchFamily="17" charset="-127"/>
              </a:rPr>
              <a:t>Summer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7683500" y="4151856"/>
            <a:ext cx="977900" cy="468313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en-US" altLang="ko-KR" sz="1400">
                <a:latin typeface="Times New Roman" pitchFamily="18" charset="0"/>
                <a:ea typeface="바탕체" pitchFamily="17" charset="-127"/>
              </a:rPr>
              <a:t>Autumn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 flipV="1">
            <a:off x="3859213" y="5594894"/>
            <a:ext cx="268287" cy="517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4127500" y="6112419"/>
            <a:ext cx="1809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127500" y="5818731"/>
            <a:ext cx="2085975" cy="3952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Natural conditions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rot="10798743" flipH="1" flipV="1">
            <a:off x="4400550" y="3064419"/>
            <a:ext cx="579438" cy="581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097" name="AutoShape 18"/>
          <p:cNvSpPr>
            <a:spLocks noChangeArrowheads="1"/>
          </p:cNvSpPr>
          <p:nvPr/>
        </p:nvSpPr>
        <p:spPr bwMode="auto">
          <a:xfrm>
            <a:off x="2374900" y="5210719"/>
            <a:ext cx="239713" cy="898525"/>
          </a:xfrm>
          <a:prstGeom prst="upArrow">
            <a:avLst>
              <a:gd name="adj1" fmla="val 50000"/>
              <a:gd name="adj2" fmla="val 93708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6098" name="AutoShape 19"/>
          <p:cNvSpPr>
            <a:spLocks noChangeArrowheads="1"/>
          </p:cNvSpPr>
          <p:nvPr/>
        </p:nvSpPr>
        <p:spPr bwMode="auto">
          <a:xfrm>
            <a:off x="2374900" y="4567781"/>
            <a:ext cx="239713" cy="642938"/>
          </a:xfrm>
          <a:prstGeom prst="upArrow">
            <a:avLst>
              <a:gd name="adj1" fmla="val 50000"/>
              <a:gd name="adj2" fmla="val 67053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1471613" y="5452019"/>
            <a:ext cx="2262187" cy="3889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Passive thermal control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1219200" y="4766219"/>
            <a:ext cx="2654300" cy="3889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Active thermal control</a:t>
            </a:r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 flipH="1" flipV="1">
            <a:off x="4865688" y="4166144"/>
            <a:ext cx="1082675" cy="1171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102" name="AutoShape 23"/>
          <p:cNvSpPr>
            <a:spLocks noChangeArrowheads="1"/>
          </p:cNvSpPr>
          <p:nvPr/>
        </p:nvSpPr>
        <p:spPr bwMode="auto">
          <a:xfrm flipV="1">
            <a:off x="6188075" y="2513556"/>
            <a:ext cx="236538" cy="900113"/>
          </a:xfrm>
          <a:prstGeom prst="upArrow">
            <a:avLst>
              <a:gd name="adj1" fmla="val 50000"/>
              <a:gd name="adj2" fmla="val 95134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6103" name="AutoShape 24"/>
          <p:cNvSpPr>
            <a:spLocks noChangeArrowheads="1"/>
          </p:cNvSpPr>
          <p:nvPr/>
        </p:nvSpPr>
        <p:spPr bwMode="auto">
          <a:xfrm flipV="1">
            <a:off x="6188075" y="3413669"/>
            <a:ext cx="236538" cy="639762"/>
          </a:xfrm>
          <a:prstGeom prst="upArrow">
            <a:avLst>
              <a:gd name="adj1" fmla="val 50000"/>
              <a:gd name="adj2" fmla="val 6761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5314950" y="3597819"/>
            <a:ext cx="2362200" cy="387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Active thermal control</a:t>
            </a:r>
          </a:p>
        </p:txBody>
      </p:sp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5329238" y="2826294"/>
            <a:ext cx="2139950" cy="3889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Passive thermal control</a:t>
            </a:r>
            <a:endParaRPr lang="en-US" altLang="ko-KR" sz="1400" b="1">
              <a:latin typeface="Times New Roman" pitchFamily="18" charset="0"/>
              <a:ea typeface="바탕체" pitchFamily="17" charset="-127"/>
            </a:endParaRPr>
          </a:p>
        </p:txBody>
      </p:sp>
      <p:sp>
        <p:nvSpPr>
          <p:cNvPr id="46106" name="Line 27"/>
          <p:cNvSpPr>
            <a:spLocks noChangeShapeType="1"/>
          </p:cNvSpPr>
          <p:nvPr/>
        </p:nvSpPr>
        <p:spPr bwMode="auto">
          <a:xfrm rot="5400000" flipV="1">
            <a:off x="4853781" y="2536575"/>
            <a:ext cx="327025" cy="2809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107" name="Line 28"/>
          <p:cNvSpPr>
            <a:spLocks noChangeShapeType="1"/>
          </p:cNvSpPr>
          <p:nvPr/>
        </p:nvSpPr>
        <p:spPr bwMode="auto">
          <a:xfrm>
            <a:off x="3060700" y="2513556"/>
            <a:ext cx="1825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108" name="Text Box 29"/>
          <p:cNvSpPr txBox="1">
            <a:spLocks noChangeArrowheads="1"/>
          </p:cNvSpPr>
          <p:nvPr/>
        </p:nvSpPr>
        <p:spPr bwMode="auto">
          <a:xfrm>
            <a:off x="3103563" y="2251619"/>
            <a:ext cx="2289175" cy="3937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Natural conditions</a:t>
            </a:r>
            <a:endParaRPr lang="en-US" altLang="ko-KR" sz="1400" b="1">
              <a:latin typeface="Times New Roman" pitchFamily="18" charset="0"/>
              <a:ea typeface="바탕체" pitchFamily="17" charset="-127"/>
            </a:endParaRPr>
          </a:p>
        </p:txBody>
      </p:sp>
      <p:sp>
        <p:nvSpPr>
          <p:cNvPr id="46109" name="Text Box 30"/>
          <p:cNvSpPr txBox="1">
            <a:spLocks noChangeArrowheads="1"/>
          </p:cNvSpPr>
          <p:nvPr/>
        </p:nvSpPr>
        <p:spPr bwMode="auto">
          <a:xfrm>
            <a:off x="304800" y="3470819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>
                <a:solidFill>
                  <a:srgbClr val="3333FF"/>
                </a:solidFill>
                <a:latin typeface="Times New Roman" pitchFamily="18" charset="0"/>
                <a:ea typeface="맑은 고딕"/>
                <a:cs typeface="맑은 고딕"/>
              </a:rPr>
              <a:t>Comfort zone</a:t>
            </a:r>
          </a:p>
        </p:txBody>
      </p:sp>
      <p:sp>
        <p:nvSpPr>
          <p:cNvPr id="46110" name="Text Box 31"/>
          <p:cNvSpPr txBox="1">
            <a:spLocks noChangeArrowheads="1"/>
          </p:cNvSpPr>
          <p:nvPr/>
        </p:nvSpPr>
        <p:spPr bwMode="auto">
          <a:xfrm>
            <a:off x="6048375" y="5018631"/>
            <a:ext cx="2411413" cy="6238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Conditions by </a:t>
            </a:r>
          </a:p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active and passive control</a:t>
            </a:r>
            <a:endParaRPr lang="en-US" altLang="ko-KR" sz="1600">
              <a:latin typeface="Times New Roman" pitchFamily="18" charset="0"/>
              <a:ea typeface="바탕체" pitchFamily="17" charset="-127"/>
            </a:endParaRPr>
          </a:p>
        </p:txBody>
      </p:sp>
      <p:sp>
        <p:nvSpPr>
          <p:cNvPr id="46111" name="Text Box 32"/>
          <p:cNvSpPr txBox="1">
            <a:spLocks noChangeArrowheads="1"/>
          </p:cNvSpPr>
          <p:nvPr/>
        </p:nvSpPr>
        <p:spPr bwMode="auto">
          <a:xfrm>
            <a:off x="2951163" y="2835819"/>
            <a:ext cx="1476375" cy="625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Conditions by </a:t>
            </a:r>
          </a:p>
          <a:p>
            <a:pPr algn="just"/>
            <a:r>
              <a:rPr lang="en-US" altLang="ko-KR" sz="1600" b="1">
                <a:latin typeface="Times New Roman" pitchFamily="18" charset="0"/>
                <a:ea typeface="바탕체" pitchFamily="17" charset="-127"/>
              </a:rPr>
              <a:t>passive control </a:t>
            </a:r>
            <a:endParaRPr lang="en-US" altLang="ko-KR" sz="1600">
              <a:latin typeface="Times New Roman" pitchFamily="18" charset="0"/>
              <a:ea typeface="바탕체" pitchFamily="17" charset="-127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23474" y="1124744"/>
            <a:ext cx="8907463" cy="861774"/>
          </a:xfrm>
          <a:prstGeom prst="rect">
            <a:avLst/>
          </a:prstGeom>
          <a:noFill/>
          <a:ln w="3175" algn="ctr">
            <a:noFill/>
            <a:miter lim="800000"/>
            <a:headEnd/>
            <a:tailEnd type="none" w="sm" len="sm"/>
          </a:ln>
        </p:spPr>
        <p:txBody>
          <a:bodyPr wrap="square" rIns="0"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2000" b="1" dirty="0">
                <a:latin typeface="맑은 고딕"/>
                <a:ea typeface="맑은 고딕"/>
                <a:cs typeface="Arial" charset="0"/>
              </a:rPr>
              <a:t> </a:t>
            </a:r>
            <a:r>
              <a:rPr kumimoji="0" lang="ko-KR" altLang="en-US" sz="2000" b="1" dirty="0" smtClean="0">
                <a:latin typeface="맑은 고딕"/>
                <a:ea typeface="맑은 고딕"/>
                <a:cs typeface="Arial" charset="0"/>
              </a:rPr>
              <a:t>건축적 방법</a:t>
            </a:r>
            <a:r>
              <a:rPr kumimoji="0" lang="en-US" altLang="ko-KR" sz="2000" b="1" dirty="0" smtClean="0">
                <a:latin typeface="맑은 고딕"/>
                <a:ea typeface="맑은 고딕"/>
                <a:cs typeface="Arial" charset="0"/>
              </a:rPr>
              <a:t>(Passive Control)</a:t>
            </a:r>
            <a:r>
              <a:rPr kumimoji="0" lang="ko-KR" altLang="en-US" sz="2000" b="1" dirty="0" smtClean="0">
                <a:latin typeface="맑은 고딕"/>
                <a:ea typeface="맑은 고딕"/>
                <a:cs typeface="Arial" charset="0"/>
              </a:rPr>
              <a:t>을 위주로 하고 </a:t>
            </a:r>
            <a:endParaRPr kumimoji="0" lang="en-US" altLang="ko-KR" sz="2000" b="1" dirty="0" smtClean="0">
              <a:latin typeface="맑은 고딕"/>
              <a:ea typeface="맑은 고딕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ko-KR" sz="2000" b="1" dirty="0" smtClean="0">
                <a:latin typeface="맑은 고딕"/>
                <a:ea typeface="맑은 고딕"/>
                <a:cs typeface="Arial" charset="0"/>
              </a:rPr>
              <a:t>   </a:t>
            </a:r>
            <a:r>
              <a:rPr kumimoji="0" lang="ko-KR" altLang="en-US" sz="2000" b="1" dirty="0" smtClean="0">
                <a:latin typeface="맑은 고딕"/>
                <a:ea typeface="맑은 고딕"/>
                <a:cs typeface="Arial" charset="0"/>
              </a:rPr>
              <a:t>설비적 방법</a:t>
            </a:r>
            <a:r>
              <a:rPr kumimoji="0" lang="en-US" altLang="ko-KR" sz="2000" b="1" dirty="0" smtClean="0">
                <a:latin typeface="맑은 고딕"/>
                <a:ea typeface="맑은 고딕"/>
                <a:cs typeface="Arial" charset="0"/>
              </a:rPr>
              <a:t>(Active Control)</a:t>
            </a:r>
            <a:r>
              <a:rPr kumimoji="0" lang="ko-KR" altLang="en-US" sz="2000" b="1" smtClean="0">
                <a:latin typeface="맑은 고딕"/>
                <a:ea typeface="맑은 고딕"/>
                <a:cs typeface="Arial" charset="0"/>
              </a:rPr>
              <a:t>을 최소화 </a:t>
            </a:r>
            <a:r>
              <a:rPr kumimoji="0" lang="ko-KR" altLang="en-US" sz="2000" b="1" dirty="0" smtClean="0">
                <a:latin typeface="맑은 고딕"/>
                <a:ea typeface="맑은 고딕"/>
                <a:cs typeface="Arial" charset="0"/>
              </a:rPr>
              <a:t>하는 것이 에너지 절약적인 조절</a:t>
            </a:r>
            <a:endParaRPr kumimoji="0" lang="en-US" altLang="ja-JP" sz="2000" b="1" dirty="0">
              <a:latin typeface="MS PGothic" pitchFamily="34" charset="-128"/>
              <a:ea typeface="MS PGothic" pitchFamily="34" charset="-128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2" y="11663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000" b="1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건축물에서의 실내환경 조절</a:t>
            </a:r>
            <a:endParaRPr lang="ko-KR" altLang="en-US" sz="16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2482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0" y="734"/>
            <a:ext cx="9144000" cy="6856533"/>
            <a:chOff x="0" y="733"/>
            <a:chExt cx="10287000" cy="6856533"/>
          </a:xfrm>
        </p:grpSpPr>
        <p:pic>
          <p:nvPicPr>
            <p:cNvPr id="22" name="그림 21" descr="F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33"/>
              <a:ext cx="10287000" cy="6856533"/>
            </a:xfrm>
            <a:prstGeom prst="rect">
              <a:avLst/>
            </a:prstGeom>
          </p:spPr>
        </p:pic>
        <p:pic>
          <p:nvPicPr>
            <p:cNvPr id="23" name="Picture 5" descr="C:\Users\박혜현\Desktop\시안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0" t="43665" b="9768"/>
            <a:stretch/>
          </p:blipFill>
          <p:spPr bwMode="auto">
            <a:xfrm rot="21165149">
              <a:off x="7724493" y="3193967"/>
              <a:ext cx="2085809" cy="164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6573748" y="4120842"/>
              <a:ext cx="2895540" cy="2116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5" descr="BG02.jpg"/>
            <p:cNvPicPr>
              <a:picLocks noChangeAspect="1"/>
            </p:cNvPicPr>
            <p:nvPr/>
          </p:nvPicPr>
          <p:blipFill rotWithShape="1">
            <a:blip r:embed="rId5" cstate="print"/>
            <a:srcRect t="44979" r="48055"/>
            <a:stretch/>
          </p:blipFill>
          <p:spPr bwMode="auto">
            <a:xfrm>
              <a:off x="6746726" y="4221088"/>
              <a:ext cx="2540166" cy="1809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211626" y="2921171"/>
            <a:ext cx="688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Y울릉도M" panose="02030600000101010101" pitchFamily="18" charset="-127"/>
                <a:cs typeface="Arial" panose="020B0604020202020204" pitchFamily="34" charset="0"/>
              </a:rPr>
              <a:t>대학의 에너지 사용현황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HY울릉도M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2" name="Picture 2" descr="D:\05_소스\#images source\#일러스트\아이콘\아이콘세트\1360324545_Deskto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80928"/>
            <a:ext cx="760236" cy="855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0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에너지 사용 실태</a:t>
            </a:r>
            <a:endParaRPr lang="ko-KR" altLang="en-US" sz="2100" b="1" dirty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/>
        </p:blipFill>
        <p:spPr bwMode="auto">
          <a:xfrm>
            <a:off x="827584" y="1340768"/>
            <a:ext cx="7362624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567424" y="6358633"/>
            <a:ext cx="2541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i="1" dirty="0">
                <a:latin typeface="맑은 고딕" pitchFamily="50" charset="-127"/>
                <a:ea typeface="맑은 고딕" pitchFamily="50" charset="-127"/>
              </a:rPr>
              <a:t>에너지통계연보</a:t>
            </a:r>
            <a:r>
              <a:rPr lang="en-US" altLang="ko-KR" sz="1000" i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000" i="1" dirty="0" smtClean="0">
                <a:latin typeface="맑은 고딕" pitchFamily="50" charset="-127"/>
                <a:ea typeface="맑은 고딕" pitchFamily="50" charset="-127"/>
              </a:rPr>
              <a:t>2010, </a:t>
            </a:r>
            <a:r>
              <a:rPr lang="ko-KR" altLang="en-US" sz="1000" i="1" dirty="0">
                <a:latin typeface="맑은 고딕" pitchFamily="50" charset="-127"/>
                <a:ea typeface="맑은 고딕" pitchFamily="50" charset="-127"/>
              </a:rPr>
              <a:t>에너지경제연구원</a:t>
            </a:r>
            <a:r>
              <a:rPr lang="en-US" altLang="ko-KR" sz="1000" i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i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411760" y="8367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에너지 위기의 시대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endParaRPr lang="ko-KR" altLang="en-US" sz="2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621034" y="1556778"/>
            <a:ext cx="6276378" cy="2005671"/>
            <a:chOff x="1693042" y="1924755"/>
            <a:chExt cx="6276378" cy="200567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405">
              <a:off x="1693042" y="1924755"/>
              <a:ext cx="6276378" cy="2005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7164288" y="2092786"/>
              <a:ext cx="7305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21%</a:t>
              </a:r>
              <a:endParaRPr lang="ko-KR" altLang="en-US" sz="2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867040" y="2853629"/>
            <a:ext cx="6081386" cy="2528105"/>
            <a:chOff x="1939048" y="3221606"/>
            <a:chExt cx="6081386" cy="252810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022">
              <a:off x="1939048" y="3221606"/>
              <a:ext cx="6042973" cy="2528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7289909" y="3626521"/>
              <a:ext cx="7305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18%</a:t>
              </a:r>
              <a:endParaRPr lang="ko-KR" altLang="en-US" sz="2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5496" y="6021288"/>
            <a:ext cx="7488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TOE(Tonnage </a:t>
            </a:r>
            <a:r>
              <a:rPr lang="en-US" altLang="ko-KR" sz="11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of </a:t>
            </a:r>
            <a:r>
              <a:rPr lang="en-US" altLang="ko-KR" sz="11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Oil Equivalent) </a:t>
            </a:r>
          </a:p>
          <a:p>
            <a:r>
              <a:rPr lang="en-US" altLang="ko-KR" sz="11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원유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톤이 발열하는 칼로리를 기준으로 표준화한 단위</a:t>
            </a:r>
            <a:endParaRPr lang="en-US" altLang="ko-KR" sz="11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- 1TOE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는 원유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톤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(7.41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배럴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 발열량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1,000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만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kcal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ko-KR" altLang="en-US" sz="11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lang="en-US" altLang="ko-KR" sz="11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1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석탄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1.55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톤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천연가스 </a:t>
            </a:r>
            <a:r>
              <a:rPr lang="en-US" altLang="ko-KR" sz="11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1,150㎥</a:t>
            </a:r>
          </a:p>
        </p:txBody>
      </p:sp>
    </p:spTree>
    <p:extLst>
      <p:ext uri="{BB962C8B-B14F-4D97-AF65-F5344CB8AC3E}">
        <p14:creationId xmlns:p14="http://schemas.microsoft.com/office/powerpoint/2010/main" val="24455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에너지 사용 실태</a:t>
            </a:r>
            <a:endParaRPr lang="ko-KR" altLang="en-US" sz="2100" b="1" dirty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1" y="1700808"/>
            <a:ext cx="75380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411760" y="9087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대학의 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에너지 절감 대책 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시급하다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endParaRPr lang="ko-KR" altLang="en-US" sz="2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 rot="21223271">
            <a:off x="1547196" y="2062085"/>
            <a:ext cx="6497836" cy="1664656"/>
            <a:chOff x="1693042" y="1924755"/>
            <a:chExt cx="6276378" cy="200567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5405">
              <a:off x="1693042" y="1924755"/>
              <a:ext cx="6276378" cy="2005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 rot="376729">
              <a:off x="7158519" y="2152061"/>
              <a:ext cx="730525" cy="407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127%</a:t>
              </a:r>
              <a:endParaRPr lang="ko-KR" altLang="en-US" sz="16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AutoShape 458"/>
          <p:cNvSpPr>
            <a:spLocks noChangeArrowheads="1"/>
          </p:cNvSpPr>
          <p:nvPr/>
        </p:nvSpPr>
        <p:spPr bwMode="auto">
          <a:xfrm>
            <a:off x="1907704" y="1906538"/>
            <a:ext cx="1271588" cy="1033462"/>
          </a:xfrm>
          <a:prstGeom prst="irregularSeal2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연간 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7.9%</a:t>
            </a:r>
            <a:endParaRPr lang="ko-KR" altLang="en-US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228184" y="6358633"/>
            <a:ext cx="28873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i="1" dirty="0" smtClean="0">
                <a:latin typeface="맑은 고딕" pitchFamily="50" charset="-127"/>
                <a:ea typeface="맑은 고딕" pitchFamily="50" charset="-127"/>
              </a:rPr>
              <a:t>에너지절약 통계 핸드북</a:t>
            </a:r>
            <a:r>
              <a:rPr lang="en-US" altLang="ko-KR" sz="1000" i="1" dirty="0" smtClean="0">
                <a:latin typeface="맑은 고딕" pitchFamily="50" charset="-127"/>
                <a:ea typeface="맑은 고딕" pitchFamily="50" charset="-127"/>
              </a:rPr>
              <a:t>(2011, </a:t>
            </a:r>
            <a:r>
              <a:rPr lang="ko-KR" altLang="en-US" sz="1000" i="1" dirty="0" smtClean="0">
                <a:latin typeface="맑은 고딕" pitchFamily="50" charset="-127"/>
                <a:ea typeface="맑은 고딕" pitchFamily="50" charset="-127"/>
              </a:rPr>
              <a:t>에너지관리공단</a:t>
            </a:r>
            <a:r>
              <a:rPr lang="en-US" altLang="ko-KR" sz="1000" i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i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53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에너지 사용 실태</a:t>
            </a:r>
            <a:endParaRPr lang="ko-KR" altLang="en-US" sz="2100" b="1" dirty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8CBDC-B6DD-4F47-B12D-F007317F8928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7" name="Picture 4" descr="http://www.greenkorea.org/zb/data/statement/20110711_0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41"/>
          <a:stretch/>
        </p:blipFill>
        <p:spPr bwMode="auto">
          <a:xfrm>
            <a:off x="827584" y="1340768"/>
            <a:ext cx="7416824" cy="23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1835696" y="836712"/>
            <a:ext cx="5472608" cy="338554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연도별 건물부문 업종별 에너지사용 현황 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천 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toe)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AutoShape 458"/>
          <p:cNvSpPr>
            <a:spLocks noChangeArrowheads="1"/>
          </p:cNvSpPr>
          <p:nvPr/>
        </p:nvSpPr>
        <p:spPr bwMode="auto">
          <a:xfrm>
            <a:off x="4499992" y="1648357"/>
            <a:ext cx="864096" cy="663128"/>
          </a:xfrm>
          <a:prstGeom prst="irregularSeal2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endParaRPr lang="ko-KR" altLang="en-US" sz="14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AutoShape 458"/>
          <p:cNvSpPr>
            <a:spLocks noChangeArrowheads="1"/>
          </p:cNvSpPr>
          <p:nvPr/>
        </p:nvSpPr>
        <p:spPr bwMode="auto">
          <a:xfrm>
            <a:off x="4499992" y="2368437"/>
            <a:ext cx="864096" cy="663128"/>
          </a:xfrm>
          <a:prstGeom prst="irregularSeal2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endParaRPr lang="ko-KR" altLang="en-US" sz="14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AutoShape 458"/>
          <p:cNvSpPr>
            <a:spLocks noChangeArrowheads="1"/>
          </p:cNvSpPr>
          <p:nvPr/>
        </p:nvSpPr>
        <p:spPr bwMode="auto">
          <a:xfrm>
            <a:off x="4499992" y="3001453"/>
            <a:ext cx="864096" cy="663128"/>
          </a:xfrm>
          <a:prstGeom prst="irregularSeal2">
            <a:avLst/>
          </a:prstGeom>
          <a:solidFill>
            <a:schemeClr val="accent2">
              <a:lumMod val="75000"/>
              <a:alpha val="67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endParaRPr lang="ko-KR" altLang="en-US" sz="14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Freeform 348"/>
          <p:cNvSpPr>
            <a:spLocks/>
          </p:cNvSpPr>
          <p:nvPr/>
        </p:nvSpPr>
        <p:spPr bwMode="auto">
          <a:xfrm>
            <a:off x="386929" y="4005064"/>
            <a:ext cx="363537" cy="2287532"/>
          </a:xfrm>
          <a:custGeom>
            <a:avLst/>
            <a:gdLst>
              <a:gd name="T0" fmla="*/ 228 w 229"/>
              <a:gd name="T1" fmla="*/ 0 h 1177"/>
              <a:gd name="T2" fmla="*/ 0 w 229"/>
              <a:gd name="T3" fmla="*/ 0 h 1177"/>
              <a:gd name="T4" fmla="*/ 0 w 229"/>
              <a:gd name="T5" fmla="*/ 1176 h 1177"/>
              <a:gd name="T6" fmla="*/ 221 w 229"/>
              <a:gd name="T7" fmla="*/ 1176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1177">
                <a:moveTo>
                  <a:pt x="228" y="0"/>
                </a:moveTo>
                <a:lnTo>
                  <a:pt x="0" y="0"/>
                </a:lnTo>
                <a:lnTo>
                  <a:pt x="0" y="1176"/>
                </a:lnTo>
                <a:lnTo>
                  <a:pt x="221" y="1176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Line 349"/>
          <p:cNvSpPr>
            <a:spLocks noChangeShapeType="1"/>
          </p:cNvSpPr>
          <p:nvPr/>
        </p:nvSpPr>
        <p:spPr bwMode="auto">
          <a:xfrm flipH="1">
            <a:off x="386929" y="5156842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Line 350"/>
          <p:cNvSpPr>
            <a:spLocks noChangeShapeType="1"/>
          </p:cNvSpPr>
          <p:nvPr/>
        </p:nvSpPr>
        <p:spPr bwMode="auto">
          <a:xfrm flipH="1">
            <a:off x="386929" y="5732906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Group 351"/>
          <p:cNvGrpSpPr>
            <a:grpSpLocks/>
          </p:cNvGrpSpPr>
          <p:nvPr/>
        </p:nvGrpSpPr>
        <p:grpSpPr bwMode="auto">
          <a:xfrm>
            <a:off x="755229" y="4365104"/>
            <a:ext cx="2160587" cy="2143392"/>
            <a:chOff x="900" y="1815"/>
            <a:chExt cx="3885" cy="4944"/>
          </a:xfrm>
        </p:grpSpPr>
        <p:sp>
          <p:nvSpPr>
            <p:cNvPr id="27" name="AutoShape 352"/>
            <p:cNvSpPr>
              <a:spLocks noChangeArrowheads="1"/>
            </p:cNvSpPr>
            <p:nvPr/>
          </p:nvSpPr>
          <p:spPr bwMode="auto">
            <a:xfrm>
              <a:off x="900" y="1815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아파트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23.6%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AutoShape 352"/>
            <p:cNvSpPr>
              <a:spLocks noChangeArrowheads="1"/>
            </p:cNvSpPr>
            <p:nvPr/>
          </p:nvSpPr>
          <p:spPr bwMode="auto">
            <a:xfrm>
              <a:off x="900" y="3144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상용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14.0%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AutoShape 352"/>
            <p:cNvSpPr>
              <a:spLocks noChangeArrowheads="1"/>
            </p:cNvSpPr>
            <p:nvPr/>
          </p:nvSpPr>
          <p:spPr bwMode="auto">
            <a:xfrm>
              <a:off x="900" y="4472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백화점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13.0%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AutoShape 352"/>
            <p:cNvSpPr>
              <a:spLocks noChangeArrowheads="1"/>
            </p:cNvSpPr>
            <p:nvPr/>
          </p:nvSpPr>
          <p:spPr bwMode="auto">
            <a:xfrm>
              <a:off x="900" y="5763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lang="en-US" altLang="ko-KR" sz="14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kumimoji="0"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대학 </a:t>
              </a:r>
              <a:r>
                <a:rPr kumimoji="0"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12.8%</a:t>
              </a:r>
              <a:endParaRPr kumimoji="0" lang="ko-KR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2" name="Line 363"/>
          <p:cNvSpPr>
            <a:spLocks noChangeShapeType="1"/>
          </p:cNvSpPr>
          <p:nvPr/>
        </p:nvSpPr>
        <p:spPr bwMode="auto">
          <a:xfrm flipH="1">
            <a:off x="386929" y="4580778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364"/>
          <p:cNvSpPr>
            <a:spLocks noChangeArrowheads="1"/>
          </p:cNvSpPr>
          <p:nvPr/>
        </p:nvSpPr>
        <p:spPr bwMode="auto">
          <a:xfrm>
            <a:off x="755229" y="3789040"/>
            <a:ext cx="2160587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2008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lang="ko-KR" altLang="ko-KR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Freeform 348"/>
          <p:cNvSpPr>
            <a:spLocks/>
          </p:cNvSpPr>
          <p:nvPr/>
        </p:nvSpPr>
        <p:spPr bwMode="auto">
          <a:xfrm>
            <a:off x="3275856" y="4005064"/>
            <a:ext cx="363537" cy="2287532"/>
          </a:xfrm>
          <a:custGeom>
            <a:avLst/>
            <a:gdLst>
              <a:gd name="T0" fmla="*/ 228 w 229"/>
              <a:gd name="T1" fmla="*/ 0 h 1177"/>
              <a:gd name="T2" fmla="*/ 0 w 229"/>
              <a:gd name="T3" fmla="*/ 0 h 1177"/>
              <a:gd name="T4" fmla="*/ 0 w 229"/>
              <a:gd name="T5" fmla="*/ 1176 h 1177"/>
              <a:gd name="T6" fmla="*/ 221 w 229"/>
              <a:gd name="T7" fmla="*/ 1176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1177">
                <a:moveTo>
                  <a:pt x="228" y="0"/>
                </a:moveTo>
                <a:lnTo>
                  <a:pt x="0" y="0"/>
                </a:lnTo>
                <a:lnTo>
                  <a:pt x="0" y="1176"/>
                </a:lnTo>
                <a:lnTo>
                  <a:pt x="221" y="1176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Line 349"/>
          <p:cNvSpPr>
            <a:spLocks noChangeShapeType="1"/>
          </p:cNvSpPr>
          <p:nvPr/>
        </p:nvSpPr>
        <p:spPr bwMode="auto">
          <a:xfrm flipH="1">
            <a:off x="3275856" y="5156842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Line 350"/>
          <p:cNvSpPr>
            <a:spLocks noChangeShapeType="1"/>
          </p:cNvSpPr>
          <p:nvPr/>
        </p:nvSpPr>
        <p:spPr bwMode="auto">
          <a:xfrm flipH="1">
            <a:off x="3275856" y="5732906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9" name="Group 351"/>
          <p:cNvGrpSpPr>
            <a:grpSpLocks/>
          </p:cNvGrpSpPr>
          <p:nvPr/>
        </p:nvGrpSpPr>
        <p:grpSpPr bwMode="auto">
          <a:xfrm>
            <a:off x="3644156" y="4365104"/>
            <a:ext cx="2160587" cy="2143392"/>
            <a:chOff x="900" y="1815"/>
            <a:chExt cx="3885" cy="4944"/>
          </a:xfrm>
        </p:grpSpPr>
        <p:sp>
          <p:nvSpPr>
            <p:cNvPr id="60" name="AutoShape 352"/>
            <p:cNvSpPr>
              <a:spLocks noChangeArrowheads="1"/>
            </p:cNvSpPr>
            <p:nvPr/>
          </p:nvSpPr>
          <p:spPr bwMode="auto">
            <a:xfrm>
              <a:off x="900" y="1815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아파트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22.2%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AutoShape 352"/>
            <p:cNvSpPr>
              <a:spLocks noChangeArrowheads="1"/>
            </p:cNvSpPr>
            <p:nvPr/>
          </p:nvSpPr>
          <p:spPr bwMode="auto">
            <a:xfrm>
              <a:off x="900" y="3144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상용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14.2%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" name="AutoShape 352"/>
            <p:cNvSpPr>
              <a:spLocks noChangeArrowheads="1"/>
            </p:cNvSpPr>
            <p:nvPr/>
          </p:nvSpPr>
          <p:spPr bwMode="auto">
            <a:xfrm>
              <a:off x="900" y="4472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대학 </a:t>
              </a:r>
              <a:r>
                <a:rPr kumimoji="0"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13.2%</a:t>
              </a:r>
              <a:endParaRPr kumimoji="0" lang="ko-KR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3" name="AutoShape 352"/>
            <p:cNvSpPr>
              <a:spLocks noChangeArrowheads="1"/>
            </p:cNvSpPr>
            <p:nvPr/>
          </p:nvSpPr>
          <p:spPr bwMode="auto">
            <a:xfrm>
              <a:off x="900" y="5763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lang="en-US" altLang="ko-KR" sz="14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백화점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12.8%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4" name="Line 363"/>
          <p:cNvSpPr>
            <a:spLocks noChangeShapeType="1"/>
          </p:cNvSpPr>
          <p:nvPr/>
        </p:nvSpPr>
        <p:spPr bwMode="auto">
          <a:xfrm flipH="1">
            <a:off x="3275856" y="4580778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Rectangle 364"/>
          <p:cNvSpPr>
            <a:spLocks noChangeArrowheads="1"/>
          </p:cNvSpPr>
          <p:nvPr/>
        </p:nvSpPr>
        <p:spPr bwMode="auto">
          <a:xfrm>
            <a:off x="3644156" y="3789040"/>
            <a:ext cx="2160587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2009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lang="ko-KR" altLang="ko-KR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Freeform 348"/>
          <p:cNvSpPr>
            <a:spLocks/>
          </p:cNvSpPr>
          <p:nvPr/>
        </p:nvSpPr>
        <p:spPr bwMode="auto">
          <a:xfrm>
            <a:off x="6147569" y="4005064"/>
            <a:ext cx="363537" cy="2287532"/>
          </a:xfrm>
          <a:custGeom>
            <a:avLst/>
            <a:gdLst>
              <a:gd name="T0" fmla="*/ 228 w 229"/>
              <a:gd name="T1" fmla="*/ 0 h 1177"/>
              <a:gd name="T2" fmla="*/ 0 w 229"/>
              <a:gd name="T3" fmla="*/ 0 h 1177"/>
              <a:gd name="T4" fmla="*/ 0 w 229"/>
              <a:gd name="T5" fmla="*/ 1176 h 1177"/>
              <a:gd name="T6" fmla="*/ 221 w 229"/>
              <a:gd name="T7" fmla="*/ 1176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1177">
                <a:moveTo>
                  <a:pt x="228" y="0"/>
                </a:moveTo>
                <a:lnTo>
                  <a:pt x="0" y="0"/>
                </a:lnTo>
                <a:lnTo>
                  <a:pt x="0" y="1176"/>
                </a:lnTo>
                <a:lnTo>
                  <a:pt x="221" y="1176"/>
                </a:lnTo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Line 349"/>
          <p:cNvSpPr>
            <a:spLocks noChangeShapeType="1"/>
          </p:cNvSpPr>
          <p:nvPr/>
        </p:nvSpPr>
        <p:spPr bwMode="auto">
          <a:xfrm flipH="1">
            <a:off x="6147569" y="5156842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Line 350"/>
          <p:cNvSpPr>
            <a:spLocks noChangeShapeType="1"/>
          </p:cNvSpPr>
          <p:nvPr/>
        </p:nvSpPr>
        <p:spPr bwMode="auto">
          <a:xfrm flipH="1">
            <a:off x="6147569" y="5732906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9" name="Group 351"/>
          <p:cNvGrpSpPr>
            <a:grpSpLocks/>
          </p:cNvGrpSpPr>
          <p:nvPr/>
        </p:nvGrpSpPr>
        <p:grpSpPr bwMode="auto">
          <a:xfrm>
            <a:off x="6515869" y="4365104"/>
            <a:ext cx="2160587" cy="2143392"/>
            <a:chOff x="900" y="1815"/>
            <a:chExt cx="3885" cy="4944"/>
          </a:xfrm>
        </p:grpSpPr>
        <p:sp>
          <p:nvSpPr>
            <p:cNvPr id="70" name="AutoShape 352"/>
            <p:cNvSpPr>
              <a:spLocks noChangeArrowheads="1"/>
            </p:cNvSpPr>
            <p:nvPr/>
          </p:nvSpPr>
          <p:spPr bwMode="auto">
            <a:xfrm>
              <a:off x="900" y="1815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아파트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21.6%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" name="AutoShape 352"/>
            <p:cNvSpPr>
              <a:spLocks noChangeArrowheads="1"/>
            </p:cNvSpPr>
            <p:nvPr/>
          </p:nvSpPr>
          <p:spPr bwMode="auto">
            <a:xfrm>
              <a:off x="900" y="3144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대학 </a:t>
              </a:r>
              <a:r>
                <a:rPr kumimoji="0" lang="en-US" altLang="ko-KR" sz="14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13.6%</a:t>
              </a:r>
              <a:endParaRPr kumimoji="0" lang="ko-KR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2" name="AutoShape 352"/>
            <p:cNvSpPr>
              <a:spLocks noChangeArrowheads="1"/>
            </p:cNvSpPr>
            <p:nvPr/>
          </p:nvSpPr>
          <p:spPr bwMode="auto">
            <a:xfrm>
              <a:off x="900" y="4472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백화점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13.5%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AutoShape 352"/>
            <p:cNvSpPr>
              <a:spLocks noChangeArrowheads="1"/>
            </p:cNvSpPr>
            <p:nvPr/>
          </p:nvSpPr>
          <p:spPr bwMode="auto">
            <a:xfrm>
              <a:off x="900" y="5763"/>
              <a:ext cx="3885" cy="996"/>
            </a:xfrm>
            <a:prstGeom prst="roundRect">
              <a:avLst>
                <a:gd name="adj" fmla="val 9028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40000"/>
                </a:lnSpc>
                <a:buClr>
                  <a:schemeClr val="bg1"/>
                </a:buClr>
                <a:buFont typeface="Wingdings" pitchFamily="2" charset="2"/>
                <a:buNone/>
              </a:pPr>
              <a:r>
                <a:rPr lang="en-US" altLang="ko-KR" sz="14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상</a:t>
              </a:r>
              <a:r>
                <a:rPr lang="ko-KR" altLang="en-US" sz="14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용</a:t>
              </a:r>
              <a:r>
                <a:rPr kumimoji="0" lang="ko-KR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13.2%</a:t>
              </a:r>
              <a:endParaRPr kumimoji="0" lang="ko-KR" altLang="ko-KR" sz="14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4" name="Line 363"/>
          <p:cNvSpPr>
            <a:spLocks noChangeShapeType="1"/>
          </p:cNvSpPr>
          <p:nvPr/>
        </p:nvSpPr>
        <p:spPr bwMode="auto">
          <a:xfrm flipH="1">
            <a:off x="6147569" y="4580778"/>
            <a:ext cx="3619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A321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Rectangle 364"/>
          <p:cNvSpPr>
            <a:spLocks noChangeArrowheads="1"/>
          </p:cNvSpPr>
          <p:nvPr/>
        </p:nvSpPr>
        <p:spPr bwMode="auto">
          <a:xfrm>
            <a:off x="6515869" y="3789040"/>
            <a:ext cx="2160587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endParaRPr lang="ko-KR" altLang="ko-KR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27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56" grpId="0" animBg="1"/>
      <p:bldP spid="57" grpId="0" animBg="1"/>
      <p:bldP spid="58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16632"/>
            <a:ext cx="6768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srgbClr val="00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대학교 에너지 사용 실태</a:t>
            </a:r>
            <a:endParaRPr lang="ko-KR" altLang="en-US" sz="2100" b="1" dirty="0">
              <a:solidFill>
                <a:srgbClr val="00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9" name="Picture 5" descr="http://www.greenkorea.org/zb/data/statement/20110711_0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45"/>
          <a:stretch/>
        </p:blipFill>
        <p:spPr bwMode="auto">
          <a:xfrm>
            <a:off x="539552" y="1340768"/>
            <a:ext cx="815119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835696" y="786190"/>
            <a:ext cx="5688632" cy="338554"/>
          </a:xfrm>
          <a:prstGeom prst="rect">
            <a:avLst/>
          </a:prstGeom>
          <a:solidFill>
            <a:srgbClr val="FF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지역 및 구간별 에너지사용량 신고 대학교 수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(2009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기준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53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10537</TotalTime>
  <Words>2216</Words>
  <Application>Microsoft Office PowerPoint</Application>
  <PresentationFormat>화면 슬라이드 쇼(4:3)</PresentationFormat>
  <Paragraphs>495</Paragraphs>
  <Slides>31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TG1</dc:creator>
  <cp:lastModifiedBy>psh</cp:lastModifiedBy>
  <cp:revision>743</cp:revision>
  <cp:lastPrinted>2014-05-29T16:35:50Z</cp:lastPrinted>
  <dcterms:created xsi:type="dcterms:W3CDTF">2013-12-11T14:53:31Z</dcterms:created>
  <dcterms:modified xsi:type="dcterms:W3CDTF">2014-10-09T16:11:30Z</dcterms:modified>
</cp:coreProperties>
</file>