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88"/>
  </p:notesMasterIdLst>
  <p:handoutMasterIdLst>
    <p:handoutMasterId r:id="rId89"/>
  </p:handoutMasterIdLst>
  <p:sldIdLst>
    <p:sldId id="291" r:id="rId2"/>
    <p:sldId id="310" r:id="rId3"/>
    <p:sldId id="354" r:id="rId4"/>
    <p:sldId id="366" r:id="rId5"/>
    <p:sldId id="365" r:id="rId6"/>
    <p:sldId id="378" r:id="rId7"/>
    <p:sldId id="405" r:id="rId8"/>
    <p:sldId id="367" r:id="rId9"/>
    <p:sldId id="368" r:id="rId10"/>
    <p:sldId id="369" r:id="rId11"/>
    <p:sldId id="370" r:id="rId12"/>
    <p:sldId id="439" r:id="rId13"/>
    <p:sldId id="372" r:id="rId14"/>
    <p:sldId id="373" r:id="rId15"/>
    <p:sldId id="374" r:id="rId16"/>
    <p:sldId id="375" r:id="rId17"/>
    <p:sldId id="376" r:id="rId18"/>
    <p:sldId id="377" r:id="rId19"/>
    <p:sldId id="380" r:id="rId20"/>
    <p:sldId id="381" r:id="rId21"/>
    <p:sldId id="383" r:id="rId22"/>
    <p:sldId id="385" r:id="rId23"/>
    <p:sldId id="386" r:id="rId24"/>
    <p:sldId id="390" r:id="rId25"/>
    <p:sldId id="384" r:id="rId26"/>
    <p:sldId id="388" r:id="rId27"/>
    <p:sldId id="389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4" r:id="rId39"/>
    <p:sldId id="440" r:id="rId40"/>
    <p:sldId id="441" r:id="rId41"/>
    <p:sldId id="442" r:id="rId42"/>
    <p:sldId id="437" r:id="rId43"/>
    <p:sldId id="406" r:id="rId44"/>
    <p:sldId id="407" r:id="rId45"/>
    <p:sldId id="408" r:id="rId46"/>
    <p:sldId id="409" r:id="rId47"/>
    <p:sldId id="410" r:id="rId48"/>
    <p:sldId id="411" r:id="rId49"/>
    <p:sldId id="412" r:id="rId50"/>
    <p:sldId id="414" r:id="rId51"/>
    <p:sldId id="417" r:id="rId52"/>
    <p:sldId id="418" r:id="rId53"/>
    <p:sldId id="419" r:id="rId54"/>
    <p:sldId id="420" r:id="rId55"/>
    <p:sldId id="421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438" r:id="rId81"/>
    <p:sldId id="443" r:id="rId82"/>
    <p:sldId id="436" r:id="rId83"/>
    <p:sldId id="444" r:id="rId84"/>
    <p:sldId id="445" r:id="rId85"/>
    <p:sldId id="446" r:id="rId86"/>
    <p:sldId id="471" r:id="rId87"/>
  </p:sldIdLst>
  <p:sldSz cx="9144000" cy="6858000" type="screen4x3"/>
  <p:notesSz cx="6797675" cy="9926638"/>
  <p:defaultTextStyle>
    <a:defPPr>
      <a:defRPr lang="ko-KR"/>
    </a:defPPr>
    <a:lvl1pPr algn="ctr" rtl="0" fontAlgn="base" latinLnBrk="1">
      <a:lnSpc>
        <a:spcPct val="80000"/>
      </a:lnSpc>
      <a:spcBef>
        <a:spcPct val="0"/>
      </a:spcBef>
      <a:spcAft>
        <a:spcPct val="0"/>
      </a:spcAft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1pPr>
    <a:lvl2pPr marL="457200" algn="ctr" rtl="0" fontAlgn="base" latinLnBrk="1">
      <a:lnSpc>
        <a:spcPct val="80000"/>
      </a:lnSpc>
      <a:spcBef>
        <a:spcPct val="0"/>
      </a:spcBef>
      <a:spcAft>
        <a:spcPct val="0"/>
      </a:spcAft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2pPr>
    <a:lvl3pPr marL="914400" algn="ctr" rtl="0" fontAlgn="base" latinLnBrk="1">
      <a:lnSpc>
        <a:spcPct val="80000"/>
      </a:lnSpc>
      <a:spcBef>
        <a:spcPct val="0"/>
      </a:spcBef>
      <a:spcAft>
        <a:spcPct val="0"/>
      </a:spcAft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3pPr>
    <a:lvl4pPr marL="1371600" algn="ctr" rtl="0" fontAlgn="base" latinLnBrk="1">
      <a:lnSpc>
        <a:spcPct val="80000"/>
      </a:lnSpc>
      <a:spcBef>
        <a:spcPct val="0"/>
      </a:spcBef>
      <a:spcAft>
        <a:spcPct val="0"/>
      </a:spcAft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4pPr>
    <a:lvl5pPr marL="1828800" algn="ctr" rtl="0" fontAlgn="base" latinLnBrk="1">
      <a:lnSpc>
        <a:spcPct val="80000"/>
      </a:lnSpc>
      <a:spcBef>
        <a:spcPct val="0"/>
      </a:spcBef>
      <a:spcAft>
        <a:spcPct val="0"/>
      </a:spcAft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5pPr>
    <a:lvl6pPr marL="2286000" algn="l" defTabSz="914400" rtl="0" eaLnBrk="1" latinLnBrk="1" hangingPunct="1"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6pPr>
    <a:lvl7pPr marL="2743200" algn="l" defTabSz="914400" rtl="0" eaLnBrk="1" latinLnBrk="1" hangingPunct="1"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7pPr>
    <a:lvl8pPr marL="3200400" algn="l" defTabSz="914400" rtl="0" eaLnBrk="1" latinLnBrk="1" hangingPunct="1"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8pPr>
    <a:lvl9pPr marL="3657600" algn="l" defTabSz="914400" rtl="0" eaLnBrk="1" latinLnBrk="1" hangingPunct="1">
      <a:defRPr kumimoji="1" sz="2500" b="1" kern="1200">
        <a:solidFill>
          <a:schemeClr val="tx2"/>
        </a:solidFill>
        <a:latin typeface="HY울릉도L" pitchFamily="18" charset="-127"/>
        <a:ea typeface="HY울릉도L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0066FF"/>
    <a:srgbClr val="3399FF"/>
    <a:srgbClr val="D9D9D9"/>
    <a:srgbClr val="000099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068" autoAdjust="0"/>
    <p:restoredTop sz="94633" autoAdjust="0"/>
  </p:normalViewPr>
  <p:slideViewPr>
    <p:cSldViewPr>
      <p:cViewPr>
        <p:scale>
          <a:sx n="100" d="100"/>
          <a:sy n="100" d="100"/>
        </p:scale>
        <p:origin x="-46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2220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02%20&#54620;&#44397;&#50808;&#45824;\00%20&#45824;&#54617;&#50896;\03%20&#49437;&#49324;&#45436;&#47928;\04%20&#45936;&#51060;&#53552;\1._&#51116;&#49892;&#44048;&#51648;_&#49468;&#49436;_&#51204;&#44592;&#49324;&#50857;&#47049;&#45936;&#51060;&#5355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강의실 조명기구 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'3층 강의실(전등)'!$L$17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'3층 강의실(전등)'!$M$16:$T$16</c:f>
              <c:strCache>
                <c:ptCount val="8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</c:strCache>
            </c:strRef>
          </c:cat>
          <c:val>
            <c:numRef>
              <c:f>'3층 강의실(전등)'!$M$17:$T$17</c:f>
              <c:numCache>
                <c:formatCode>General</c:formatCode>
                <c:ptCount val="8"/>
                <c:pt idx="0">
                  <c:v>33.600000000000023</c:v>
                </c:pt>
                <c:pt idx="1">
                  <c:v>30.299999999999983</c:v>
                </c:pt>
                <c:pt idx="2">
                  <c:v>41.4</c:v>
                </c:pt>
                <c:pt idx="3">
                  <c:v>40.5</c:v>
                </c:pt>
                <c:pt idx="4">
                  <c:v>41.900000000000091</c:v>
                </c:pt>
                <c:pt idx="5">
                  <c:v>26</c:v>
                </c:pt>
                <c:pt idx="6">
                  <c:v>50.300000000000004</c:v>
                </c:pt>
                <c:pt idx="7">
                  <c:v>36.300000000000004</c:v>
                </c:pt>
              </c:numCache>
            </c:numRef>
          </c:val>
        </c:ser>
        <c:ser>
          <c:idx val="1"/>
          <c:order val="1"/>
          <c:tx>
            <c:strRef>
              <c:f>'3층 강의실(전등)'!$L$18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'3층 강의실(전등)'!$M$16:$T$16</c:f>
              <c:strCache>
                <c:ptCount val="8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</c:strCache>
            </c:strRef>
          </c:cat>
          <c:val>
            <c:numRef>
              <c:f>'3층 강의실(전등)'!$M$18:$T$18</c:f>
              <c:numCache>
                <c:formatCode>General</c:formatCode>
                <c:ptCount val="8"/>
                <c:pt idx="0">
                  <c:v>33.300000000000004</c:v>
                </c:pt>
                <c:pt idx="1">
                  <c:v>33.300000000000004</c:v>
                </c:pt>
                <c:pt idx="2">
                  <c:v>33.300000000000004</c:v>
                </c:pt>
                <c:pt idx="3">
                  <c:v>33.300000000000004</c:v>
                </c:pt>
                <c:pt idx="4">
                  <c:v>33.300000000000004</c:v>
                </c:pt>
                <c:pt idx="5">
                  <c:v>33.300000000000004</c:v>
                </c:pt>
                <c:pt idx="6">
                  <c:v>33.300000000000004</c:v>
                </c:pt>
                <c:pt idx="7">
                  <c:v>33.300000000000004</c:v>
                </c:pt>
              </c:numCache>
            </c:numRef>
          </c:val>
        </c:ser>
        <c:ser>
          <c:idx val="2"/>
          <c:order val="2"/>
          <c:tx>
            <c:strRef>
              <c:f>'3층 강의실(전등)'!$L$19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'3층 강의실(전등)'!$M$16:$T$16</c:f>
              <c:strCache>
                <c:ptCount val="8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</c:strCache>
            </c:strRef>
          </c:cat>
          <c:val>
            <c:numRef>
              <c:f>'3층 강의실(전등)'!$M$19:$T$19</c:f>
              <c:numCache>
                <c:formatCode>General</c:formatCode>
                <c:ptCount val="8"/>
                <c:pt idx="0">
                  <c:v>41.8</c:v>
                </c:pt>
                <c:pt idx="1">
                  <c:v>41.8</c:v>
                </c:pt>
                <c:pt idx="2">
                  <c:v>41.8</c:v>
                </c:pt>
                <c:pt idx="3">
                  <c:v>41.8</c:v>
                </c:pt>
                <c:pt idx="4">
                  <c:v>41.8</c:v>
                </c:pt>
                <c:pt idx="5">
                  <c:v>41.8</c:v>
                </c:pt>
                <c:pt idx="6">
                  <c:v>41.8</c:v>
                </c:pt>
                <c:pt idx="7">
                  <c:v>41.8</c:v>
                </c:pt>
              </c:numCache>
            </c:numRef>
          </c:val>
        </c:ser>
        <c:marker val="1"/>
        <c:axId val="62656896"/>
        <c:axId val="62658432"/>
      </c:lineChart>
      <c:catAx>
        <c:axId val="62656896"/>
        <c:scaling>
          <c:orientation val="minMax"/>
        </c:scaling>
        <c:axPos val="b"/>
        <c:majorTickMark val="none"/>
        <c:tickLblPos val="nextTo"/>
        <c:crossAx val="62658432"/>
        <c:crosses val="autoZero"/>
        <c:auto val="1"/>
        <c:lblAlgn val="ctr"/>
        <c:lblOffset val="100"/>
      </c:catAx>
      <c:valAx>
        <c:axId val="626584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26568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전력 사용량 </a:t>
            </a:r>
            <a:r>
              <a:rPr lang="en-US" altLang="ko-KR"/>
              <a:t>(1</a:t>
            </a:r>
            <a:r>
              <a:rPr lang="ko-KR" altLang="en-US"/>
              <a:t>주</a:t>
            </a:r>
            <a:r>
              <a:rPr lang="en-US" altLang="ko-KR"/>
              <a:t>)</a:t>
            </a:r>
            <a:r>
              <a:rPr lang="ko-KR" altLang="en-US"/>
              <a:t> 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B1주차장!$L$32</c:f>
              <c:strCache>
                <c:ptCount val="1"/>
                <c:pt idx="0">
                  <c:v>조명기구 평균</c:v>
                </c:pt>
              </c:strCache>
            </c:strRef>
          </c:tx>
          <c:cat>
            <c:strRef>
              <c:f>B1주차장!$M$31:$O$31</c:f>
              <c:strCache>
                <c:ptCount val="3"/>
                <c:pt idx="0">
                  <c:v>센서 OFF</c:v>
                </c:pt>
                <c:pt idx="1">
                  <c:v>센서 ON</c:v>
                </c:pt>
                <c:pt idx="2">
                  <c:v>절감량</c:v>
                </c:pt>
              </c:strCache>
            </c:strRef>
          </c:cat>
          <c:val>
            <c:numRef>
              <c:f>B1주차장!$M$32:$O$32</c:f>
              <c:numCache>
                <c:formatCode>General</c:formatCode>
                <c:ptCount val="3"/>
                <c:pt idx="0">
                  <c:v>328.1</c:v>
                </c:pt>
                <c:pt idx="1">
                  <c:v>71.2</c:v>
                </c:pt>
                <c:pt idx="2">
                  <c:v>256.90000000000003</c:v>
                </c:pt>
              </c:numCache>
            </c:numRef>
          </c:val>
        </c:ser>
        <c:axId val="66439040"/>
        <c:axId val="66440576"/>
      </c:barChart>
      <c:catAx>
        <c:axId val="66439040"/>
        <c:scaling>
          <c:orientation val="minMax"/>
        </c:scaling>
        <c:axPos val="b"/>
        <c:majorTickMark val="none"/>
        <c:tickLblPos val="nextTo"/>
        <c:crossAx val="66440576"/>
        <c:crosses val="autoZero"/>
        <c:auto val="1"/>
        <c:lblAlgn val="ctr"/>
        <c:lblOffset val="100"/>
      </c:catAx>
      <c:valAx>
        <c:axId val="6644057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>
            <c:manualLayout>
              <c:xMode val="edge"/>
              <c:yMode val="edge"/>
              <c:x val="8.3333333333333343E-2"/>
              <c:y val="0.41384259259259282"/>
            </c:manualLayout>
          </c:layout>
        </c:title>
        <c:numFmt formatCode="General" sourceLinked="1"/>
        <c:majorTickMark val="none"/>
        <c:tickLblPos val="nextTo"/>
        <c:crossAx val="664390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경제성 검토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5024903505190174"/>
          <c:y val="0.16523520713447654"/>
          <c:w val="0.83968814229729261"/>
          <c:h val="0.53202828135776958"/>
        </c:manualLayout>
      </c:layout>
      <c:barChart>
        <c:barDir val="col"/>
        <c:grouping val="clustered"/>
        <c:ser>
          <c:idx val="0"/>
          <c:order val="0"/>
          <c:tx>
            <c:strRef>
              <c:f>'경제성 분석'!$G$8</c:f>
              <c:strCache>
                <c:ptCount val="1"/>
                <c:pt idx="0">
                  <c:v>투자비</c:v>
                </c:pt>
              </c:strCache>
            </c:strRef>
          </c:tx>
          <c:cat>
            <c:strRef>
              <c:f>'경제성 분석'!$H$7:$M$7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분석'!$H$8:$M$8</c:f>
              <c:numCache>
                <c:formatCode>#,##0_ ;[Red]\-#,##0\ </c:formatCode>
                <c:ptCount val="6"/>
                <c:pt idx="0">
                  <c:v>-505578</c:v>
                </c:pt>
                <c:pt idx="1">
                  <c:v>-382325</c:v>
                </c:pt>
                <c:pt idx="2">
                  <c:v>-259072</c:v>
                </c:pt>
                <c:pt idx="3">
                  <c:v>-135819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'경제성 분석'!$G$9</c:f>
              <c:strCache>
                <c:ptCount val="1"/>
                <c:pt idx="0">
                  <c:v>절감금액</c:v>
                </c:pt>
              </c:strCache>
            </c:strRef>
          </c:tx>
          <c:cat>
            <c:strRef>
              <c:f>'경제성 분석'!$H$7:$M$7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분석'!$H$9:$M$9</c:f>
              <c:numCache>
                <c:formatCode>#,##0_ ;[Red]\-#,##0\ </c:formatCode>
                <c:ptCount val="6"/>
                <c:pt idx="0">
                  <c:v>123253</c:v>
                </c:pt>
                <c:pt idx="1">
                  <c:v>123253</c:v>
                </c:pt>
                <c:pt idx="2">
                  <c:v>123253</c:v>
                </c:pt>
                <c:pt idx="3">
                  <c:v>123253</c:v>
                </c:pt>
                <c:pt idx="4">
                  <c:v>123253</c:v>
                </c:pt>
                <c:pt idx="5">
                  <c:v>123253</c:v>
                </c:pt>
              </c:numCache>
            </c:numRef>
          </c:val>
        </c:ser>
        <c:ser>
          <c:idx val="2"/>
          <c:order val="2"/>
          <c:tx>
            <c:strRef>
              <c:f>'경제성 분석'!$G$10</c:f>
              <c:strCache>
                <c:ptCount val="1"/>
                <c:pt idx="0">
                  <c:v>손익분기</c:v>
                </c:pt>
              </c:strCache>
            </c:strRef>
          </c:tx>
          <c:cat>
            <c:strRef>
              <c:f>'경제성 분석'!$H$7:$M$7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분석'!$H$10:$M$10</c:f>
              <c:numCache>
                <c:formatCode>#,##0_ ;[Red]\-#,##0\ </c:formatCode>
                <c:ptCount val="6"/>
                <c:pt idx="0">
                  <c:v>-382325</c:v>
                </c:pt>
                <c:pt idx="1">
                  <c:v>-259072</c:v>
                </c:pt>
                <c:pt idx="2">
                  <c:v>-135819</c:v>
                </c:pt>
                <c:pt idx="3">
                  <c:v>-12566</c:v>
                </c:pt>
                <c:pt idx="4">
                  <c:v>110687</c:v>
                </c:pt>
                <c:pt idx="5">
                  <c:v>233940</c:v>
                </c:pt>
              </c:numCache>
            </c:numRef>
          </c:val>
        </c:ser>
        <c:axId val="71290240"/>
        <c:axId val="71496832"/>
      </c:barChart>
      <c:catAx>
        <c:axId val="71290240"/>
        <c:scaling>
          <c:orientation val="minMax"/>
        </c:scaling>
        <c:axPos val="b"/>
        <c:majorTickMark val="none"/>
        <c:tickLblPos val="nextTo"/>
        <c:crossAx val="71496832"/>
        <c:crosses val="autoZero"/>
        <c:auto val="1"/>
        <c:lblAlgn val="ctr"/>
        <c:lblOffset val="100"/>
      </c:catAx>
      <c:valAx>
        <c:axId val="714968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ko-KR" altLang="en-US"/>
                  <a:t>원</a:t>
                </a:r>
              </a:p>
            </c:rich>
          </c:tx>
          <c:layout/>
        </c:title>
        <c:numFmt formatCode="#,##0_ ;[Red]\-#,##0\ " sourceLinked="1"/>
        <c:majorTickMark val="none"/>
        <c:tickLblPos val="nextTo"/>
        <c:crossAx val="712902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경제성 검토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'경제성 분석'!$G$25</c:f>
              <c:strCache>
                <c:ptCount val="1"/>
                <c:pt idx="0">
                  <c:v>투자비</c:v>
                </c:pt>
              </c:strCache>
            </c:strRef>
          </c:tx>
          <c:cat>
            <c:strRef>
              <c:f>'경제성 분석'!$H$24:$M$24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분석'!$H$25:$M$25</c:f>
              <c:numCache>
                <c:formatCode>#,##0_ ;[Red]\-#,##0\ </c:formatCode>
                <c:ptCount val="6"/>
                <c:pt idx="0">
                  <c:v>-357789</c:v>
                </c:pt>
                <c:pt idx="1">
                  <c:v>-248277</c:v>
                </c:pt>
                <c:pt idx="2">
                  <c:v>-138765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'경제성 분석'!$G$26</c:f>
              <c:strCache>
                <c:ptCount val="1"/>
                <c:pt idx="0">
                  <c:v>절감금액</c:v>
                </c:pt>
              </c:strCache>
            </c:strRef>
          </c:tx>
          <c:cat>
            <c:strRef>
              <c:f>'경제성 분석'!$H$24:$M$24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분석'!$H$26:$M$26</c:f>
              <c:numCache>
                <c:formatCode>#,##0_ ;[Red]\-#,##0\ </c:formatCode>
                <c:ptCount val="6"/>
                <c:pt idx="0">
                  <c:v>109512</c:v>
                </c:pt>
                <c:pt idx="1">
                  <c:v>109512</c:v>
                </c:pt>
                <c:pt idx="2">
                  <c:v>109512</c:v>
                </c:pt>
                <c:pt idx="3">
                  <c:v>109512</c:v>
                </c:pt>
                <c:pt idx="4">
                  <c:v>109512</c:v>
                </c:pt>
                <c:pt idx="5">
                  <c:v>109512</c:v>
                </c:pt>
              </c:numCache>
            </c:numRef>
          </c:val>
        </c:ser>
        <c:ser>
          <c:idx val="2"/>
          <c:order val="2"/>
          <c:tx>
            <c:strRef>
              <c:f>'경제성 분석'!$G$27</c:f>
              <c:strCache>
                <c:ptCount val="1"/>
                <c:pt idx="0">
                  <c:v>손익분기</c:v>
                </c:pt>
              </c:strCache>
            </c:strRef>
          </c:tx>
          <c:cat>
            <c:strRef>
              <c:f>'경제성 분석'!$H$24:$M$24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분석'!$H$27:$M$27</c:f>
              <c:numCache>
                <c:formatCode>#,##0_ ;[Red]\-#,##0\ </c:formatCode>
                <c:ptCount val="6"/>
                <c:pt idx="0">
                  <c:v>-248277</c:v>
                </c:pt>
                <c:pt idx="1">
                  <c:v>-138765</c:v>
                </c:pt>
                <c:pt idx="2">
                  <c:v>-29253</c:v>
                </c:pt>
                <c:pt idx="3">
                  <c:v>80259</c:v>
                </c:pt>
                <c:pt idx="4">
                  <c:v>189771</c:v>
                </c:pt>
                <c:pt idx="5">
                  <c:v>299283</c:v>
                </c:pt>
              </c:numCache>
            </c:numRef>
          </c:val>
        </c:ser>
        <c:axId val="73385088"/>
        <c:axId val="73386624"/>
      </c:barChart>
      <c:catAx>
        <c:axId val="73385088"/>
        <c:scaling>
          <c:orientation val="minMax"/>
        </c:scaling>
        <c:axPos val="b"/>
        <c:majorTickMark val="none"/>
        <c:tickLblPos val="nextTo"/>
        <c:crossAx val="73386624"/>
        <c:crosses val="autoZero"/>
        <c:auto val="1"/>
        <c:lblAlgn val="ctr"/>
        <c:lblOffset val="100"/>
      </c:catAx>
      <c:valAx>
        <c:axId val="7338662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ko-KR" altLang="en-US"/>
                  <a:t>원</a:t>
                </a:r>
              </a:p>
            </c:rich>
          </c:tx>
          <c:layout/>
        </c:title>
        <c:numFmt formatCode="#,##0_ ;[Red]\-#,##0\ " sourceLinked="1"/>
        <c:majorTickMark val="none"/>
        <c:tickLblPos val="nextTo"/>
        <c:crossAx val="733850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 dirty="0" smtClean="0"/>
              <a:t>경제성 분석</a:t>
            </a:r>
            <a:endParaRPr lang="ko-KR" altLang="en-U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'경제성 분석'!$G$36</c:f>
              <c:strCache>
                <c:ptCount val="1"/>
                <c:pt idx="0">
                  <c:v>투자비</c:v>
                </c:pt>
              </c:strCache>
            </c:strRef>
          </c:tx>
          <c:cat>
            <c:strRef>
              <c:f>'경제성 분석'!$H$35:$M$35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분석'!$H$36:$M$36</c:f>
              <c:numCache>
                <c:formatCode>#,##0_ ;[Red]\-#,##0\ </c:formatCode>
                <c:ptCount val="6"/>
                <c:pt idx="0">
                  <c:v>-2275000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'경제성 분석'!$G$37</c:f>
              <c:strCache>
                <c:ptCount val="1"/>
                <c:pt idx="0">
                  <c:v>절감금액</c:v>
                </c:pt>
              </c:strCache>
            </c:strRef>
          </c:tx>
          <c:cat>
            <c:strRef>
              <c:f>'경제성 분석'!$H$35:$M$35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분석'!$H$37:$M$37</c:f>
              <c:numCache>
                <c:formatCode>#,##0_ ;[Red]\-#,##0\ </c:formatCode>
                <c:ptCount val="6"/>
                <c:pt idx="0">
                  <c:v>1736644</c:v>
                </c:pt>
                <c:pt idx="1">
                  <c:v>1736644</c:v>
                </c:pt>
                <c:pt idx="2">
                  <c:v>1736644</c:v>
                </c:pt>
                <c:pt idx="3">
                  <c:v>1736644</c:v>
                </c:pt>
                <c:pt idx="4">
                  <c:v>1736644</c:v>
                </c:pt>
                <c:pt idx="5">
                  <c:v>1736644</c:v>
                </c:pt>
              </c:numCache>
            </c:numRef>
          </c:val>
        </c:ser>
        <c:ser>
          <c:idx val="2"/>
          <c:order val="2"/>
          <c:tx>
            <c:strRef>
              <c:f>'경제성 분석'!$G$38</c:f>
              <c:strCache>
                <c:ptCount val="1"/>
                <c:pt idx="0">
                  <c:v>손익분기</c:v>
                </c:pt>
              </c:strCache>
            </c:strRef>
          </c:tx>
          <c:cat>
            <c:strRef>
              <c:f>'경제성 분석'!$H$35:$M$35</c:f>
              <c:strCache>
                <c:ptCount val="6"/>
                <c:pt idx="0">
                  <c:v>1년</c:v>
                </c:pt>
                <c:pt idx="1">
                  <c:v>2년</c:v>
                </c:pt>
                <c:pt idx="2">
                  <c:v>3년</c:v>
                </c:pt>
                <c:pt idx="3">
                  <c:v>4년</c:v>
                </c:pt>
                <c:pt idx="4">
                  <c:v>5년</c:v>
                </c:pt>
                <c:pt idx="5">
                  <c:v>6년</c:v>
                </c:pt>
              </c:strCache>
            </c:strRef>
          </c:cat>
          <c:val>
            <c:numRef>
              <c:f>'경제성 분석'!$H$38:$M$38</c:f>
              <c:numCache>
                <c:formatCode>#,##0_ ;[Red]\-#,##0\ </c:formatCode>
                <c:ptCount val="6"/>
                <c:pt idx="0">
                  <c:v>-538356</c:v>
                </c:pt>
                <c:pt idx="1">
                  <c:v>1198288</c:v>
                </c:pt>
                <c:pt idx="2">
                  <c:v>2934932</c:v>
                </c:pt>
                <c:pt idx="3">
                  <c:v>4671576</c:v>
                </c:pt>
                <c:pt idx="4">
                  <c:v>6408220</c:v>
                </c:pt>
                <c:pt idx="5">
                  <c:v>8144864</c:v>
                </c:pt>
              </c:numCache>
            </c:numRef>
          </c:val>
        </c:ser>
        <c:axId val="73501312"/>
        <c:axId val="73507200"/>
      </c:barChart>
      <c:catAx>
        <c:axId val="73501312"/>
        <c:scaling>
          <c:orientation val="minMax"/>
        </c:scaling>
        <c:axPos val="b"/>
        <c:majorTickMark val="none"/>
        <c:tickLblPos val="nextTo"/>
        <c:crossAx val="73507200"/>
        <c:crosses val="autoZero"/>
        <c:auto val="1"/>
        <c:lblAlgn val="ctr"/>
        <c:lblOffset val="100"/>
      </c:catAx>
      <c:valAx>
        <c:axId val="735072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ko-KR" altLang="en-US" dirty="0" smtClean="0"/>
                  <a:t>원</a:t>
                </a:r>
                <a:endParaRPr lang="ko-KR" altLang="en-US" dirty="0"/>
              </a:p>
            </c:rich>
          </c:tx>
          <c:layout/>
        </c:title>
        <c:numFmt formatCode="#,##0_ ;[Red]\-#,##0\ " sourceLinked="1"/>
        <c:majorTickMark val="none"/>
        <c:tickLblPos val="nextTo"/>
        <c:crossAx val="735013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 altLang="ko-KR"/>
              <a:t>304</a:t>
            </a:r>
            <a:r>
              <a:rPr lang="ko-KR" altLang="en-US"/>
              <a:t>호 </a:t>
            </a:r>
            <a:r>
              <a:rPr lang="en-US" altLang="ko-KR"/>
              <a:t>EHP </a:t>
            </a:r>
            <a:r>
              <a:rPr lang="ko-KR" altLang="en-US"/>
              <a:t>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'304호 (EHP)'!$K$20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'304호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'304호 (EHP)'!$L$20:$O$20</c:f>
              <c:numCache>
                <c:formatCode>General</c:formatCode>
                <c:ptCount val="4"/>
                <c:pt idx="0">
                  <c:v>34.700000000000003</c:v>
                </c:pt>
                <c:pt idx="1">
                  <c:v>22.700000000000003</c:v>
                </c:pt>
                <c:pt idx="2">
                  <c:v>39.500000000000007</c:v>
                </c:pt>
                <c:pt idx="3">
                  <c:v>30.5</c:v>
                </c:pt>
              </c:numCache>
            </c:numRef>
          </c:val>
        </c:ser>
        <c:ser>
          <c:idx val="1"/>
          <c:order val="1"/>
          <c:tx>
            <c:strRef>
              <c:f>'304호 (EHP)'!$K$21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'304호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'304호 (EHP)'!$L$21:$O$21</c:f>
              <c:numCache>
                <c:formatCode>General</c:formatCode>
                <c:ptCount val="4"/>
                <c:pt idx="0">
                  <c:v>26.6</c:v>
                </c:pt>
                <c:pt idx="1">
                  <c:v>26.6</c:v>
                </c:pt>
                <c:pt idx="2">
                  <c:v>26.6</c:v>
                </c:pt>
                <c:pt idx="3">
                  <c:v>26.6</c:v>
                </c:pt>
              </c:numCache>
            </c:numRef>
          </c:val>
        </c:ser>
        <c:ser>
          <c:idx val="2"/>
          <c:order val="2"/>
          <c:tx>
            <c:strRef>
              <c:f>'304호 (EHP)'!$K$22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'304호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'304호 (EHP)'!$L$22:$O$22</c:f>
              <c:numCache>
                <c:formatCode>General</c:formatCode>
                <c:ptCount val="4"/>
                <c:pt idx="0">
                  <c:v>37.100000000000009</c:v>
                </c:pt>
                <c:pt idx="1">
                  <c:v>37.100000000000009</c:v>
                </c:pt>
                <c:pt idx="2">
                  <c:v>37.100000000000009</c:v>
                </c:pt>
                <c:pt idx="3">
                  <c:v>37.100000000000009</c:v>
                </c:pt>
              </c:numCache>
            </c:numRef>
          </c:val>
        </c:ser>
        <c:marker val="1"/>
        <c:axId val="62863232"/>
        <c:axId val="62864768"/>
      </c:lineChart>
      <c:catAx>
        <c:axId val="62863232"/>
        <c:scaling>
          <c:orientation val="minMax"/>
        </c:scaling>
        <c:axPos val="b"/>
        <c:majorTickMark val="none"/>
        <c:tickLblPos val="nextTo"/>
        <c:crossAx val="62864768"/>
        <c:crosses val="autoZero"/>
        <c:auto val="1"/>
        <c:lblAlgn val="ctr"/>
        <c:lblOffset val="100"/>
      </c:catAx>
      <c:valAx>
        <c:axId val="6286476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28632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 altLang="ko-KR"/>
              <a:t>305</a:t>
            </a:r>
            <a:r>
              <a:rPr lang="ko-KR" altLang="en-US"/>
              <a:t>호 </a:t>
            </a:r>
            <a:r>
              <a:rPr lang="en-US" altLang="ko-KR"/>
              <a:t>EHP </a:t>
            </a:r>
            <a:r>
              <a:rPr lang="ko-KR" altLang="en-US"/>
              <a:t>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'305호 (EHP)'!$K$20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'305호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'305호 (EHP)'!$L$20:$O$20</c:f>
              <c:numCache>
                <c:formatCode>General</c:formatCode>
                <c:ptCount val="4"/>
                <c:pt idx="0">
                  <c:v>41.7</c:v>
                </c:pt>
                <c:pt idx="1">
                  <c:v>28.800000000000004</c:v>
                </c:pt>
                <c:pt idx="2">
                  <c:v>42.4</c:v>
                </c:pt>
                <c:pt idx="3">
                  <c:v>40.200000000000003</c:v>
                </c:pt>
              </c:numCache>
            </c:numRef>
          </c:val>
        </c:ser>
        <c:ser>
          <c:idx val="1"/>
          <c:order val="1"/>
          <c:tx>
            <c:strRef>
              <c:f>'305호 (EHP)'!$K$21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'305호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'305호 (EHP)'!$L$21:$O$21</c:f>
              <c:numCache>
                <c:formatCode>General</c:formatCode>
                <c:ptCount val="4"/>
                <c:pt idx="0">
                  <c:v>34.5</c:v>
                </c:pt>
                <c:pt idx="1">
                  <c:v>34.5</c:v>
                </c:pt>
                <c:pt idx="2">
                  <c:v>34.5</c:v>
                </c:pt>
                <c:pt idx="3">
                  <c:v>34.5</c:v>
                </c:pt>
              </c:numCache>
            </c:numRef>
          </c:val>
        </c:ser>
        <c:ser>
          <c:idx val="2"/>
          <c:order val="2"/>
          <c:tx>
            <c:strRef>
              <c:f>'305호 (EHP)'!$K$22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'305호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'305호 (EHP)'!$L$22:$O$22</c:f>
              <c:numCache>
                <c:formatCode>General</c:formatCode>
                <c:ptCount val="4"/>
                <c:pt idx="0">
                  <c:v>42.05</c:v>
                </c:pt>
                <c:pt idx="1">
                  <c:v>42.05</c:v>
                </c:pt>
                <c:pt idx="2">
                  <c:v>42.05</c:v>
                </c:pt>
                <c:pt idx="3">
                  <c:v>42.05</c:v>
                </c:pt>
              </c:numCache>
            </c:numRef>
          </c:val>
        </c:ser>
        <c:marker val="1"/>
        <c:axId val="64781696"/>
        <c:axId val="64791680"/>
      </c:lineChart>
      <c:catAx>
        <c:axId val="64781696"/>
        <c:scaling>
          <c:orientation val="minMax"/>
        </c:scaling>
        <c:axPos val="b"/>
        <c:majorTickMark val="none"/>
        <c:tickLblPos val="nextTo"/>
        <c:crossAx val="64791680"/>
        <c:crosses val="autoZero"/>
        <c:auto val="1"/>
        <c:lblAlgn val="ctr"/>
        <c:lblOffset val="100"/>
      </c:catAx>
      <c:valAx>
        <c:axId val="647916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47816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 altLang="ko-KR"/>
              <a:t>306</a:t>
            </a:r>
            <a:r>
              <a:rPr lang="ko-KR" altLang="en-US"/>
              <a:t>호 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'306호(EHP)'!$K$20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'306호(EHP)'!$L$19:$O$19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'306호(EHP)'!$L$20:$O$20</c:f>
              <c:numCache>
                <c:formatCode>General</c:formatCode>
                <c:ptCount val="4"/>
                <c:pt idx="0">
                  <c:v>29.5</c:v>
                </c:pt>
                <c:pt idx="1">
                  <c:v>19.100000000000001</c:v>
                </c:pt>
                <c:pt idx="2">
                  <c:v>47.800000000000004</c:v>
                </c:pt>
                <c:pt idx="3">
                  <c:v>28.5</c:v>
                </c:pt>
              </c:numCache>
            </c:numRef>
          </c:val>
        </c:ser>
        <c:ser>
          <c:idx val="1"/>
          <c:order val="1"/>
          <c:tx>
            <c:strRef>
              <c:f>'306호(EHP)'!$K$21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'306호(EHP)'!$L$19:$O$19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'306호(EHP)'!$L$21:$O$21</c:f>
              <c:numCache>
                <c:formatCode>General</c:formatCode>
                <c:ptCount val="4"/>
                <c:pt idx="0">
                  <c:v>23.8</c:v>
                </c:pt>
                <c:pt idx="1">
                  <c:v>23.8</c:v>
                </c:pt>
                <c:pt idx="2">
                  <c:v>23.8</c:v>
                </c:pt>
                <c:pt idx="3">
                  <c:v>23.8</c:v>
                </c:pt>
              </c:numCache>
            </c:numRef>
          </c:val>
        </c:ser>
        <c:ser>
          <c:idx val="2"/>
          <c:order val="2"/>
          <c:tx>
            <c:strRef>
              <c:f>'306호(EHP)'!$K$22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'306호(EHP)'!$L$19:$O$19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'306호(EHP)'!$L$22:$O$22</c:f>
              <c:numCache>
                <c:formatCode>General</c:formatCode>
                <c:ptCount val="4"/>
                <c:pt idx="0">
                  <c:v>38.650000000000006</c:v>
                </c:pt>
                <c:pt idx="1">
                  <c:v>38.650000000000006</c:v>
                </c:pt>
                <c:pt idx="2">
                  <c:v>38.650000000000006</c:v>
                </c:pt>
                <c:pt idx="3">
                  <c:v>38.650000000000006</c:v>
                </c:pt>
              </c:numCache>
            </c:numRef>
          </c:val>
        </c:ser>
        <c:marker val="1"/>
        <c:axId val="65049728"/>
        <c:axId val="65051264"/>
      </c:lineChart>
      <c:catAx>
        <c:axId val="65049728"/>
        <c:scaling>
          <c:orientation val="minMax"/>
        </c:scaling>
        <c:axPos val="b"/>
        <c:majorTickMark val="none"/>
        <c:tickLblPos val="nextTo"/>
        <c:crossAx val="65051264"/>
        <c:crosses val="autoZero"/>
        <c:auto val="1"/>
        <c:lblAlgn val="ctr"/>
        <c:lblOffset val="100"/>
      </c:catAx>
      <c:valAx>
        <c:axId val="650512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504972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강의실 </a:t>
            </a:r>
            <a:r>
              <a:rPr lang="en-US" altLang="ko-KR"/>
              <a:t>3</a:t>
            </a:r>
            <a:r>
              <a:rPr lang="ko-KR" altLang="en-US"/>
              <a:t>개소 합산 전력량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'3층 강의실 (EHP)'!$K$20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'3층 강의실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'3층 강의실 (EHP)'!$L$20:$O$20</c:f>
              <c:numCache>
                <c:formatCode>General</c:formatCode>
                <c:ptCount val="4"/>
                <c:pt idx="0">
                  <c:v>105.9</c:v>
                </c:pt>
                <c:pt idx="1">
                  <c:v>70.599999999999994</c:v>
                </c:pt>
                <c:pt idx="2">
                  <c:v>129.69999999999999</c:v>
                </c:pt>
                <c:pt idx="3">
                  <c:v>99.2</c:v>
                </c:pt>
              </c:numCache>
            </c:numRef>
          </c:val>
        </c:ser>
        <c:ser>
          <c:idx val="1"/>
          <c:order val="1"/>
          <c:tx>
            <c:strRef>
              <c:f>'3층 강의실 (EHP)'!$K$21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'3층 강의실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'3층 강의실 (EHP)'!$L$21:$O$21</c:f>
              <c:numCache>
                <c:formatCode>General</c:formatCode>
                <c:ptCount val="4"/>
                <c:pt idx="0">
                  <c:v>84.9</c:v>
                </c:pt>
                <c:pt idx="1">
                  <c:v>84.9</c:v>
                </c:pt>
                <c:pt idx="2">
                  <c:v>84.9</c:v>
                </c:pt>
                <c:pt idx="3">
                  <c:v>84.9</c:v>
                </c:pt>
              </c:numCache>
            </c:numRef>
          </c:val>
        </c:ser>
        <c:ser>
          <c:idx val="2"/>
          <c:order val="2"/>
          <c:tx>
            <c:strRef>
              <c:f>'3층 강의실 (EHP)'!$K$22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'3층 강의실 (EHP)'!$L$19:$O$19</c:f>
              <c:strCache>
                <c:ptCount val="4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</c:strCache>
            </c:strRef>
          </c:cat>
          <c:val>
            <c:numRef>
              <c:f>'3층 강의실 (EHP)'!$L$22:$O$22</c:f>
              <c:numCache>
                <c:formatCode>General</c:formatCode>
                <c:ptCount val="4"/>
                <c:pt idx="0">
                  <c:v>117.8</c:v>
                </c:pt>
                <c:pt idx="1">
                  <c:v>117.8</c:v>
                </c:pt>
                <c:pt idx="2">
                  <c:v>117.8</c:v>
                </c:pt>
                <c:pt idx="3">
                  <c:v>117.8</c:v>
                </c:pt>
              </c:numCache>
            </c:numRef>
          </c:val>
        </c:ser>
        <c:marker val="1"/>
        <c:axId val="65849984"/>
        <c:axId val="65855872"/>
      </c:lineChart>
      <c:catAx>
        <c:axId val="65849984"/>
        <c:scaling>
          <c:orientation val="minMax"/>
        </c:scaling>
        <c:axPos val="b"/>
        <c:majorTickMark val="none"/>
        <c:tickLblPos val="nextTo"/>
        <c:crossAx val="65855872"/>
        <c:crosses val="autoZero"/>
        <c:auto val="1"/>
        <c:lblAlgn val="ctr"/>
        <c:lblOffset val="100"/>
      </c:catAx>
      <c:valAx>
        <c:axId val="6585587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58499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조명기구 </a:t>
            </a:r>
            <a:r>
              <a:rPr lang="en-US" altLang="ko-KR"/>
              <a:t>+ EHP</a:t>
            </a:r>
            <a:endParaRPr lang="ko-KR" altLang="en-US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'3층 강의실 (EHP)'!$K$30</c:f>
              <c:strCache>
                <c:ptCount val="1"/>
                <c:pt idx="0">
                  <c:v>조명기구 평균</c:v>
                </c:pt>
              </c:strCache>
            </c:strRef>
          </c:tx>
          <c:cat>
            <c:strRef>
              <c:f>'3층 강의실 (EHP)'!$L$29:$N$29</c:f>
              <c:strCache>
                <c:ptCount val="3"/>
                <c:pt idx="0">
                  <c:v>센서 OFF</c:v>
                </c:pt>
                <c:pt idx="1">
                  <c:v>센서 ON</c:v>
                </c:pt>
                <c:pt idx="2">
                  <c:v>절감량</c:v>
                </c:pt>
              </c:strCache>
            </c:strRef>
          </c:cat>
          <c:val>
            <c:numRef>
              <c:f>'3층 강의실 (EHP)'!$L$30:$N$30</c:f>
              <c:numCache>
                <c:formatCode>General</c:formatCode>
                <c:ptCount val="3"/>
                <c:pt idx="0">
                  <c:v>41.8</c:v>
                </c:pt>
                <c:pt idx="1">
                  <c:v>33.300000000000004</c:v>
                </c:pt>
                <c:pt idx="2">
                  <c:v>8.5</c:v>
                </c:pt>
              </c:numCache>
            </c:numRef>
          </c:val>
        </c:ser>
        <c:ser>
          <c:idx val="1"/>
          <c:order val="1"/>
          <c:tx>
            <c:strRef>
              <c:f>'3층 강의실 (EHP)'!$K$31</c:f>
              <c:strCache>
                <c:ptCount val="1"/>
                <c:pt idx="0">
                  <c:v>EHP 평균</c:v>
                </c:pt>
              </c:strCache>
            </c:strRef>
          </c:tx>
          <c:cat>
            <c:strRef>
              <c:f>'3층 강의실 (EHP)'!$L$29:$N$29</c:f>
              <c:strCache>
                <c:ptCount val="3"/>
                <c:pt idx="0">
                  <c:v>센서 OFF</c:v>
                </c:pt>
                <c:pt idx="1">
                  <c:v>센서 ON</c:v>
                </c:pt>
                <c:pt idx="2">
                  <c:v>절감량</c:v>
                </c:pt>
              </c:strCache>
            </c:strRef>
          </c:cat>
          <c:val>
            <c:numRef>
              <c:f>'3층 강의실 (EHP)'!$L$31:$N$31</c:f>
              <c:numCache>
                <c:formatCode>General</c:formatCode>
                <c:ptCount val="3"/>
                <c:pt idx="0">
                  <c:v>117.8</c:v>
                </c:pt>
                <c:pt idx="1">
                  <c:v>84.9</c:v>
                </c:pt>
                <c:pt idx="2">
                  <c:v>32.9</c:v>
                </c:pt>
              </c:numCache>
            </c:numRef>
          </c:val>
        </c:ser>
        <c:gapWidth val="95"/>
        <c:overlap val="100"/>
        <c:axId val="66129280"/>
        <c:axId val="66356352"/>
      </c:barChart>
      <c:catAx>
        <c:axId val="66129280"/>
        <c:scaling>
          <c:orientation val="minMax"/>
        </c:scaling>
        <c:axPos val="b"/>
        <c:majorTickMark val="none"/>
        <c:tickLblPos val="nextTo"/>
        <c:crossAx val="66356352"/>
        <c:crosses val="autoZero"/>
        <c:auto val="1"/>
        <c:lblAlgn val="ctr"/>
        <c:lblOffset val="100"/>
      </c:catAx>
      <c:valAx>
        <c:axId val="663563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661292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en-US" altLang="ko-KR"/>
              <a:t>2</a:t>
            </a:r>
            <a:r>
              <a:rPr lang="ko-KR" altLang="en-US"/>
              <a:t>층 화장실 조명기구 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'2층 화장실'!$L$12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'2층 화장실'!$M$11:$AA$11</c:f>
              <c:strCache>
                <c:ptCount val="15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  <c:pt idx="10">
                  <c:v>11주(OFF)</c:v>
                </c:pt>
                <c:pt idx="11">
                  <c:v>12주(ON)</c:v>
                </c:pt>
                <c:pt idx="12">
                  <c:v>13주(ON)</c:v>
                </c:pt>
                <c:pt idx="13">
                  <c:v>14주(OFF)</c:v>
                </c:pt>
                <c:pt idx="14">
                  <c:v>15주(ON)</c:v>
                </c:pt>
              </c:strCache>
            </c:strRef>
          </c:cat>
          <c:val>
            <c:numRef>
              <c:f>'2층 화장실'!$M$12:$AA$12</c:f>
              <c:numCache>
                <c:formatCode>General</c:formatCode>
                <c:ptCount val="15"/>
                <c:pt idx="0">
                  <c:v>60.5</c:v>
                </c:pt>
                <c:pt idx="1">
                  <c:v>47.100000000000023</c:v>
                </c:pt>
                <c:pt idx="2">
                  <c:v>57.70000000000001</c:v>
                </c:pt>
                <c:pt idx="3">
                  <c:v>37.100000000000023</c:v>
                </c:pt>
                <c:pt idx="4">
                  <c:v>56.5</c:v>
                </c:pt>
                <c:pt idx="5">
                  <c:v>44.4</c:v>
                </c:pt>
                <c:pt idx="6">
                  <c:v>56.600000000000023</c:v>
                </c:pt>
                <c:pt idx="7">
                  <c:v>29.899999999999977</c:v>
                </c:pt>
                <c:pt idx="8">
                  <c:v>59.300000000000004</c:v>
                </c:pt>
                <c:pt idx="9">
                  <c:v>45.800000000000004</c:v>
                </c:pt>
                <c:pt idx="10">
                  <c:v>54.75</c:v>
                </c:pt>
                <c:pt idx="11">
                  <c:v>43.700000000000053</c:v>
                </c:pt>
                <c:pt idx="12">
                  <c:v>39.600000000000136</c:v>
                </c:pt>
                <c:pt idx="13">
                  <c:v>54.899999999999913</c:v>
                </c:pt>
                <c:pt idx="14">
                  <c:v>40.5</c:v>
                </c:pt>
              </c:numCache>
            </c:numRef>
          </c:val>
        </c:ser>
        <c:ser>
          <c:idx val="1"/>
          <c:order val="1"/>
          <c:tx>
            <c:strRef>
              <c:f>'2층 화장실'!$L$13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'2층 화장실'!$M$11:$AA$11</c:f>
              <c:strCache>
                <c:ptCount val="15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  <c:pt idx="10">
                  <c:v>11주(OFF)</c:v>
                </c:pt>
                <c:pt idx="11">
                  <c:v>12주(ON)</c:v>
                </c:pt>
                <c:pt idx="12">
                  <c:v>13주(ON)</c:v>
                </c:pt>
                <c:pt idx="13">
                  <c:v>14주(OFF)</c:v>
                </c:pt>
                <c:pt idx="14">
                  <c:v>15주(ON)</c:v>
                </c:pt>
              </c:strCache>
            </c:strRef>
          </c:cat>
          <c:val>
            <c:numRef>
              <c:f>'2층 화장실'!$M$13:$AA$13</c:f>
              <c:numCache>
                <c:formatCode>General</c:formatCode>
                <c:ptCount val="15"/>
                <c:pt idx="0">
                  <c:v>41</c:v>
                </c:pt>
                <c:pt idx="1">
                  <c:v>41</c:v>
                </c:pt>
                <c:pt idx="2">
                  <c:v>41</c:v>
                </c:pt>
                <c:pt idx="3">
                  <c:v>41</c:v>
                </c:pt>
                <c:pt idx="4">
                  <c:v>41</c:v>
                </c:pt>
                <c:pt idx="5">
                  <c:v>41</c:v>
                </c:pt>
                <c:pt idx="6">
                  <c:v>41</c:v>
                </c:pt>
                <c:pt idx="7">
                  <c:v>41</c:v>
                </c:pt>
                <c:pt idx="8">
                  <c:v>41</c:v>
                </c:pt>
                <c:pt idx="9">
                  <c:v>41</c:v>
                </c:pt>
                <c:pt idx="10">
                  <c:v>41</c:v>
                </c:pt>
                <c:pt idx="11">
                  <c:v>41</c:v>
                </c:pt>
                <c:pt idx="12">
                  <c:v>41</c:v>
                </c:pt>
                <c:pt idx="13">
                  <c:v>41</c:v>
                </c:pt>
                <c:pt idx="14">
                  <c:v>41</c:v>
                </c:pt>
              </c:numCache>
            </c:numRef>
          </c:val>
        </c:ser>
        <c:ser>
          <c:idx val="2"/>
          <c:order val="2"/>
          <c:tx>
            <c:strRef>
              <c:f>'2층 화장실'!$L$14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'2층 화장실'!$M$11:$AA$11</c:f>
              <c:strCache>
                <c:ptCount val="15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  <c:pt idx="10">
                  <c:v>11주(OFF)</c:v>
                </c:pt>
                <c:pt idx="11">
                  <c:v>12주(ON)</c:v>
                </c:pt>
                <c:pt idx="12">
                  <c:v>13주(ON)</c:v>
                </c:pt>
                <c:pt idx="13">
                  <c:v>14주(OFF)</c:v>
                </c:pt>
                <c:pt idx="14">
                  <c:v>15주(ON)</c:v>
                </c:pt>
              </c:strCache>
            </c:strRef>
          </c:cat>
          <c:val>
            <c:numRef>
              <c:f>'2층 화장실'!$M$14:$AA$14</c:f>
              <c:numCache>
                <c:formatCode>General</c:formatCode>
                <c:ptCount val="15"/>
                <c:pt idx="0">
                  <c:v>57.2</c:v>
                </c:pt>
                <c:pt idx="1">
                  <c:v>57.2</c:v>
                </c:pt>
                <c:pt idx="2">
                  <c:v>57.2</c:v>
                </c:pt>
                <c:pt idx="3">
                  <c:v>57.2</c:v>
                </c:pt>
                <c:pt idx="4">
                  <c:v>57.2</c:v>
                </c:pt>
                <c:pt idx="5">
                  <c:v>57.2</c:v>
                </c:pt>
                <c:pt idx="6">
                  <c:v>57.2</c:v>
                </c:pt>
                <c:pt idx="7">
                  <c:v>57.2</c:v>
                </c:pt>
                <c:pt idx="8">
                  <c:v>57.2</c:v>
                </c:pt>
                <c:pt idx="9">
                  <c:v>57.2</c:v>
                </c:pt>
                <c:pt idx="10">
                  <c:v>57.2</c:v>
                </c:pt>
                <c:pt idx="11">
                  <c:v>57.2</c:v>
                </c:pt>
                <c:pt idx="12">
                  <c:v>57.2</c:v>
                </c:pt>
                <c:pt idx="13">
                  <c:v>57.2</c:v>
                </c:pt>
                <c:pt idx="14">
                  <c:v>57.2</c:v>
                </c:pt>
              </c:numCache>
            </c:numRef>
          </c:val>
        </c:ser>
        <c:marker val="1"/>
        <c:axId val="65636224"/>
        <c:axId val="65637760"/>
      </c:lineChart>
      <c:catAx>
        <c:axId val="65636224"/>
        <c:scaling>
          <c:orientation val="minMax"/>
        </c:scaling>
        <c:axPos val="b"/>
        <c:majorTickMark val="none"/>
        <c:tickLblPos val="nextTo"/>
        <c:crossAx val="65637760"/>
        <c:crosses val="autoZero"/>
        <c:auto val="1"/>
        <c:lblAlgn val="ctr"/>
        <c:lblOffset val="100"/>
      </c:catAx>
      <c:valAx>
        <c:axId val="656377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altLang="ko-KR" sz="1800"/>
                  <a:t>KWH</a:t>
                </a:r>
                <a:endParaRPr lang="ko-KR" altLang="en-US" sz="1800"/>
              </a:p>
            </c:rich>
          </c:tx>
          <c:layout>
            <c:manualLayout>
              <c:xMode val="edge"/>
              <c:yMode val="edge"/>
              <c:x val="5.972222222222244E-2"/>
              <c:y val="0.35174968306261101"/>
            </c:manualLayout>
          </c:layout>
        </c:title>
        <c:numFmt formatCode="General" sourceLinked="1"/>
        <c:majorTickMark val="none"/>
        <c:tickLblPos val="nextTo"/>
        <c:crossAx val="656362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 baseline="0"/>
            </a:pPr>
            <a:endParaRPr lang="ko-KR"/>
          </a:p>
        </c:txPr>
      </c:dTable>
    </c:plotArea>
    <c:plotVisOnly val="1"/>
  </c:chart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평균 전력사용량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'2층 화장실'!$L$36</c:f>
              <c:strCache>
                <c:ptCount val="1"/>
                <c:pt idx="0">
                  <c:v>조명기구 평균</c:v>
                </c:pt>
              </c:strCache>
            </c:strRef>
          </c:tx>
          <c:cat>
            <c:strRef>
              <c:f>'2층 화장실'!$M$35:$O$35</c:f>
              <c:strCache>
                <c:ptCount val="3"/>
                <c:pt idx="0">
                  <c:v>센서 OFF</c:v>
                </c:pt>
                <c:pt idx="1">
                  <c:v>센서 ON</c:v>
                </c:pt>
                <c:pt idx="2">
                  <c:v>절감량</c:v>
                </c:pt>
              </c:strCache>
            </c:strRef>
          </c:cat>
          <c:val>
            <c:numRef>
              <c:f>'2층 화장실'!$M$36:$O$36</c:f>
              <c:numCache>
                <c:formatCode>General</c:formatCode>
                <c:ptCount val="3"/>
                <c:pt idx="0">
                  <c:v>57.2</c:v>
                </c:pt>
                <c:pt idx="1">
                  <c:v>41</c:v>
                </c:pt>
                <c:pt idx="2">
                  <c:v>16.200000000000003</c:v>
                </c:pt>
              </c:numCache>
            </c:numRef>
          </c:val>
        </c:ser>
        <c:axId val="66375680"/>
        <c:axId val="70969600"/>
      </c:barChart>
      <c:catAx>
        <c:axId val="66375680"/>
        <c:scaling>
          <c:orientation val="minMax"/>
        </c:scaling>
        <c:axPos val="b"/>
        <c:majorTickMark val="none"/>
        <c:tickLblPos val="nextTo"/>
        <c:crossAx val="70969600"/>
        <c:crosses val="autoZero"/>
        <c:auto val="1"/>
        <c:lblAlgn val="ctr"/>
        <c:lblOffset val="100"/>
      </c:catAx>
      <c:valAx>
        <c:axId val="709696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>
            <c:manualLayout>
              <c:xMode val="edge"/>
              <c:yMode val="edge"/>
              <c:x val="7.5494144361985316E-2"/>
              <c:y val="0.42940634161872032"/>
            </c:manualLayout>
          </c:layout>
        </c:title>
        <c:numFmt formatCode="General" sourceLinked="1"/>
        <c:majorTickMark val="none"/>
        <c:tickLblPos val="nextTo"/>
        <c:crossAx val="66375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/>
            </a:pPr>
            <a:r>
              <a:rPr lang="ko-KR" altLang="en-US"/>
              <a:t>지하</a:t>
            </a:r>
            <a:r>
              <a:rPr lang="en-US" altLang="ko-KR"/>
              <a:t>1</a:t>
            </a:r>
            <a:r>
              <a:rPr lang="ko-KR" altLang="en-US"/>
              <a:t>층 주차장 조명기구 전력사용량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B1주차장!$L$12</c:f>
              <c:strCache>
                <c:ptCount val="1"/>
                <c:pt idx="0">
                  <c:v>전력사용량</c:v>
                </c:pt>
              </c:strCache>
            </c:strRef>
          </c:tx>
          <c:cat>
            <c:strRef>
              <c:f>B1주차장!$M$11:$V$11</c:f>
              <c:strCache>
                <c:ptCount val="10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</c:strCache>
            </c:strRef>
          </c:cat>
          <c:val>
            <c:numRef>
              <c:f>B1주차장!$M$12:$V$12</c:f>
              <c:numCache>
                <c:formatCode>General</c:formatCode>
                <c:ptCount val="10"/>
                <c:pt idx="0">
                  <c:v>328.90000000000009</c:v>
                </c:pt>
                <c:pt idx="1">
                  <c:v>69.400000000000091</c:v>
                </c:pt>
                <c:pt idx="2">
                  <c:v>328.69999999999965</c:v>
                </c:pt>
                <c:pt idx="3">
                  <c:v>66</c:v>
                </c:pt>
                <c:pt idx="4">
                  <c:v>327.59999999999928</c:v>
                </c:pt>
                <c:pt idx="5">
                  <c:v>73.099999999999923</c:v>
                </c:pt>
                <c:pt idx="6">
                  <c:v>327.70000000000027</c:v>
                </c:pt>
                <c:pt idx="7">
                  <c:v>67.900000000000091</c:v>
                </c:pt>
                <c:pt idx="8">
                  <c:v>327.39999999999964</c:v>
                </c:pt>
                <c:pt idx="9">
                  <c:v>79.60000000000035</c:v>
                </c:pt>
              </c:numCache>
            </c:numRef>
          </c:val>
        </c:ser>
        <c:ser>
          <c:idx val="1"/>
          <c:order val="1"/>
          <c:tx>
            <c:strRef>
              <c:f>B1주차장!$L$13</c:f>
              <c:strCache>
                <c:ptCount val="1"/>
                <c:pt idx="0">
                  <c:v>센서 ON 평균</c:v>
                </c:pt>
              </c:strCache>
            </c:strRef>
          </c:tx>
          <c:cat>
            <c:strRef>
              <c:f>B1주차장!$M$11:$V$11</c:f>
              <c:strCache>
                <c:ptCount val="10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</c:strCache>
            </c:strRef>
          </c:cat>
          <c:val>
            <c:numRef>
              <c:f>B1주차장!$M$13:$V$13</c:f>
              <c:numCache>
                <c:formatCode>General</c:formatCode>
                <c:ptCount val="10"/>
                <c:pt idx="0">
                  <c:v>71.2</c:v>
                </c:pt>
                <c:pt idx="1">
                  <c:v>71.2</c:v>
                </c:pt>
                <c:pt idx="2">
                  <c:v>71.2</c:v>
                </c:pt>
                <c:pt idx="3">
                  <c:v>71.2</c:v>
                </c:pt>
                <c:pt idx="4">
                  <c:v>71.2</c:v>
                </c:pt>
                <c:pt idx="5">
                  <c:v>71.2</c:v>
                </c:pt>
                <c:pt idx="6">
                  <c:v>71.2</c:v>
                </c:pt>
                <c:pt idx="7">
                  <c:v>71.2</c:v>
                </c:pt>
                <c:pt idx="8">
                  <c:v>71.2</c:v>
                </c:pt>
                <c:pt idx="9">
                  <c:v>71.2</c:v>
                </c:pt>
              </c:numCache>
            </c:numRef>
          </c:val>
        </c:ser>
        <c:ser>
          <c:idx val="2"/>
          <c:order val="2"/>
          <c:tx>
            <c:strRef>
              <c:f>B1주차장!$L$14</c:f>
              <c:strCache>
                <c:ptCount val="1"/>
                <c:pt idx="0">
                  <c:v>센서 OFF 평균</c:v>
                </c:pt>
              </c:strCache>
            </c:strRef>
          </c:tx>
          <c:cat>
            <c:strRef>
              <c:f>B1주차장!$M$11:$V$11</c:f>
              <c:strCache>
                <c:ptCount val="10"/>
                <c:pt idx="0">
                  <c:v>1주(OFF)</c:v>
                </c:pt>
                <c:pt idx="1">
                  <c:v>2주(ON)</c:v>
                </c:pt>
                <c:pt idx="2">
                  <c:v>3주(OFF)</c:v>
                </c:pt>
                <c:pt idx="3">
                  <c:v>4주(ON)</c:v>
                </c:pt>
                <c:pt idx="4">
                  <c:v>5주(OFF)</c:v>
                </c:pt>
                <c:pt idx="5">
                  <c:v>6주(ON)</c:v>
                </c:pt>
                <c:pt idx="6">
                  <c:v>7주(OFF)</c:v>
                </c:pt>
                <c:pt idx="7">
                  <c:v>8주(ON)</c:v>
                </c:pt>
                <c:pt idx="8">
                  <c:v>9주(OFF)</c:v>
                </c:pt>
                <c:pt idx="9">
                  <c:v>10주(ON)</c:v>
                </c:pt>
              </c:strCache>
            </c:strRef>
          </c:cat>
          <c:val>
            <c:numRef>
              <c:f>B1주차장!$M$14:$V$14</c:f>
              <c:numCache>
                <c:formatCode>General</c:formatCode>
                <c:ptCount val="10"/>
                <c:pt idx="0">
                  <c:v>328.1</c:v>
                </c:pt>
                <c:pt idx="1">
                  <c:v>328.1</c:v>
                </c:pt>
                <c:pt idx="2">
                  <c:v>328.1</c:v>
                </c:pt>
                <c:pt idx="3">
                  <c:v>328.1</c:v>
                </c:pt>
                <c:pt idx="4">
                  <c:v>328.1</c:v>
                </c:pt>
                <c:pt idx="5">
                  <c:v>328.1</c:v>
                </c:pt>
                <c:pt idx="6">
                  <c:v>328.1</c:v>
                </c:pt>
                <c:pt idx="7">
                  <c:v>328.1</c:v>
                </c:pt>
                <c:pt idx="8">
                  <c:v>328.1</c:v>
                </c:pt>
                <c:pt idx="9">
                  <c:v>328.1</c:v>
                </c:pt>
              </c:numCache>
            </c:numRef>
          </c:val>
        </c:ser>
        <c:marker val="1"/>
        <c:axId val="71092096"/>
        <c:axId val="71093632"/>
      </c:lineChart>
      <c:catAx>
        <c:axId val="71092096"/>
        <c:scaling>
          <c:orientation val="minMax"/>
        </c:scaling>
        <c:axPos val="b"/>
        <c:majorTickMark val="none"/>
        <c:tickLblPos val="nextTo"/>
        <c:crossAx val="71093632"/>
        <c:crosses val="autoZero"/>
        <c:auto val="1"/>
        <c:lblAlgn val="ctr"/>
        <c:lblOffset val="100"/>
      </c:catAx>
      <c:valAx>
        <c:axId val="710936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KWH</a:t>
                </a:r>
                <a:endParaRPr lang="ko-KR" altLang="en-US"/>
              </a:p>
            </c:rich>
          </c:tx>
          <c:layout/>
        </c:title>
        <c:numFmt formatCode="General" sourceLinked="1"/>
        <c:majorTickMark val="none"/>
        <c:tickLblPos val="nextTo"/>
        <c:crossAx val="710920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0.13269</cdr:x>
      <cdr:y>0.46479</cdr:y>
    </cdr:from>
    <cdr:to>
      <cdr:x>0.30077</cdr:x>
      <cdr:y>0.54064</cdr:y>
    </cdr:to>
    <cdr:sp macro="" textlink="">
      <cdr:nvSpPr>
        <cdr:cNvPr id="2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1570" y="2357454"/>
          <a:ext cx="1357322" cy="3847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5pPr>
          <a:lvl6pPr marL="22860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6pPr>
          <a:lvl7pPr marL="27432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7pPr>
          <a:lvl8pPr marL="32004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8pPr>
          <a:lvl9pPr marL="36576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9pPr>
        </a:lstStyle>
        <a:p xmlns:a="http://schemas.openxmlformats.org/drawingml/2006/main">
          <a:pPr marL="342900" indent="-342900" algn="l">
            <a:lnSpc>
              <a:spcPct val="100000"/>
            </a:lnSpc>
            <a:spcBef>
              <a:spcPct val="50000"/>
            </a:spcBef>
          </a:pPr>
          <a:r>
            <a:rPr lang="ko-KR" altLang="en-US" sz="1900" smtClean="0">
              <a:solidFill>
                <a:srgbClr val="FF0000"/>
              </a:solidFill>
            </a:rPr>
            <a:t>  중간고사</a:t>
          </a:r>
          <a:endParaRPr lang="en-US" altLang="ko-KR" sz="1900" dirty="0" smtClean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0.20346</cdr:x>
      <cdr:y>0.41388</cdr:y>
    </cdr:from>
    <cdr:to>
      <cdr:x>0.23885</cdr:x>
      <cdr:y>0.47022</cdr:y>
    </cdr:to>
    <cdr:sp macro="" textlink="">
      <cdr:nvSpPr>
        <cdr:cNvPr id="3" name="아래쪽 화살표 2"/>
        <cdr:cNvSpPr/>
      </cdr:nvSpPr>
      <cdr:spPr>
        <a:xfrm xmlns:a="http://schemas.openxmlformats.org/drawingml/2006/main" rot="10800000">
          <a:off x="1643074" y="2099233"/>
          <a:ext cx="285752" cy="28575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727CA3"/>
        </a:solidFill>
        <a:ln xmlns:a="http://schemas.openxmlformats.org/drawingml/2006/main" w="19050" cap="flat" cmpd="sng" algn="ctr">
          <a:solidFill>
            <a:srgbClr val="727CA3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5pPr>
          <a:lvl6pPr marL="22860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6pPr>
          <a:lvl7pPr marL="27432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7pPr>
          <a:lvl8pPr marL="32004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8pPr>
          <a:lvl9pPr marL="36576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pPr algn="ctr"/>
          <a:endParaRPr lang="ko-KR" altLang="en-US"/>
        </a:p>
      </cdr:txBody>
    </cdr:sp>
  </cdr:relSizeAnchor>
  <cdr:relSizeAnchor xmlns:cdr="http://schemas.openxmlformats.org/drawingml/2006/chartDrawing">
    <cdr:from>
      <cdr:x>0.19462</cdr:x>
      <cdr:y>0.38028</cdr:y>
    </cdr:from>
    <cdr:to>
      <cdr:x>0.23885</cdr:x>
      <cdr:y>0.43662</cdr:y>
    </cdr:to>
    <cdr:sp macro="" textlink="">
      <cdr:nvSpPr>
        <cdr:cNvPr id="4" name="타원 3"/>
        <cdr:cNvSpPr/>
      </cdr:nvSpPr>
      <cdr:spPr>
        <a:xfrm xmlns:a="http://schemas.openxmlformats.org/drawingml/2006/main">
          <a:off x="1571636" y="1928826"/>
          <a:ext cx="357190" cy="2857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5pPr>
          <a:lvl6pPr marL="22860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6pPr>
          <a:lvl7pPr marL="27432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7pPr>
          <a:lvl8pPr marL="32004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8pPr>
          <a:lvl9pPr marL="36576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pPr algn="ctr"/>
          <a:endParaRPr lang="ko-KR" altLang="en-US" dirty="0">
            <a:noFill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0.78495</cdr:x>
      <cdr:y>0.81328</cdr:y>
    </cdr:from>
    <cdr:to>
      <cdr:x>0.97849</cdr:x>
      <cdr:y>0.97925</cdr:y>
    </cdr:to>
    <cdr:sp macro="" textlink="">
      <cdr:nvSpPr>
        <cdr:cNvPr id="2" name="직사각형 1"/>
        <cdr:cNvSpPr/>
      </cdr:nvSpPr>
      <cdr:spPr>
        <a:xfrm xmlns:a="http://schemas.openxmlformats.org/drawingml/2006/main">
          <a:off x="5214974" y="2800367"/>
          <a:ext cx="1285884" cy="5715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5pPr>
          <a:lvl6pPr marL="22860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6pPr>
          <a:lvl7pPr marL="27432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7pPr>
          <a:lvl8pPr marL="32004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8pPr>
          <a:lvl9pPr marL="36576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pPr algn="ctr"/>
          <a:endParaRPr lang="ko-KR" alt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0.79688</cdr:x>
      <cdr:y>0.15942</cdr:y>
    </cdr:from>
    <cdr:to>
      <cdr:x>0.96094</cdr:x>
      <cdr:y>0.22498</cdr:y>
    </cdr:to>
    <cdr:sp macro="" textlink="">
      <cdr:nvSpPr>
        <cdr:cNvPr id="2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86644" y="785818"/>
          <a:ext cx="1500166" cy="323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5pPr>
          <a:lvl6pPr marL="22860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6pPr>
          <a:lvl7pPr marL="27432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7pPr>
          <a:lvl8pPr marL="32004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8pPr>
          <a:lvl9pPr marL="36576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9pPr>
        </a:lstStyle>
        <a:p xmlns:a="http://schemas.openxmlformats.org/drawingml/2006/main">
          <a:pPr marL="342900" indent="-342900" algn="l">
            <a:lnSpc>
              <a:spcPct val="100000"/>
            </a:lnSpc>
            <a:spcBef>
              <a:spcPct val="50000"/>
            </a:spcBef>
          </a:pPr>
          <a:r>
            <a:rPr lang="ko-KR" altLang="en-US" sz="1500" dirty="0" smtClean="0">
              <a:solidFill>
                <a:srgbClr val="0000FF"/>
              </a:solidFill>
            </a:rPr>
            <a:t>센서 </a:t>
          </a:r>
          <a:r>
            <a:rPr lang="en-US" altLang="ko-KR" sz="1500" dirty="0" smtClean="0">
              <a:solidFill>
                <a:srgbClr val="0000FF"/>
              </a:solidFill>
            </a:rPr>
            <a:t>OFF </a:t>
          </a:r>
          <a:r>
            <a:rPr lang="ko-KR" altLang="en-US" sz="1500" dirty="0" smtClean="0">
              <a:solidFill>
                <a:srgbClr val="0000FF"/>
              </a:solidFill>
            </a:rPr>
            <a:t>평균</a:t>
          </a:r>
          <a:endParaRPr lang="en-US" altLang="ko-KR" sz="1500" dirty="0" smtClean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0.8125</cdr:x>
      <cdr:y>0.39131</cdr:y>
    </cdr:from>
    <cdr:to>
      <cdr:x>0.96875</cdr:x>
      <cdr:y>0.45687</cdr:y>
    </cdr:to>
    <cdr:sp macro="" textlink="">
      <cdr:nvSpPr>
        <cdr:cNvPr id="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29520" y="1928826"/>
          <a:ext cx="1428760" cy="323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5pPr>
          <a:lvl6pPr marL="22860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6pPr>
          <a:lvl7pPr marL="27432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7pPr>
          <a:lvl8pPr marL="32004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8pPr>
          <a:lvl9pPr marL="36576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9pPr>
        </a:lstStyle>
        <a:p xmlns:a="http://schemas.openxmlformats.org/drawingml/2006/main">
          <a:pPr marL="342900" indent="-342900" algn="l">
            <a:lnSpc>
              <a:spcPct val="100000"/>
            </a:lnSpc>
            <a:spcBef>
              <a:spcPct val="50000"/>
            </a:spcBef>
          </a:pPr>
          <a:r>
            <a:rPr lang="ko-KR" altLang="en-US" sz="1500" dirty="0" smtClean="0">
              <a:solidFill>
                <a:srgbClr val="FF0000"/>
              </a:solidFill>
            </a:rPr>
            <a:t>센서 </a:t>
          </a:r>
          <a:r>
            <a:rPr lang="en-US" altLang="ko-KR" sz="1500" dirty="0" smtClean="0">
              <a:solidFill>
                <a:srgbClr val="FF0000"/>
              </a:solidFill>
            </a:rPr>
            <a:t>ON </a:t>
          </a:r>
          <a:r>
            <a:rPr lang="ko-KR" altLang="en-US" sz="1500" dirty="0" smtClean="0">
              <a:solidFill>
                <a:srgbClr val="FF0000"/>
              </a:solidFill>
            </a:rPr>
            <a:t>평균</a:t>
          </a:r>
          <a:endParaRPr lang="en-US" altLang="ko-KR" sz="1500" dirty="0" smtClean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0.58252</cdr:x>
      <cdr:y>0.26923</cdr:y>
    </cdr:from>
    <cdr:to>
      <cdr:x>0.69903</cdr:x>
      <cdr:y>0.51923</cdr:y>
    </cdr:to>
    <cdr:sp macro="" textlink="">
      <cdr:nvSpPr>
        <cdr:cNvPr id="2" name="타원 1"/>
        <cdr:cNvSpPr/>
      </cdr:nvSpPr>
      <cdr:spPr>
        <a:xfrm xmlns:a="http://schemas.openxmlformats.org/drawingml/2006/main">
          <a:off x="4286280" y="1000132"/>
          <a:ext cx="857256" cy="92869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ysClr val="window" lastClr="FFFFFF"/>
              </a:solidFill>
              <a:latin typeface="Gill Sans MT"/>
            </a:defRPr>
          </a:lvl5pPr>
          <a:lvl6pPr marL="22860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6pPr>
          <a:lvl7pPr marL="27432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7pPr>
          <a:lvl8pPr marL="32004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8pPr>
          <a:lvl9pPr marL="3657600" algn="l" defTabSz="914400" rtl="0" eaLnBrk="1" latinLnBrk="1" hangingPunct="1">
            <a:defRPr kumimoji="1" sz="2500" b="1" kern="12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pPr algn="ctr"/>
          <a:endParaRPr lang="ko-KR" altLang="en-US"/>
        </a:p>
      </cdr:txBody>
    </cdr:sp>
  </cdr:relSizeAnchor>
  <cdr:relSizeAnchor xmlns:cdr="http://schemas.openxmlformats.org/drawingml/2006/chartDrawing">
    <cdr:from>
      <cdr:x>0.51456</cdr:x>
      <cdr:y>0.13462</cdr:y>
    </cdr:from>
    <cdr:to>
      <cdr:x>0.78641</cdr:x>
      <cdr:y>0.23404</cdr:y>
    </cdr:to>
    <cdr:sp macro="" textlink="">
      <cdr:nvSpPr>
        <cdr:cNvPr id="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86214" y="500066"/>
          <a:ext cx="2000264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1pPr>
          <a:lvl2pPr marL="4572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2pPr>
          <a:lvl3pPr marL="9144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3pPr>
          <a:lvl4pPr marL="13716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4pPr>
          <a:lvl5pPr marL="1828800" algn="ctr" rtl="0" fontAlgn="base" latinLnBrk="1">
            <a:lnSpc>
              <a:spcPct val="80000"/>
            </a:lnSpc>
            <a:spcBef>
              <a:spcPct val="0"/>
            </a:spcBef>
            <a:spcAft>
              <a:spcPct val="0"/>
            </a:spcAft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5pPr>
          <a:lvl6pPr marL="22860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6pPr>
          <a:lvl7pPr marL="27432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7pPr>
          <a:lvl8pPr marL="32004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8pPr>
          <a:lvl9pPr marL="3657600" algn="l" defTabSz="914400" rtl="0" eaLnBrk="1" latinLnBrk="1" hangingPunct="1">
            <a:defRPr kumimoji="1" sz="2500" b="1" kern="1200">
              <a:solidFill>
                <a:srgbClr val="464653"/>
              </a:solidFill>
              <a:latin typeface="HY울릉도L" pitchFamily="18" charset="-127"/>
              <a:ea typeface="HY울릉도L" pitchFamily="18" charset="-127"/>
            </a:defRPr>
          </a:lvl9pPr>
        </a:lstStyle>
        <a:p xmlns:a="http://schemas.openxmlformats.org/drawingml/2006/main">
          <a:pPr marL="342900" indent="-342900" algn="l">
            <a:lnSpc>
              <a:spcPct val="100000"/>
            </a:lnSpc>
            <a:spcBef>
              <a:spcPct val="50000"/>
            </a:spcBef>
          </a:pPr>
          <a:r>
            <a:rPr lang="ko-KR" altLang="en-US" sz="1800" dirty="0" smtClean="0">
              <a:solidFill>
                <a:srgbClr val="0000FF"/>
              </a:solidFill>
            </a:rPr>
            <a:t>손익분기점  </a:t>
          </a:r>
          <a:r>
            <a:rPr lang="en-US" altLang="ko-KR" sz="1800" dirty="0" smtClean="0">
              <a:solidFill>
                <a:srgbClr val="FF3300"/>
              </a:solidFill>
            </a:rPr>
            <a:t>4</a:t>
          </a:r>
          <a:r>
            <a:rPr lang="ko-KR" altLang="en-US" sz="1800" dirty="0" smtClean="0">
              <a:solidFill>
                <a:srgbClr val="FF3300"/>
              </a:solidFill>
            </a:rPr>
            <a:t>년</a:t>
          </a:r>
          <a:endParaRPr lang="en-US" altLang="ko-KR" sz="1800" dirty="0" smtClean="0">
            <a:solidFill>
              <a:srgbClr val="FF33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0.32039</cdr:x>
      <cdr:y>0.4</cdr:y>
    </cdr:from>
    <cdr:to>
      <cdr:x>0.43689</cdr:x>
      <cdr:y>0.63636</cdr:y>
    </cdr:to>
    <cdr:sp macro="" textlink="">
      <cdr:nvSpPr>
        <cdr:cNvPr id="2" name="타원 1"/>
        <cdr:cNvSpPr/>
      </cdr:nvSpPr>
      <cdr:spPr>
        <a:xfrm xmlns:a="http://schemas.openxmlformats.org/drawingml/2006/main">
          <a:off x="2357454" y="1571636"/>
          <a:ext cx="857256" cy="92869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ill Sans MT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ill Sans MT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ill Sans MT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ill Sans MT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ill Sans MT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ill Sans MT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ill Sans MT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ill Sans MT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pPr algn="ctr"/>
          <a:endParaRPr lang="ko-KR" altLang="en-US"/>
        </a:p>
      </cdr:txBody>
    </cdr:sp>
  </cdr:relSizeAnchor>
  <cdr:relSizeAnchor xmlns:cdr="http://schemas.openxmlformats.org/drawingml/2006/chartDrawing">
    <cdr:from>
      <cdr:x>0.25243</cdr:x>
      <cdr:y>0.27273</cdr:y>
    </cdr:from>
    <cdr:to>
      <cdr:x>0.52427</cdr:x>
      <cdr:y>0.36673</cdr:y>
    </cdr:to>
    <cdr:sp macro="" textlink="">
      <cdr:nvSpPr>
        <cdr:cNvPr id="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57388" y="1071570"/>
          <a:ext cx="2000264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pPr marL="342900" indent="-342900" algn="l">
            <a:lnSpc>
              <a:spcPct val="100000"/>
            </a:lnSpc>
            <a:spcBef>
              <a:spcPct val="50000"/>
            </a:spcBef>
          </a:pPr>
          <a:r>
            <a:rPr lang="ko-KR" altLang="en-US" sz="1800" dirty="0" smtClean="0">
              <a:solidFill>
                <a:srgbClr val="0000FF"/>
              </a:solidFill>
            </a:rPr>
            <a:t>손익분기점  </a:t>
          </a:r>
          <a:r>
            <a:rPr lang="en-US" altLang="ko-KR" sz="1800" dirty="0" smtClean="0">
              <a:solidFill>
                <a:srgbClr val="FF3300"/>
              </a:solidFill>
            </a:rPr>
            <a:t>2</a:t>
          </a:r>
          <a:r>
            <a:rPr lang="ko-KR" altLang="en-US" sz="1800" dirty="0" smtClean="0">
              <a:solidFill>
                <a:srgbClr val="FF3300"/>
              </a:solidFill>
            </a:rPr>
            <a:t>년</a:t>
          </a:r>
          <a:endParaRPr lang="en-US" altLang="ko-KR" sz="1800" dirty="0" smtClean="0">
            <a:solidFill>
              <a:srgbClr val="FF33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86" tIns="45493" rIns="90986" bIns="45493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86" tIns="45493" rIns="90986" bIns="4549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86" tIns="45493" rIns="90986" bIns="45493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86" tIns="45493" rIns="90986" bIns="4549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EF47597-2AB0-4902-8D77-24D1A6895C1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B09A69B-EC8D-4017-9758-B714E621AA9F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1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1DAD05E5-F444-4B06-8666-DC12B770CB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41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1052"/>
            <a:fld id="{873DB53F-C742-4F4E-9D9D-A950E958638D}" type="slidenum">
              <a:rPr lang="en-US" altLang="ko-KR" smtClean="0">
                <a:latin typeface="Arial" charset="0"/>
              </a:rPr>
              <a:pPr defTabSz="891052"/>
              <a:t>1</a:t>
            </a:fld>
            <a:endParaRPr lang="en-US" altLang="ko-K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dirty="0" smtClean="0"/>
              <a:t>적용된 건물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 건물 개요 </a:t>
            </a:r>
            <a:r>
              <a:rPr lang="ko-KR" altLang="en-US" dirty="0" err="1" smtClean="0"/>
              <a:t>간략</a:t>
            </a:r>
            <a:r>
              <a:rPr lang="ko-KR" altLang="en-US" dirty="0" smtClean="0"/>
              <a:t> 설명 </a:t>
            </a:r>
            <a:r>
              <a:rPr lang="en-US" altLang="ko-KR" dirty="0" smtClean="0"/>
              <a:t>(</a:t>
            </a:r>
            <a:r>
              <a:rPr lang="ko-KR" altLang="en-US" dirty="0" smtClean="0"/>
              <a:t>도서관</a:t>
            </a:r>
            <a:r>
              <a:rPr lang="en-US" altLang="ko-KR" dirty="0" smtClean="0"/>
              <a:t>)</a:t>
            </a:r>
          </a:p>
          <a:p>
            <a:pPr marL="228600" marR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dirty="0" smtClean="0"/>
              <a:t>도서관은 </a:t>
            </a:r>
            <a:r>
              <a:rPr lang="en-US" altLang="ko-KR" dirty="0" smtClean="0"/>
              <a:t>ESCO </a:t>
            </a:r>
            <a:r>
              <a:rPr lang="ko-KR" altLang="en-US" dirty="0" smtClean="0"/>
              <a:t>사업 </a:t>
            </a:r>
            <a:r>
              <a:rPr lang="en-US" altLang="ko-KR" dirty="0" smtClean="0"/>
              <a:t>(</a:t>
            </a:r>
            <a:r>
              <a:rPr lang="ko-KR" altLang="en-US" dirty="0" smtClean="0"/>
              <a:t>자세한 내용은 후에 설명</a:t>
            </a:r>
            <a:r>
              <a:rPr lang="en-US" altLang="ko-KR" dirty="0" smtClean="0"/>
              <a:t>)</a:t>
            </a:r>
            <a:endParaRPr lang="ko-KR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 err="1" smtClean="0"/>
              <a:t>실험군</a:t>
            </a:r>
            <a:r>
              <a:rPr lang="en-US" altLang="ko-KR" dirty="0" smtClean="0"/>
              <a:t>(1)</a:t>
            </a:r>
            <a:r>
              <a:rPr lang="ko-KR" altLang="en-US" dirty="0" smtClean="0"/>
              <a:t>이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개소로 묶은 이유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설계상 소형강의실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개가 조명기구 전기공급의</a:t>
            </a:r>
            <a:r>
              <a:rPr lang="ko-KR" altLang="en-US" baseline="0" dirty="0" smtClean="0"/>
              <a:t> 기본회로이므로 전력량 </a:t>
            </a:r>
            <a:r>
              <a:rPr lang="ko-KR" altLang="en-US" baseline="0" dirty="0" err="1" smtClean="0"/>
              <a:t>검측이</a:t>
            </a:r>
            <a:r>
              <a:rPr lang="ko-KR" altLang="en-US" baseline="0" dirty="0" smtClean="0"/>
              <a:t> 가능하기 때문 </a:t>
            </a:r>
            <a:endParaRPr lang="en-US" altLang="ko-KR" baseline="0" dirty="0" smtClean="0"/>
          </a:p>
          <a:p>
            <a:r>
              <a:rPr lang="en-US" altLang="ko-KR" baseline="0" dirty="0" smtClean="0"/>
              <a:t>                                                           (</a:t>
            </a:r>
            <a:r>
              <a:rPr lang="ko-KR" altLang="en-US" baseline="0" dirty="0" smtClean="0"/>
              <a:t>따라서 강의실 별로 자동제어선서 설치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 </a:t>
            </a:r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D3637953-4407-4CAE-A017-6ED7F8DCA270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21" name="직사각형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직사각형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직사각형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직사각형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DEEC6-8B2A-4815-9E68-02F96755A41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6DEF1-6BF6-45C2-8341-C4A33B32123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이등변 삼각형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9FC5E-BA3E-4560-A776-B534F8BA46BF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  <a:prstGeom prst="rect">
            <a:avLst/>
          </a:prstGeo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65D5F752-8315-4780-8D83-14FBD5CA3E95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직사각형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14954-A382-4B37-AC53-E6CE2B20667D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947C1-F38B-4E79-B901-FFFC94F05652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67421-B3FF-4A01-9AE8-C0504B28380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이등변 삼각형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6B21D-83B5-46B2-8F38-A415AFDCCC60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직선 연결선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이등변 삼각형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E3291-8F44-494A-AA2B-608500AB6E6F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이등변 삼각형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내용 개체 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7FA30-E4C4-4F31-A46F-AC4DE8CAC20A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이등변 삼각형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1C34AA-3297-4D88-AD75-54859AEEC942}" type="datetimeFigureOut">
              <a:rPr lang="ko-KR" altLang="en-US" smtClean="0"/>
              <a:pPr/>
              <a:t>2014-10-06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42918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100000">
                <a:srgbClr val="FFFFFF">
                  <a:alpha val="39998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endParaRPr lang="ko-KR" altLang="en-US" sz="1200">
              <a:effectLst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0" y="6592888"/>
            <a:ext cx="9144000" cy="26511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9" name="그림 18" descr="국영문혼용시그니춰_가로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645664" y="0"/>
            <a:ext cx="3355492" cy="630239"/>
          </a:xfrm>
          <a:prstGeom prst="rect">
            <a:avLst/>
          </a:prstGeom>
        </p:spPr>
      </p:pic>
      <p:pic>
        <p:nvPicPr>
          <p:cNvPr id="24" name="그림 23" descr="영문로고타입_가로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3452816" y="6635796"/>
            <a:ext cx="5691184" cy="222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1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1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1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1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1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1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02%20&#54620;&#44397;&#50808;&#45824;\04%20&#50808;&#48512;&#48156;&#54364;\2%20&#51204;&#49892;&#54801;%20&#48156;&#54364;&#51088;&#47308;_2014.07\00%20&#48156;&#54364;&#51088;&#47308;\&#46020;&#54540;&#47084;&#49468;&#49436;%20&#46041;&#50689;&#49345;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conmarket.co.kr/shop/002010000011.jpg','0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02%20&#54620;&#44397;&#50808;&#45824;\04%20&#50808;&#48512;&#48156;&#54364;\2%20&#51204;&#49892;&#54801;%20&#48156;&#54364;&#51088;&#47308;_2014.07\00%20&#48156;&#54364;&#51088;&#47308;\&#51068;&#48152;%20&#50577;&#48320;&#44592;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02%20&#54620;&#44397;&#50808;&#45824;\04%20&#50808;&#48512;&#48156;&#54364;\2%20&#51204;&#49892;&#54801;%20&#48156;&#54364;&#51088;&#47308;_2014.07\00%20&#48156;&#54364;&#51088;&#47308;\&#51208;&#49688;&#54805;%20&#50577;&#48320;&#44592;.wmv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gif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 flipV="1">
            <a:off x="457200" y="1716086"/>
            <a:ext cx="8204200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071538" y="1117599"/>
            <a:ext cx="7572427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800" kern="900" spc="-100" dirty="0" smtClean="0">
                <a:solidFill>
                  <a:schemeClr val="tx1"/>
                </a:solidFill>
                <a:latin typeface="-윤고딕160" pitchFamily="18" charset="-127"/>
                <a:ea typeface="-윤고딕160" pitchFamily="18" charset="-127"/>
              </a:rPr>
              <a:t>한국외국어대학교 에너지 절감 적용 사례</a:t>
            </a:r>
            <a:endParaRPr lang="ko-KR" altLang="en-US" sz="2800" kern="900" spc="-100" dirty="0">
              <a:solidFill>
                <a:schemeClr val="tx1"/>
              </a:solidFill>
              <a:latin typeface="-윤고딕160" pitchFamily="18" charset="-127"/>
              <a:ea typeface="-윤고딕160" pitchFamily="18" charset="-127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57950" y="2032495"/>
            <a:ext cx="2208265" cy="2646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400" dirty="0" smtClean="0">
                <a:solidFill>
                  <a:schemeClr val="tx1"/>
                </a:solidFill>
                <a:latin typeface="-윤고딕130" pitchFamily="18" charset="-127"/>
                <a:ea typeface="-윤고딕130" pitchFamily="18" charset="-127"/>
              </a:rPr>
              <a:t>건설기획팀 이 종 원 대리</a:t>
            </a:r>
            <a:endParaRPr lang="en-US" altLang="ko-KR" sz="1400" dirty="0">
              <a:solidFill>
                <a:schemeClr val="tx1"/>
              </a:solidFill>
              <a:latin typeface="-윤고딕130" pitchFamily="18" charset="-127"/>
              <a:ea typeface="-윤고딕130" pitchFamily="18" charset="-127"/>
            </a:endParaRPr>
          </a:p>
        </p:txBody>
      </p:sp>
      <p:pic>
        <p:nvPicPr>
          <p:cNvPr id="9" name="그림 8" descr="심벌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857232"/>
            <a:ext cx="852476" cy="852476"/>
          </a:xfrm>
          <a:prstGeom prst="rect">
            <a:avLst/>
          </a:prstGeom>
        </p:spPr>
      </p:pic>
      <p:sp>
        <p:nvSpPr>
          <p:cNvPr id="7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  <p:pic>
        <p:nvPicPr>
          <p:cNvPr id="11" name="그림 10" descr="전체조감도(사이버대 포함)_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1" y="2357430"/>
            <a:ext cx="7500991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1. LED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조명적용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그림 7" descr="SAM_2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3120000" cy="2340000"/>
          </a:xfrm>
          <a:prstGeom prst="rect">
            <a:avLst/>
          </a:prstGeom>
        </p:spPr>
      </p:pic>
      <p:pic>
        <p:nvPicPr>
          <p:cNvPr id="10" name="그림 9" descr="SAM_2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285860"/>
            <a:ext cx="3119999" cy="2340000"/>
          </a:xfrm>
          <a:prstGeom prst="rect">
            <a:avLst/>
          </a:prstGeom>
        </p:spPr>
      </p:pic>
      <p:pic>
        <p:nvPicPr>
          <p:cNvPr id="11" name="그림 10" descr="SAM_2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000504"/>
            <a:ext cx="3120001" cy="2340000"/>
          </a:xfrm>
          <a:prstGeom prst="rect">
            <a:avLst/>
          </a:prstGeom>
        </p:spPr>
      </p:pic>
      <p:pic>
        <p:nvPicPr>
          <p:cNvPr id="12" name="그림 11" descr="SAM_2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000504"/>
            <a:ext cx="3120001" cy="234000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85786" y="3571876"/>
            <a:ext cx="314327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rgbClr val="0000FF"/>
                </a:solidFill>
              </a:rPr>
              <a:t> </a:t>
            </a:r>
            <a:r>
              <a:rPr lang="ko-KR" altLang="en-US" sz="1100" dirty="0" smtClean="0">
                <a:solidFill>
                  <a:srgbClr val="0000FF"/>
                </a:solidFill>
              </a:rPr>
              <a:t>복도 홀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72066" y="3643314"/>
            <a:ext cx="3143272" cy="3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100" dirty="0" smtClean="0">
                <a:solidFill>
                  <a:srgbClr val="0000FF"/>
                </a:solidFill>
              </a:rPr>
              <a:t> </a:t>
            </a:r>
            <a:r>
              <a:rPr lang="ko-KR" altLang="en-US" sz="1100" dirty="0" smtClean="0">
                <a:solidFill>
                  <a:srgbClr val="0000FF"/>
                </a:solidFill>
              </a:rPr>
              <a:t>로 비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72066" y="6357958"/>
            <a:ext cx="3143272" cy="3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100" dirty="0" smtClean="0">
                <a:solidFill>
                  <a:srgbClr val="0000FF"/>
                </a:solidFill>
              </a:rPr>
              <a:t> </a:t>
            </a:r>
            <a:r>
              <a:rPr lang="ko-KR" altLang="en-US" sz="1100" dirty="0" smtClean="0">
                <a:solidFill>
                  <a:srgbClr val="0000FF"/>
                </a:solidFill>
              </a:rPr>
              <a:t>전자열람실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85786" y="6357958"/>
            <a:ext cx="3143272" cy="3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ko-KR" altLang="en-US" sz="1100" dirty="0" smtClean="0">
                <a:solidFill>
                  <a:srgbClr val="0000FF"/>
                </a:solidFill>
              </a:rPr>
              <a:t>강당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10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1. LED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조명적용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그림 7" descr="SAM_2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285860"/>
            <a:ext cx="3120001" cy="2340000"/>
          </a:xfrm>
          <a:prstGeom prst="rect">
            <a:avLst/>
          </a:prstGeom>
        </p:spPr>
      </p:pic>
      <p:pic>
        <p:nvPicPr>
          <p:cNvPr id="9" name="그림 8" descr="SAM_2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017958"/>
            <a:ext cx="3120000" cy="2340000"/>
          </a:xfrm>
          <a:prstGeom prst="rect">
            <a:avLst/>
          </a:prstGeom>
        </p:spPr>
      </p:pic>
      <p:pic>
        <p:nvPicPr>
          <p:cNvPr id="10" name="그림 9" descr="13777339576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571612"/>
            <a:ext cx="5429528" cy="3960000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5720" y="3571876"/>
            <a:ext cx="314327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rgbClr val="0000FF"/>
                </a:solidFill>
              </a:rPr>
              <a:t> </a:t>
            </a:r>
            <a:r>
              <a:rPr lang="ko-KR" altLang="en-US" sz="1100" dirty="0" smtClean="0">
                <a:solidFill>
                  <a:srgbClr val="0000FF"/>
                </a:solidFill>
              </a:rPr>
              <a:t>화장실 센서 </a:t>
            </a:r>
            <a:r>
              <a:rPr lang="en-US" altLang="ko-KR" sz="1100" dirty="0" smtClean="0">
                <a:solidFill>
                  <a:srgbClr val="0000FF"/>
                </a:solidFill>
              </a:rPr>
              <a:t>LED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4282" y="6286520"/>
            <a:ext cx="314327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rgbClr val="0000FF"/>
                </a:solidFill>
              </a:rPr>
              <a:t> </a:t>
            </a:r>
            <a:r>
              <a:rPr lang="ko-KR" altLang="en-US" sz="1100" dirty="0" smtClean="0">
                <a:solidFill>
                  <a:srgbClr val="0000FF"/>
                </a:solidFill>
              </a:rPr>
              <a:t>옥외 보안등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929190" y="5643578"/>
            <a:ext cx="314327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rgbClr val="0000FF"/>
                </a:solidFill>
              </a:rPr>
              <a:t> </a:t>
            </a:r>
            <a:r>
              <a:rPr lang="ko-KR" altLang="en-US" sz="1500" dirty="0" err="1" smtClean="0">
                <a:solidFill>
                  <a:srgbClr val="0000FF"/>
                </a:solidFill>
              </a:rPr>
              <a:t>사이버관</a:t>
            </a:r>
            <a:r>
              <a:rPr lang="ko-KR" altLang="en-US" sz="1500" dirty="0" smtClean="0">
                <a:solidFill>
                  <a:srgbClr val="0000FF"/>
                </a:solidFill>
              </a:rPr>
              <a:t> 야간 경관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11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1. LED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조명적용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rgbClr val="0000FF"/>
                </a:solidFill>
              </a:rPr>
              <a:t>고천정</a:t>
            </a:r>
            <a:r>
              <a:rPr lang="ko-KR" altLang="en-US" sz="1500" dirty="0" smtClean="0">
                <a:solidFill>
                  <a:srgbClr val="0000FF"/>
                </a:solidFill>
              </a:rPr>
              <a:t> </a:t>
            </a:r>
            <a:r>
              <a:rPr lang="en-US" altLang="ko-KR" sz="1500" dirty="0" smtClean="0">
                <a:solidFill>
                  <a:srgbClr val="0000FF"/>
                </a:solidFill>
              </a:rPr>
              <a:t>SMPS </a:t>
            </a:r>
            <a:r>
              <a:rPr lang="ko-KR" altLang="en-US" sz="1500" dirty="0" smtClean="0">
                <a:solidFill>
                  <a:srgbClr val="0000FF"/>
                </a:solidFill>
              </a:rPr>
              <a:t>분리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72066" y="6215082"/>
            <a:ext cx="3143272" cy="3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100" dirty="0" smtClean="0">
                <a:solidFill>
                  <a:srgbClr val="0000FF"/>
                </a:solidFill>
              </a:rPr>
              <a:t>SMPS </a:t>
            </a:r>
            <a:r>
              <a:rPr lang="ko-KR" altLang="en-US" sz="1100" dirty="0" smtClean="0">
                <a:solidFill>
                  <a:srgbClr val="0000FF"/>
                </a:solidFill>
              </a:rPr>
              <a:t>집합 함</a:t>
            </a:r>
            <a:endParaRPr lang="en-US" altLang="ko-KR" sz="1100" dirty="0" smtClean="0">
              <a:solidFill>
                <a:srgbClr val="0000FF"/>
              </a:solidFill>
            </a:endParaRPr>
          </a:p>
        </p:txBody>
      </p:sp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12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  <p:pic>
        <p:nvPicPr>
          <p:cNvPr id="15" name="그림 14" descr="SAM_2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3714752"/>
            <a:ext cx="3120000" cy="2340000"/>
          </a:xfrm>
          <a:prstGeom prst="rect">
            <a:avLst/>
          </a:prstGeom>
        </p:spPr>
      </p:pic>
      <p:pic>
        <p:nvPicPr>
          <p:cNvPr id="16" name="그림 15" descr="SAM_2495.JPG"/>
          <p:cNvPicPr>
            <a:picLocks noChangeAspect="1"/>
          </p:cNvPicPr>
          <p:nvPr/>
        </p:nvPicPr>
        <p:blipFill>
          <a:blip r:embed="rId3" cstate="print"/>
          <a:srcRect l="4891" r="18478" b="13043"/>
          <a:stretch>
            <a:fillRect/>
          </a:stretch>
        </p:blipFill>
        <p:spPr>
          <a:xfrm>
            <a:off x="5214942" y="1142984"/>
            <a:ext cx="2928958" cy="2340000"/>
          </a:xfrm>
          <a:prstGeom prst="rect">
            <a:avLst/>
          </a:prstGeom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/>
          <a:srcRect l="31750" t="54240" r="33325" b="10041"/>
          <a:stretch>
            <a:fillRect/>
          </a:stretch>
        </p:blipFill>
        <p:spPr bwMode="auto">
          <a:xfrm>
            <a:off x="2428860" y="1500174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 l="34784" t="14552" r="35583" b="56520"/>
          <a:stretch>
            <a:fillRect/>
          </a:stretch>
        </p:blipFill>
        <p:spPr bwMode="auto">
          <a:xfrm>
            <a:off x="0" y="1500174"/>
            <a:ext cx="2428892" cy="18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타원 20"/>
          <p:cNvSpPr/>
          <p:nvPr/>
        </p:nvSpPr>
        <p:spPr>
          <a:xfrm>
            <a:off x="2786050" y="1785926"/>
            <a:ext cx="1643074" cy="85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/>
          <a:srcRect l="25400" t="39688" r="21683" b="28562"/>
          <a:stretch>
            <a:fillRect/>
          </a:stretch>
        </p:blipFill>
        <p:spPr bwMode="auto">
          <a:xfrm>
            <a:off x="428596" y="3786190"/>
            <a:ext cx="442915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지하주차장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도플러센서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242791"/>
              </p:ext>
            </p:extLst>
          </p:nvPr>
        </p:nvGraphicFramePr>
        <p:xfrm>
          <a:off x="642910" y="1357298"/>
          <a:ext cx="7918500" cy="515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7554"/>
                <a:gridCol w="6590946"/>
              </a:tblGrid>
              <a:tr h="2659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SECTION</a:t>
                      </a:r>
                      <a:endParaRPr lang="ko-KR" altLang="en-US" sz="1400" dirty="0"/>
                    </a:p>
                  </a:txBody>
                  <a:tcPr marL="129318" marR="129318" marT="32328" marB="3232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LED</a:t>
                      </a:r>
                      <a:r>
                        <a:rPr lang="en-US" altLang="ko-KR" sz="1400" baseline="0" dirty="0" smtClean="0"/>
                        <a:t> </a:t>
                      </a:r>
                      <a:r>
                        <a:rPr lang="en-US" altLang="ko-KR" sz="1400" dirty="0" smtClean="0"/>
                        <a:t>40W</a:t>
                      </a:r>
                      <a:endParaRPr lang="ko-KR" altLang="en-US" sz="1400" dirty="0"/>
                    </a:p>
                  </a:txBody>
                  <a:tcPr marL="129318" marR="129318" marT="32328" marB="32328" anchor="ctr"/>
                </a:tc>
              </a:tr>
              <a:tr h="2587363">
                <a:tc>
                  <a:txBody>
                    <a:bodyPr/>
                    <a:lstStyle/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r>
                        <a:rPr lang="en-US" altLang="ko-KR" sz="1400" dirty="0" smtClean="0"/>
                        <a:t>Image</a:t>
                      </a:r>
                      <a:endParaRPr lang="ko-KR" altLang="en-US" sz="1400" dirty="0"/>
                    </a:p>
                  </a:txBody>
                  <a:tcPr marL="129318" marR="129318" marT="32328" marB="32328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marL="129318" marR="129318" marT="32328" marB="32328"/>
                </a:tc>
              </a:tr>
              <a:tr h="2284701">
                <a:tc>
                  <a:txBody>
                    <a:bodyPr/>
                    <a:lstStyle/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endParaRPr lang="en-US" altLang="ko-KR" sz="1400" dirty="0" smtClean="0"/>
                    </a:p>
                    <a:p>
                      <a:pPr algn="ctr" latinLnBrk="1"/>
                      <a:r>
                        <a:rPr lang="en-US" altLang="ko-KR" sz="1400" dirty="0" smtClean="0"/>
                        <a:t>Dimension</a:t>
                      </a:r>
                      <a:r>
                        <a:rPr lang="en-US" altLang="ko-KR" sz="1400" baseline="0" dirty="0" smtClean="0"/>
                        <a:t> (</a:t>
                      </a:r>
                      <a:r>
                        <a:rPr lang="ko-KR" altLang="en-US" sz="1400" baseline="0" dirty="0" smtClean="0"/>
                        <a:t>㎜</a:t>
                      </a:r>
                      <a:r>
                        <a:rPr lang="en-US" altLang="ko-KR" sz="1400" baseline="0" dirty="0" smtClean="0"/>
                        <a:t>)</a:t>
                      </a:r>
                      <a:endParaRPr lang="ko-KR" altLang="en-US" sz="1400" dirty="0"/>
                    </a:p>
                  </a:txBody>
                  <a:tcPr marL="129318" marR="129318" marT="32328" marB="32328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                          Type</a:t>
                      </a:r>
                      <a:r>
                        <a:rPr lang="en-US" altLang="ko-KR" sz="1400" baseline="0" dirty="0" smtClean="0"/>
                        <a:t> “B”  </a:t>
                      </a:r>
                      <a:r>
                        <a:rPr lang="en-US" altLang="ko-KR" sz="1400" dirty="0" smtClean="0"/>
                        <a:t>W1150 </a:t>
                      </a:r>
                      <a:r>
                        <a:rPr lang="en-US" altLang="ko-KR" sz="1400" baseline="0" dirty="0" smtClean="0"/>
                        <a:t>x D68 x H74</a:t>
                      </a:r>
                      <a:endParaRPr lang="ko-KR" altLang="en-US" sz="1400" dirty="0" smtClean="0"/>
                    </a:p>
                    <a:p>
                      <a:pPr algn="l" latinLnBrk="1"/>
                      <a:r>
                        <a:rPr lang="en-US" altLang="ko-KR" sz="1400" baseline="0" dirty="0" smtClean="0"/>
                        <a:t>       </a:t>
                      </a:r>
                      <a:endParaRPr lang="ko-KR" altLang="en-US" sz="1400" dirty="0"/>
                    </a:p>
                  </a:txBody>
                  <a:tcPr marL="129318" marR="129318" marT="32328" marB="32328"/>
                </a:tc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60" y="1785926"/>
            <a:ext cx="5469367" cy="2160000"/>
          </a:xfrm>
          <a:prstGeom prst="rect">
            <a:avLst/>
          </a:prstGeom>
        </p:spPr>
      </p:pic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90697288"/>
              </p:ext>
            </p:extLst>
          </p:nvPr>
        </p:nvGraphicFramePr>
        <p:xfrm>
          <a:off x="3143240" y="4786322"/>
          <a:ext cx="4714908" cy="1643074"/>
        </p:xfrm>
        <a:graphic>
          <a:graphicData uri="http://schemas.openxmlformats.org/presentationml/2006/ole">
            <p:oleObj spid="_x0000_s27651" name="AutoCAD Drawing" r:id="rId4" imgW="14211300" imgH="6038850" progId="">
              <p:embed/>
            </p:oleObj>
          </a:graphicData>
        </a:graphic>
      </p:graphicFrame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13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지하주차장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도플러센서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0154" y="406802"/>
            <a:ext cx="2416954" cy="22866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200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r>
              <a:rPr lang="en-US" altLang="ko-KR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MOLDBAR </a:t>
            </a:r>
            <a:endParaRPr lang="ko-KR" alt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1559685"/>
              </p:ext>
            </p:extLst>
          </p:nvPr>
        </p:nvGraphicFramePr>
        <p:xfrm>
          <a:off x="285720" y="1547592"/>
          <a:ext cx="8628166" cy="48818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7254"/>
                <a:gridCol w="7060912"/>
              </a:tblGrid>
              <a:tr h="3273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SECTION</a:t>
                      </a:r>
                      <a:endParaRPr lang="ko-KR" altLang="en-US" sz="1300" dirty="0"/>
                    </a:p>
                  </a:txBody>
                  <a:tcPr marL="110581" marR="110581" marT="29321" marB="29321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 smtClean="0"/>
                        <a:t>도플러</a:t>
                      </a:r>
                      <a:r>
                        <a:rPr lang="en-US" altLang="ko-KR" sz="1300" dirty="0" smtClean="0"/>
                        <a:t> </a:t>
                      </a:r>
                      <a:r>
                        <a:rPr lang="ko-KR" altLang="en-US" sz="1300" dirty="0" smtClean="0"/>
                        <a:t>센서 </a:t>
                      </a:r>
                      <a:r>
                        <a:rPr lang="en-US" altLang="ko-KR" sz="1300" dirty="0" smtClean="0"/>
                        <a:t>10</a:t>
                      </a:r>
                      <a:r>
                        <a:rPr lang="ko-KR" altLang="en-US" sz="1300" dirty="0" smtClean="0"/>
                        <a:t>등 그룹제어</a:t>
                      </a:r>
                      <a:endParaRPr lang="ko-KR" altLang="en-US" sz="1300" dirty="0"/>
                    </a:p>
                  </a:txBody>
                  <a:tcPr marL="110581" marR="110581" marT="29321" marB="29321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24458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marL="0" marR="0" indent="0" algn="ctr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latin typeface="+mj-ea"/>
                          <a:ea typeface="+mj-ea"/>
                        </a:rPr>
                        <a:t>Image</a:t>
                      </a:r>
                      <a:endParaRPr lang="ko-KR" altLang="en-US" sz="1300" b="0" dirty="0">
                        <a:latin typeface="+mj-ea"/>
                        <a:ea typeface="+mj-ea"/>
                      </a:endParaRPr>
                    </a:p>
                  </a:txBody>
                  <a:tcPr marL="30784" marR="30784" marT="97955" marB="97955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300" dirty="0"/>
                    </a:p>
                  </a:txBody>
                  <a:tcPr marL="30784" marR="30784" marT="97955" marB="97955"/>
                </a:tc>
              </a:tr>
              <a:tr h="13099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300" b="0" dirty="0" smtClean="0">
                        <a:latin typeface="+mj-ea"/>
                        <a:ea typeface="+mj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900" b="0" dirty="0" smtClean="0">
                        <a:latin typeface="+mj-ea"/>
                        <a:ea typeface="+mj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300" b="0" dirty="0" smtClean="0">
                          <a:latin typeface="+mj-ea"/>
                          <a:ea typeface="+mj-ea"/>
                        </a:rPr>
                        <a:t>회로구성</a:t>
                      </a:r>
                      <a:endParaRPr lang="ko-KR" altLang="en-US" sz="1300" b="0" dirty="0">
                        <a:latin typeface="+mj-ea"/>
                        <a:ea typeface="+mj-ea"/>
                      </a:endParaRPr>
                    </a:p>
                  </a:txBody>
                  <a:tcPr marL="30784" marR="30784" marT="97955" marB="97955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 smtClean="0"/>
                    </a:p>
                  </a:txBody>
                  <a:tcPr marL="30784" marR="30784" marT="97955" marB="97955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1246888"/>
            <a:ext cx="2667353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도플러센서로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</a:rPr>
              <a:t>10</a:t>
            </a:r>
            <a:r>
              <a:rPr lang="ko-KR" altLang="en-US" sz="1400" dirty="0" smtClean="0">
                <a:solidFill>
                  <a:srgbClr val="0000FF"/>
                </a:solidFill>
              </a:rPr>
              <a:t>등 그룹제어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9" name="Picture 2" descr="\\Toplight\volume2\7.몰드바 형광등(진행中)\LED-몰드바등\센서이미지\중앙센서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928802"/>
            <a:ext cx="522802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42"/>
          <p:cNvSpPr>
            <a:spLocks noChangeArrowheads="1"/>
          </p:cNvSpPr>
          <p:nvPr/>
        </p:nvSpPr>
        <p:spPr bwMode="auto">
          <a:xfrm>
            <a:off x="1960226" y="5137078"/>
            <a:ext cx="665167" cy="696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extrusionH="76200" contourW="12700">
            <a:bevelT w="139700" h="139700" prst="divot"/>
            <a:extrusionClr>
              <a:schemeClr val="tx2">
                <a:lumMod val="60000"/>
                <a:lumOff val="4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txBody>
          <a:bodyPr lIns="80124" tIns="40063" rIns="80124" bIns="40063" anchor="ctr">
            <a:spAutoFit/>
          </a:bodyPr>
          <a:lstStyle/>
          <a:p>
            <a:endParaRPr lang="en-US" altLang="ko-KR" sz="700" dirty="0">
              <a:solidFill>
                <a:srgbClr val="000000"/>
              </a:solidFill>
            </a:endParaRPr>
          </a:p>
          <a:p>
            <a:endParaRPr lang="en-US" altLang="ko-KR" sz="1200" dirty="0">
              <a:solidFill>
                <a:srgbClr val="000000"/>
              </a:solidFill>
            </a:endParaRPr>
          </a:p>
          <a:p>
            <a:r>
              <a:rPr lang="ko-KR" altLang="en-US" sz="1200" dirty="0" err="1">
                <a:solidFill>
                  <a:srgbClr val="000000"/>
                </a:solidFill>
              </a:rPr>
              <a:t>분전반</a:t>
            </a:r>
            <a:endParaRPr lang="en-US" altLang="ko-KR" sz="1200" dirty="0">
              <a:solidFill>
                <a:srgbClr val="000000"/>
              </a:solidFill>
            </a:endParaRPr>
          </a:p>
          <a:p>
            <a:endParaRPr lang="en-US" altLang="ko-KR" sz="1200" dirty="0">
              <a:solidFill>
                <a:srgbClr val="000000"/>
              </a:solidFill>
            </a:endParaRPr>
          </a:p>
          <a:p>
            <a:endParaRPr lang="en-US" altLang="ko-KR" sz="700" dirty="0">
              <a:solidFill>
                <a:srgbClr val="000000"/>
              </a:solidFill>
            </a:endParaRPr>
          </a:p>
        </p:txBody>
      </p:sp>
      <p:sp>
        <p:nvSpPr>
          <p:cNvPr id="11" name="Line 1044"/>
          <p:cNvSpPr>
            <a:spLocks noChangeShapeType="1"/>
          </p:cNvSpPr>
          <p:nvPr/>
        </p:nvSpPr>
        <p:spPr bwMode="auto">
          <a:xfrm>
            <a:off x="2635290" y="5333557"/>
            <a:ext cx="569465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0124" tIns="40063" rIns="80124" bIns="40063"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2" name="Line 1045"/>
          <p:cNvSpPr>
            <a:spLocks noChangeShapeType="1"/>
          </p:cNvSpPr>
          <p:nvPr/>
        </p:nvSpPr>
        <p:spPr bwMode="auto">
          <a:xfrm>
            <a:off x="2635290" y="5376742"/>
            <a:ext cx="569465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0124" tIns="40063" rIns="80124" bIns="40063"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3" name="Text Box 1063"/>
          <p:cNvSpPr txBox="1">
            <a:spLocks noChangeArrowheads="1"/>
          </p:cNvSpPr>
          <p:nvPr/>
        </p:nvSpPr>
        <p:spPr bwMode="auto">
          <a:xfrm>
            <a:off x="8329943" y="5251165"/>
            <a:ext cx="674775" cy="2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24" tIns="40063" rIns="80124" bIns="40063">
            <a:spAutoFit/>
          </a:bodyPr>
          <a:lstStyle>
            <a:lvl1pPr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000000"/>
                </a:solidFill>
              </a:rPr>
              <a:t>AC220V</a:t>
            </a:r>
          </a:p>
        </p:txBody>
      </p:sp>
      <p:sp>
        <p:nvSpPr>
          <p:cNvPr id="14" name="Text Box 1064"/>
          <p:cNvSpPr txBox="1">
            <a:spLocks noChangeArrowheads="1"/>
          </p:cNvSpPr>
          <p:nvPr/>
        </p:nvSpPr>
        <p:spPr bwMode="auto">
          <a:xfrm>
            <a:off x="7988241" y="5528942"/>
            <a:ext cx="969726" cy="33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24" tIns="40063" rIns="80124" bIns="40063">
            <a:spAutoFit/>
          </a:bodyPr>
          <a:lstStyle>
            <a:lvl1pPr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100" dirty="0">
                <a:solidFill>
                  <a:srgbClr val="000000"/>
                </a:solidFill>
                <a:latin typeface="Arial" charset="0"/>
              </a:rPr>
              <a:t>………</a:t>
            </a:r>
            <a:endParaRPr lang="en-US" altLang="ko-KR" sz="2100" dirty="0">
              <a:solidFill>
                <a:srgbClr val="000000"/>
              </a:solidFill>
            </a:endParaRPr>
          </a:p>
        </p:txBody>
      </p:sp>
      <p:cxnSp>
        <p:nvCxnSpPr>
          <p:cNvPr id="15" name="직선 연결선 29"/>
          <p:cNvCxnSpPr>
            <a:cxnSpLocks noChangeShapeType="1"/>
          </p:cNvCxnSpPr>
          <p:nvPr/>
        </p:nvCxnSpPr>
        <p:spPr bwMode="auto">
          <a:xfrm flipV="1">
            <a:off x="3331488" y="5376743"/>
            <a:ext cx="0" cy="71102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직선 연결선 35"/>
          <p:cNvCxnSpPr>
            <a:cxnSpLocks noChangeShapeType="1"/>
          </p:cNvCxnSpPr>
          <p:nvPr/>
        </p:nvCxnSpPr>
        <p:spPr bwMode="auto">
          <a:xfrm flipV="1">
            <a:off x="3266776" y="5333559"/>
            <a:ext cx="0" cy="75017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직선 연결선 36"/>
          <p:cNvCxnSpPr>
            <a:cxnSpLocks noChangeShapeType="1"/>
          </p:cNvCxnSpPr>
          <p:nvPr/>
        </p:nvCxnSpPr>
        <p:spPr bwMode="auto">
          <a:xfrm flipV="1">
            <a:off x="4575137" y="5376743"/>
            <a:ext cx="0" cy="70698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직선 연결선 43"/>
          <p:cNvCxnSpPr>
            <a:cxnSpLocks noChangeShapeType="1"/>
          </p:cNvCxnSpPr>
          <p:nvPr/>
        </p:nvCxnSpPr>
        <p:spPr bwMode="auto">
          <a:xfrm flipV="1">
            <a:off x="4510425" y="5333559"/>
            <a:ext cx="0" cy="754204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직선 연결선 45"/>
          <p:cNvCxnSpPr>
            <a:cxnSpLocks noChangeShapeType="1"/>
          </p:cNvCxnSpPr>
          <p:nvPr/>
        </p:nvCxnSpPr>
        <p:spPr bwMode="auto">
          <a:xfrm flipV="1">
            <a:off x="6471790" y="5376743"/>
            <a:ext cx="0" cy="655196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직선 연결선 46"/>
          <p:cNvCxnSpPr>
            <a:cxnSpLocks noChangeShapeType="1"/>
            <a:stCxn id="46" idx="0"/>
          </p:cNvCxnSpPr>
          <p:nvPr/>
        </p:nvCxnSpPr>
        <p:spPr bwMode="auto">
          <a:xfrm rot="5400000" flipH="1" flipV="1">
            <a:off x="6083868" y="5652905"/>
            <a:ext cx="642552" cy="3867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직선 연결선 48"/>
          <p:cNvCxnSpPr>
            <a:cxnSpLocks noChangeShapeType="1"/>
          </p:cNvCxnSpPr>
          <p:nvPr/>
        </p:nvCxnSpPr>
        <p:spPr bwMode="auto">
          <a:xfrm flipV="1">
            <a:off x="7777013" y="5376743"/>
            <a:ext cx="0" cy="65304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직선 연결선 49"/>
          <p:cNvCxnSpPr>
            <a:cxnSpLocks noChangeShapeType="1"/>
          </p:cNvCxnSpPr>
          <p:nvPr/>
        </p:nvCxnSpPr>
        <p:spPr bwMode="auto">
          <a:xfrm flipV="1">
            <a:off x="7712301" y="5333559"/>
            <a:ext cx="0" cy="69838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5239734" y="6237883"/>
            <a:ext cx="641158" cy="1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700" b="0" dirty="0" smtClean="0">
                <a:solidFill>
                  <a:prstClr val="black"/>
                </a:solidFill>
              </a:rPr>
              <a:t>도플러 센서</a:t>
            </a:r>
            <a:endParaRPr lang="ko-KR" altLang="en-US" sz="700" b="0" dirty="0">
              <a:solidFill>
                <a:prstClr val="black"/>
              </a:solidFill>
            </a:endParaRPr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3648382" y="5494551"/>
            <a:ext cx="3756047" cy="78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3709956" y="5558411"/>
            <a:ext cx="363289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3648382" y="5502371"/>
            <a:ext cx="0" cy="58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3709956" y="5558412"/>
            <a:ext cx="0" cy="525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4879873" y="5507299"/>
            <a:ext cx="0" cy="576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4941447" y="5563340"/>
            <a:ext cx="0" cy="520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6049789" y="5507299"/>
            <a:ext cx="0" cy="522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6111363" y="5563340"/>
            <a:ext cx="0" cy="426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7404429" y="5498750"/>
            <a:ext cx="0" cy="490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7342854" y="5554791"/>
            <a:ext cx="0" cy="434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5574863" y="5507299"/>
            <a:ext cx="0" cy="440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5605515" y="5563340"/>
            <a:ext cx="0" cy="384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>
            <a:cxnSpLocks noChangeShapeType="1"/>
          </p:cNvCxnSpPr>
          <p:nvPr/>
        </p:nvCxnSpPr>
        <p:spPr bwMode="auto">
          <a:xfrm flipV="1">
            <a:off x="5524165" y="5374512"/>
            <a:ext cx="0" cy="57312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8" name="그룹 37"/>
          <p:cNvGrpSpPr/>
          <p:nvPr/>
        </p:nvGrpSpPr>
        <p:grpSpPr>
          <a:xfrm>
            <a:off x="5434044" y="5976115"/>
            <a:ext cx="221679" cy="219266"/>
            <a:chOff x="6268388" y="5536534"/>
            <a:chExt cx="259241" cy="241751"/>
          </a:xfrm>
        </p:grpSpPr>
        <p:sp>
          <p:nvSpPr>
            <p:cNvPr id="39" name="타원 38"/>
            <p:cNvSpPr/>
            <p:nvPr/>
          </p:nvSpPr>
          <p:spPr>
            <a:xfrm>
              <a:off x="6268388" y="5655186"/>
              <a:ext cx="259241" cy="1230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extrusionH="12700" contourW="12700" prstMaterial="matte">
              <a:bevelT w="63500" h="63500" prst="artDeco"/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6297190" y="5536534"/>
              <a:ext cx="201638" cy="1230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extrusionH="12700" contourW="12700" prstMaterial="matte">
              <a:bevelT w="63500" h="63500" prst="artDeco"/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타원 40"/>
          <p:cNvSpPr/>
          <p:nvPr/>
        </p:nvSpPr>
        <p:spPr>
          <a:xfrm>
            <a:off x="3901912" y="5279738"/>
            <a:ext cx="115917" cy="332265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3917374" y="5115435"/>
            <a:ext cx="791840" cy="17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800" b="0" dirty="0" smtClean="0">
                <a:solidFill>
                  <a:prstClr val="black"/>
                </a:solidFill>
              </a:rPr>
              <a:t>2.5 SQ 4</a:t>
            </a:r>
            <a:r>
              <a:rPr lang="ko-KR" altLang="en-US" sz="800" b="0" dirty="0" smtClean="0">
                <a:solidFill>
                  <a:prstClr val="black"/>
                </a:solidFill>
              </a:rPr>
              <a:t>가닥</a:t>
            </a:r>
            <a:endParaRPr lang="ko-KR" altLang="en-US" sz="800" b="0" dirty="0">
              <a:solidFill>
                <a:prstClr val="black"/>
              </a:solidFill>
            </a:endParaRPr>
          </a:p>
        </p:txBody>
      </p:sp>
      <p:cxnSp>
        <p:nvCxnSpPr>
          <p:cNvPr id="43" name="직선 연결선 36"/>
          <p:cNvCxnSpPr>
            <a:cxnSpLocks noChangeShapeType="1"/>
          </p:cNvCxnSpPr>
          <p:nvPr/>
        </p:nvCxnSpPr>
        <p:spPr bwMode="auto">
          <a:xfrm flipV="1">
            <a:off x="5482616" y="5333560"/>
            <a:ext cx="0" cy="614071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Rectangle 1047"/>
          <p:cNvSpPr>
            <a:spLocks noChangeArrowheads="1"/>
          </p:cNvSpPr>
          <p:nvPr/>
        </p:nvSpPr>
        <p:spPr bwMode="auto">
          <a:xfrm>
            <a:off x="2884671" y="5989634"/>
            <a:ext cx="1017242" cy="191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0124" tIns="40063" rIns="80124" bIns="40063" anchor="ctr">
            <a:spAutoFit/>
          </a:bodyPr>
          <a:lstStyle/>
          <a:p>
            <a:r>
              <a:rPr lang="en-US" altLang="ko-KR" sz="900" dirty="0">
                <a:solidFill>
                  <a:srgbClr val="000000"/>
                </a:solidFill>
              </a:rPr>
              <a:t>LED </a:t>
            </a:r>
            <a:r>
              <a:rPr lang="ko-KR" altLang="en-US" sz="900" dirty="0">
                <a:solidFill>
                  <a:srgbClr val="000000"/>
                </a:solidFill>
              </a:rPr>
              <a:t>조명기구 </a:t>
            </a:r>
            <a:r>
              <a:rPr lang="en-US" altLang="ko-KR" sz="9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5" name="Rectangle 1047"/>
          <p:cNvSpPr>
            <a:spLocks noChangeArrowheads="1"/>
          </p:cNvSpPr>
          <p:nvPr/>
        </p:nvSpPr>
        <p:spPr bwMode="auto">
          <a:xfrm>
            <a:off x="4140978" y="5989634"/>
            <a:ext cx="1017242" cy="191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0124" tIns="40063" rIns="80124" bIns="40063" anchor="ctr">
            <a:spAutoFit/>
          </a:bodyPr>
          <a:lstStyle/>
          <a:p>
            <a:r>
              <a:rPr lang="en-US" altLang="ko-KR" sz="900" dirty="0">
                <a:solidFill>
                  <a:srgbClr val="000000"/>
                </a:solidFill>
              </a:rPr>
              <a:t>LED </a:t>
            </a:r>
            <a:r>
              <a:rPr lang="ko-KR" altLang="en-US" sz="900" dirty="0">
                <a:solidFill>
                  <a:srgbClr val="000000"/>
                </a:solidFill>
              </a:rPr>
              <a:t>조명기구 </a:t>
            </a:r>
            <a:r>
              <a:rPr lang="en-US" altLang="ko-KR" sz="9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6" name="Rectangle 1047"/>
          <p:cNvSpPr>
            <a:spLocks noChangeArrowheads="1"/>
          </p:cNvSpPr>
          <p:nvPr/>
        </p:nvSpPr>
        <p:spPr bwMode="auto">
          <a:xfrm>
            <a:off x="5894590" y="5976114"/>
            <a:ext cx="1017242" cy="191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0124" tIns="40063" rIns="80124" bIns="40063" anchor="ctr">
            <a:spAutoFit/>
          </a:bodyPr>
          <a:lstStyle/>
          <a:p>
            <a:r>
              <a:rPr lang="en-US" altLang="ko-KR" sz="900" dirty="0">
                <a:solidFill>
                  <a:srgbClr val="000000"/>
                </a:solidFill>
              </a:rPr>
              <a:t>LED </a:t>
            </a:r>
            <a:r>
              <a:rPr lang="ko-KR" altLang="en-US" sz="900" dirty="0">
                <a:solidFill>
                  <a:srgbClr val="000000"/>
                </a:solidFill>
              </a:rPr>
              <a:t>조명기구 </a:t>
            </a:r>
            <a:r>
              <a:rPr lang="en-US" altLang="ko-KR" sz="9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7" name="Rectangle 1047"/>
          <p:cNvSpPr>
            <a:spLocks noChangeArrowheads="1"/>
          </p:cNvSpPr>
          <p:nvPr/>
        </p:nvSpPr>
        <p:spPr bwMode="auto">
          <a:xfrm>
            <a:off x="7085915" y="5976114"/>
            <a:ext cx="1017242" cy="191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0124" tIns="40063" rIns="80124" bIns="40063" anchor="ctr">
            <a:spAutoFit/>
          </a:bodyPr>
          <a:lstStyle/>
          <a:p>
            <a:r>
              <a:rPr lang="en-US" altLang="ko-KR" sz="900" dirty="0">
                <a:solidFill>
                  <a:srgbClr val="000000"/>
                </a:solidFill>
              </a:rPr>
              <a:t>LED </a:t>
            </a:r>
            <a:r>
              <a:rPr lang="ko-KR" altLang="en-US" sz="900" dirty="0">
                <a:solidFill>
                  <a:srgbClr val="000000"/>
                </a:solidFill>
              </a:rPr>
              <a:t>조명기구 </a:t>
            </a:r>
            <a:r>
              <a:rPr lang="en-US" altLang="ko-KR" sz="9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5647200" y="5507299"/>
            <a:ext cx="318955" cy="1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700" b="0" dirty="0" smtClean="0">
                <a:solidFill>
                  <a:prstClr val="black"/>
                </a:solidFill>
              </a:rPr>
              <a:t>12V</a:t>
            </a:r>
            <a:endParaRPr lang="ko-KR" altLang="en-US" sz="700" b="0" dirty="0">
              <a:solidFill>
                <a:prstClr val="black"/>
              </a:solidFill>
            </a:endParaRPr>
          </a:p>
        </p:txBody>
      </p:sp>
      <p:sp>
        <p:nvSpPr>
          <p:cNvPr id="49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14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지하주차장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도플러센서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9733853"/>
              </p:ext>
            </p:extLst>
          </p:nvPr>
        </p:nvGraphicFramePr>
        <p:xfrm>
          <a:off x="214282" y="1568900"/>
          <a:ext cx="8715436" cy="4924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5001"/>
                <a:gridCol w="7250435"/>
              </a:tblGrid>
              <a:tr h="24936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SECTION</a:t>
                      </a:r>
                      <a:endParaRPr lang="ko-KR" altLang="en-US" sz="1300" dirty="0"/>
                    </a:p>
                  </a:txBody>
                  <a:tcPr marL="110581" marR="110581" marT="29321" marB="29321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DESCRIPTION</a:t>
                      </a:r>
                      <a:endParaRPr lang="ko-KR" altLang="en-US" sz="1300" dirty="0"/>
                    </a:p>
                  </a:txBody>
                  <a:tcPr marL="110581" marR="110581" marT="29321" marB="29321" anchor="ctr"/>
                </a:tc>
              </a:tr>
              <a:tr h="44872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300" dirty="0" smtClean="0"/>
                        <a:t>Sensor </a:t>
                      </a:r>
                      <a:r>
                        <a:rPr lang="ko-KR" altLang="en-US" sz="1300" dirty="0" smtClean="0"/>
                        <a:t>종류</a:t>
                      </a:r>
                      <a:endParaRPr lang="ko-KR" altLang="en-US" sz="1300" dirty="0"/>
                    </a:p>
                  </a:txBody>
                  <a:tcPr marL="30784" marR="30784" marT="97955" marB="97955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300" dirty="0" smtClean="0"/>
                        <a:t>- </a:t>
                      </a:r>
                      <a:r>
                        <a:rPr lang="ko-KR" altLang="en-US" sz="1300" dirty="0" smtClean="0"/>
                        <a:t>도플러 </a:t>
                      </a:r>
                      <a:r>
                        <a:rPr lang="en-US" altLang="ko-KR" sz="1300" dirty="0" smtClean="0"/>
                        <a:t>(</a:t>
                      </a:r>
                      <a:r>
                        <a:rPr lang="ko-KR" altLang="en-US" sz="1300" dirty="0" smtClean="0"/>
                        <a:t>마이크로파</a:t>
                      </a:r>
                      <a:r>
                        <a:rPr lang="en-US" altLang="ko-KR" sz="1300" dirty="0" smtClean="0"/>
                        <a:t>) </a:t>
                      </a:r>
                      <a:r>
                        <a:rPr lang="ko-KR" altLang="en-US" sz="1300" dirty="0" smtClean="0"/>
                        <a:t>센서 </a:t>
                      </a:r>
                      <a:r>
                        <a:rPr lang="en-US" altLang="ko-KR" sz="13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300" dirty="0" smtClean="0">
                          <a:solidFill>
                            <a:srgbClr val="FF0000"/>
                          </a:solidFill>
                        </a:rPr>
                        <a:t>양방향 반경 </a:t>
                      </a:r>
                      <a:r>
                        <a:rPr lang="en-US" altLang="ko-KR" sz="1300" dirty="0" smtClean="0">
                          <a:solidFill>
                            <a:srgbClr val="FF0000"/>
                          </a:solidFill>
                        </a:rPr>
                        <a:t>18m </a:t>
                      </a:r>
                      <a:r>
                        <a:rPr lang="ko-KR" altLang="en-US" sz="1300" dirty="0" smtClean="0">
                          <a:solidFill>
                            <a:srgbClr val="FF0000"/>
                          </a:solidFill>
                        </a:rPr>
                        <a:t>감지</a:t>
                      </a:r>
                      <a:r>
                        <a:rPr lang="en-US" altLang="ko-KR" sz="13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30784" marR="30784" marT="97955" marB="97955" anchor="ctr"/>
                </a:tc>
              </a:tr>
              <a:tr h="1289456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작 원 리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741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- 10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등의 중간에 설치된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도플러센서가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물체를 감지하면 설정된 최저조도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약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25%)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에서 좌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5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의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조도가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100%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조도로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전환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온도의 변화에 관계없이 움직이는 중에는 계속 점등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 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163258" marB="163258" anchor="ctr"/>
                </a:tc>
              </a:tr>
              <a:tr h="1952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        점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조도제어 공사비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등당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7,000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원 추가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가 저렴하다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PIR(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적외선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센서에 비하여 감지범위가 반경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18m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정도로서 보행자의 앞길을 충분히 밝혀 줌으로        </a:t>
                      </a:r>
                      <a:endParaRPr lang="en-US" altLang="ko-KR" sz="13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3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써조도제어효과가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크다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제어회선의 배선이 간단하다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전원라인과  같은 굵기로 하면 되며 색상만 구분하면 된다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동작에 신뢰성이 있다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대기전력이 거의 없어 전기절감효과가 탁월하다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.(10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등당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2W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소모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163258" marB="163258" anchor="ctr"/>
                </a:tc>
              </a:tr>
              <a:tr h="874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       점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741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최저조도에서 최대로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최대에서 최저로의 조도변화가 부드럽게 안되고 급격히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변한다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최저조도는 </a:t>
                      </a:r>
                      <a:r>
                        <a:rPr lang="ko-KR" altLang="en-US" sz="13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발주시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지정되어야 하며 현장에 설치된 후에는 변경 불가능하다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7413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1285860"/>
            <a:ext cx="2667353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도플러센서로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</a:rPr>
              <a:t>10</a:t>
            </a:r>
            <a:r>
              <a:rPr lang="ko-KR" altLang="en-US" sz="1400" dirty="0" smtClean="0">
                <a:solidFill>
                  <a:srgbClr val="0000FF"/>
                </a:solidFill>
              </a:rPr>
              <a:t>등 그룹제어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15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1285860"/>
            <a:ext cx="1926766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사이버관</a:t>
            </a:r>
            <a:r>
              <a:rPr lang="ko-KR" altLang="en-US" sz="1400" dirty="0" smtClean="0">
                <a:solidFill>
                  <a:srgbClr val="0000FF"/>
                </a:solidFill>
              </a:rPr>
              <a:t> 적용 영상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지하주차장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도플러센서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9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16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  <p:pic>
        <p:nvPicPr>
          <p:cNvPr id="7" name="도플러센서 동영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1571612"/>
            <a:ext cx="7858180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763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17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 l="4015" t="9613" r="1574" b="24241"/>
          <a:stretch>
            <a:fillRect/>
          </a:stretch>
        </p:blipFill>
        <p:spPr bwMode="auto">
          <a:xfrm>
            <a:off x="500034" y="1357298"/>
            <a:ext cx="802963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63587" t="19663" r="8695" b="10112"/>
          <a:stretch>
            <a:fillRect/>
          </a:stretch>
        </p:blipFill>
        <p:spPr bwMode="auto">
          <a:xfrm>
            <a:off x="1500166" y="2928934"/>
            <a:ext cx="4896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72067" y="5357826"/>
            <a:ext cx="121444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ko-KR" altLang="en-US" sz="1500" smtClean="0">
                <a:solidFill>
                  <a:srgbClr val="FF0000"/>
                </a:solidFill>
              </a:rPr>
              <a:t>드라이컨텍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18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5455748" cy="49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1246888"/>
            <a:ext cx="2939864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시스템에어컨 제어 </a:t>
            </a:r>
            <a:r>
              <a:rPr lang="en-US" altLang="ko-KR" sz="1400" dirty="0" smtClean="0">
                <a:solidFill>
                  <a:srgbClr val="0000FF"/>
                </a:solidFill>
              </a:rPr>
              <a:t>(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드라이컨텍</a:t>
            </a:r>
            <a:r>
              <a:rPr lang="en-US" altLang="ko-KR" sz="1400" dirty="0" smtClean="0">
                <a:solidFill>
                  <a:srgbClr val="0000FF"/>
                </a:solidFill>
              </a:rPr>
              <a:t>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58372" name="Picture 4" descr="http://www.airconmarket.co.kr/shopimages/imarket/002010000011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857364"/>
            <a:ext cx="2143140" cy="2143140"/>
          </a:xfrm>
          <a:prstGeom prst="rect">
            <a:avLst/>
          </a:prstGeom>
          <a:noFill/>
        </p:spPr>
      </p:pic>
      <p:sp>
        <p:nvSpPr>
          <p:cNvPr id="10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19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86314" y="1571612"/>
            <a:ext cx="4243385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Ⅰ. </a:t>
            </a:r>
            <a:r>
              <a:rPr lang="ko-KR" altLang="en-US" sz="2000" dirty="0" smtClean="0">
                <a:solidFill>
                  <a:schemeClr val="tx1"/>
                </a:solidFill>
              </a:rPr>
              <a:t>에너지절감 시스템 </a:t>
            </a:r>
            <a:r>
              <a:rPr lang="en-US" altLang="ko-KR" sz="2000" dirty="0" smtClean="0">
                <a:solidFill>
                  <a:schemeClr val="tx1"/>
                </a:solidFill>
              </a:rPr>
              <a:t>(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사이버관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1. LED </a:t>
            </a:r>
            <a:r>
              <a:rPr lang="ko-KR" altLang="en-US" sz="1200" dirty="0" smtClean="0">
                <a:solidFill>
                  <a:schemeClr val="tx1"/>
                </a:solidFill>
              </a:rPr>
              <a:t>조명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2. </a:t>
            </a:r>
            <a:r>
              <a:rPr lang="ko-KR" altLang="en-US" sz="1200" dirty="0" smtClean="0">
                <a:solidFill>
                  <a:schemeClr val="tx1"/>
                </a:solidFill>
              </a:rPr>
              <a:t>지하주차장 </a:t>
            </a:r>
            <a:r>
              <a:rPr lang="ko-KR" altLang="en-US" sz="1200" dirty="0" err="1" smtClean="0">
                <a:solidFill>
                  <a:schemeClr val="tx1"/>
                </a:solidFill>
              </a:rPr>
              <a:t>도플러센서</a:t>
            </a:r>
            <a:r>
              <a:rPr lang="ko-KR" altLang="en-US" sz="1200" dirty="0" smtClean="0">
                <a:solidFill>
                  <a:schemeClr val="tx1"/>
                </a:solidFill>
              </a:rPr>
              <a:t> 제어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3. </a:t>
            </a:r>
            <a:r>
              <a:rPr lang="ko-KR" altLang="en-US" sz="12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200" dirty="0" smtClean="0">
                <a:solidFill>
                  <a:schemeClr val="tx1"/>
                </a:solidFill>
              </a:rPr>
              <a:t>(</a:t>
            </a:r>
            <a:r>
              <a:rPr lang="ko-KR" altLang="en-US" sz="12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200" dirty="0" smtClean="0">
                <a:solidFill>
                  <a:schemeClr val="tx1"/>
                </a:solidFill>
              </a:rPr>
              <a:t>+ EHP)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4. EHP </a:t>
            </a:r>
            <a:r>
              <a:rPr lang="ko-KR" altLang="en-US" sz="1200" dirty="0" smtClean="0">
                <a:solidFill>
                  <a:schemeClr val="tx1"/>
                </a:solidFill>
              </a:rPr>
              <a:t>피크제어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5. </a:t>
            </a:r>
            <a:r>
              <a:rPr lang="ko-KR" altLang="en-US" sz="1200" dirty="0" smtClean="0">
                <a:solidFill>
                  <a:schemeClr val="tx1"/>
                </a:solidFill>
              </a:rPr>
              <a:t>대기전력 차단스위치</a:t>
            </a:r>
            <a:r>
              <a:rPr lang="en-US" altLang="ko-KR" sz="1200" dirty="0" smtClean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6. </a:t>
            </a:r>
            <a:r>
              <a:rPr lang="ko-KR" altLang="en-US" sz="12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200" dirty="0" smtClean="0">
                <a:solidFill>
                  <a:schemeClr val="tx1"/>
                </a:solidFill>
              </a:rPr>
              <a:t> 양변기 </a:t>
            </a:r>
            <a:r>
              <a:rPr lang="en-US" altLang="ko-KR" sz="1200" dirty="0" smtClean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</a:rPr>
              <a:t>       7. </a:t>
            </a:r>
            <a:r>
              <a:rPr lang="ko-KR" altLang="en-US" sz="1200" dirty="0" smtClean="0">
                <a:solidFill>
                  <a:schemeClr val="tx1"/>
                </a:solidFill>
              </a:rPr>
              <a:t>영구배수 물을 활용한 조경수 사용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Ⅱ.</a:t>
            </a:r>
            <a:r>
              <a:rPr lang="ko-KR" altLang="en-US" sz="2000" dirty="0" smtClean="0">
                <a:solidFill>
                  <a:schemeClr val="tx1"/>
                </a:solidFill>
              </a:rPr>
              <a:t> 재실감지 센서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적용성</a:t>
            </a:r>
            <a:r>
              <a:rPr lang="ko-KR" altLang="en-US" sz="2000" dirty="0" smtClean="0">
                <a:solidFill>
                  <a:schemeClr val="tx1"/>
                </a:solidFill>
              </a:rPr>
              <a:t> 검증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Ⅲ. </a:t>
            </a:r>
            <a:r>
              <a:rPr lang="ko-KR" altLang="en-US" sz="2000" dirty="0" smtClean="0">
                <a:solidFill>
                  <a:schemeClr val="tx1"/>
                </a:solidFill>
              </a:rPr>
              <a:t>도서관 열람실 </a:t>
            </a:r>
            <a:r>
              <a:rPr lang="en-US" altLang="ko-KR" sz="2000" dirty="0" smtClean="0">
                <a:solidFill>
                  <a:schemeClr val="tx1"/>
                </a:solidFill>
              </a:rPr>
              <a:t>LED</a:t>
            </a:r>
            <a:r>
              <a:rPr lang="ko-KR" altLang="en-US" sz="2000" dirty="0" smtClean="0">
                <a:solidFill>
                  <a:schemeClr val="tx1"/>
                </a:solidFill>
              </a:rPr>
              <a:t>조명 교체</a:t>
            </a:r>
            <a:endParaRPr lang="en-US" altLang="ko-KR" sz="2000" dirty="0" smtClean="0">
              <a:solidFill>
                <a:schemeClr val="tx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8596" y="857232"/>
            <a:ext cx="857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500" dirty="0" smtClean="0">
                <a:solidFill>
                  <a:schemeClr val="tx1"/>
                </a:solidFill>
              </a:rPr>
              <a:t>목                 </a:t>
            </a:r>
            <a:r>
              <a:rPr lang="en-US" altLang="ko-KR" sz="3500" dirty="0" smtClean="0">
                <a:solidFill>
                  <a:schemeClr val="tx1"/>
                </a:solidFill>
              </a:rPr>
              <a:t> </a:t>
            </a:r>
            <a:r>
              <a:rPr lang="ko-KR" altLang="en-US" sz="3500" dirty="0" smtClean="0">
                <a:solidFill>
                  <a:schemeClr val="tx1"/>
                </a:solidFill>
              </a:rPr>
              <a:t>차</a:t>
            </a:r>
            <a:endParaRPr lang="ko-KR" altLang="en-US" sz="3500" dirty="0">
              <a:solidFill>
                <a:schemeClr val="tx1"/>
              </a:solidFill>
            </a:endParaRPr>
          </a:p>
        </p:txBody>
      </p:sp>
      <p:pic>
        <p:nvPicPr>
          <p:cNvPr id="8" name="그림 7" descr="광고투시도-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4572032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1214422"/>
            <a:ext cx="142876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설치 사진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9" name="그림 8" descr="강의실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18016" y="2025662"/>
            <a:ext cx="4480000" cy="3857652"/>
          </a:xfrm>
          <a:prstGeom prst="rect">
            <a:avLst/>
          </a:prstGeom>
        </p:spPr>
      </p:pic>
      <p:pic>
        <p:nvPicPr>
          <p:cNvPr id="10" name="그림 9" descr="강의실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4579" y="2010537"/>
            <a:ext cx="4480000" cy="3786214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1142976" y="3500438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6215074" y="2285992"/>
            <a:ext cx="714380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20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pic>
        <p:nvPicPr>
          <p:cNvPr id="7" name="그림 6" descr="화장실 평면도_센서.jpg"/>
          <p:cNvPicPr>
            <a:picLocks noChangeAspect="1"/>
          </p:cNvPicPr>
          <p:nvPr/>
        </p:nvPicPr>
        <p:blipFill>
          <a:blip r:embed="rId2" cstate="print"/>
          <a:srcRect l="10703" r="9006" b="2083"/>
          <a:stretch>
            <a:fillRect/>
          </a:stretch>
        </p:blipFill>
        <p:spPr>
          <a:xfrm rot="5400000">
            <a:off x="2128593" y="514556"/>
            <a:ext cx="4672498" cy="7072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1428736"/>
            <a:ext cx="3714776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화장실 재실감지 및 </a:t>
            </a:r>
            <a:r>
              <a:rPr lang="en-US" altLang="ko-KR" sz="1400" dirty="0" smtClean="0">
                <a:solidFill>
                  <a:srgbClr val="0000FF"/>
                </a:solidFill>
              </a:rPr>
              <a:t>LED</a:t>
            </a:r>
            <a:r>
              <a:rPr lang="ko-KR" altLang="en-US" sz="1400" dirty="0" smtClean="0">
                <a:solidFill>
                  <a:srgbClr val="0000FF"/>
                </a:solidFill>
              </a:rPr>
              <a:t>센서조명 적용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3587" t="19663" r="8695" b="10112"/>
          <a:stretch>
            <a:fillRect/>
          </a:stretch>
        </p:blipFill>
        <p:spPr bwMode="auto">
          <a:xfrm>
            <a:off x="2643174" y="3643314"/>
            <a:ext cx="4896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타원 10"/>
          <p:cNvSpPr/>
          <p:nvPr/>
        </p:nvSpPr>
        <p:spPr>
          <a:xfrm>
            <a:off x="3000364" y="3286124"/>
            <a:ext cx="500066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4786314" y="3286124"/>
            <a:ext cx="500066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6643702" y="3286124"/>
            <a:ext cx="500066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4929190" y="4857760"/>
            <a:ext cx="500066" cy="428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000760" y="4857760"/>
            <a:ext cx="500066" cy="428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7000892" y="4857760"/>
            <a:ext cx="500066" cy="428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21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센서제어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</p:txBody>
      </p:sp>
      <p:pic>
        <p:nvPicPr>
          <p:cNvPr id="7" name="그림 6" descr="화장실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56413" y="1730075"/>
            <a:ext cx="4480000" cy="4020198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6572264" y="3071810"/>
            <a:ext cx="928694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500034" y="1500174"/>
            <a:ext cx="3786214" cy="4480000"/>
            <a:chOff x="500034" y="1500174"/>
            <a:chExt cx="3786214" cy="4480000"/>
          </a:xfrm>
        </p:grpSpPr>
        <p:pic>
          <p:nvPicPr>
            <p:cNvPr id="8" name="그림 7" descr="화장실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117422" y="1882786"/>
              <a:ext cx="4480000" cy="3714776"/>
            </a:xfrm>
            <a:prstGeom prst="rect">
              <a:avLst/>
            </a:prstGeom>
          </p:spPr>
        </p:pic>
        <p:sp>
          <p:nvSpPr>
            <p:cNvPr id="12" name="타원 11"/>
            <p:cNvSpPr/>
            <p:nvPr/>
          </p:nvSpPr>
          <p:spPr>
            <a:xfrm>
              <a:off x="3214678" y="2857496"/>
              <a:ext cx="1071570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571472" y="3214686"/>
              <a:ext cx="1071570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00166" y="6072206"/>
            <a:ext cx="1463499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ko-KR" altLang="en-US" sz="1400" dirty="0" smtClean="0">
                <a:solidFill>
                  <a:srgbClr val="0000FF"/>
                </a:solidFill>
              </a:rPr>
              <a:t>칸막이 </a:t>
            </a:r>
            <a:r>
              <a:rPr lang="en-US" altLang="ko-KR" sz="1400" dirty="0" smtClean="0">
                <a:solidFill>
                  <a:srgbClr val="0000FF"/>
                </a:solidFill>
              </a:rPr>
              <a:t>LED</a:t>
            </a:r>
            <a:r>
              <a:rPr lang="ko-KR" altLang="en-US" sz="1400" dirty="0" smtClean="0">
                <a:solidFill>
                  <a:srgbClr val="0000FF"/>
                </a:solidFill>
              </a:rPr>
              <a:t>센서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0760" y="6072206"/>
            <a:ext cx="1691124" cy="2532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ko-KR" altLang="en-US" sz="1400" dirty="0" smtClean="0">
                <a:solidFill>
                  <a:srgbClr val="0000FF"/>
                </a:solidFill>
              </a:rPr>
              <a:t>화장실 도플러 센서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22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grpSp>
        <p:nvGrpSpPr>
          <p:cNvPr id="31" name="그룹 45"/>
          <p:cNvGrpSpPr>
            <a:grpSpLocks/>
          </p:cNvGrpSpPr>
          <p:nvPr/>
        </p:nvGrpSpPr>
        <p:grpSpPr bwMode="auto">
          <a:xfrm>
            <a:off x="142844" y="1285868"/>
            <a:ext cx="8928100" cy="1357314"/>
            <a:chOff x="1918334" y="3460590"/>
            <a:chExt cx="6749442" cy="512079"/>
          </a:xfrm>
        </p:grpSpPr>
        <p:sp>
          <p:nvSpPr>
            <p:cNvPr id="32" name="AutoShape 61"/>
            <p:cNvSpPr>
              <a:spLocks noChangeArrowheads="1"/>
            </p:cNvSpPr>
            <p:nvPr/>
          </p:nvSpPr>
          <p:spPr bwMode="auto">
            <a:xfrm>
              <a:off x="1918334" y="3462723"/>
              <a:ext cx="6749442" cy="509946"/>
            </a:xfrm>
            <a:prstGeom prst="roundRect">
              <a:avLst>
                <a:gd name="adj" fmla="val 6347"/>
              </a:avLst>
            </a:prstGeom>
            <a:solidFill>
              <a:srgbClr val="56BAE2"/>
            </a:solidFill>
            <a:ln w="9525" algn="ctr">
              <a:noFill/>
              <a:round/>
              <a:headEnd/>
              <a:tailEnd/>
            </a:ln>
          </p:spPr>
          <p:txBody>
            <a:bodyPr lIns="94229" tIns="47114" rIns="94229" bIns="47114" anchor="ctr">
              <a:spAutoFit/>
            </a:bodyPr>
            <a:lstStyle/>
            <a:p>
              <a:pPr algn="l">
                <a:defRPr/>
              </a:pPr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33" name="AutoShape 63"/>
            <p:cNvSpPr>
              <a:spLocks noChangeArrowheads="1"/>
            </p:cNvSpPr>
            <p:nvPr/>
          </p:nvSpPr>
          <p:spPr bwMode="auto">
            <a:xfrm>
              <a:off x="1952604" y="3460590"/>
              <a:ext cx="6669203" cy="510139"/>
            </a:xfrm>
            <a:prstGeom prst="roundRect">
              <a:avLst>
                <a:gd name="adj" fmla="val 5935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lIns="94229" tIns="47114" rIns="94229" bIns="47114" anchor="ctr">
              <a:spAutoFit/>
            </a:bodyPr>
            <a:lstStyle/>
            <a:p>
              <a:pPr algn="l">
                <a:defRPr/>
              </a:pPr>
              <a:endParaRPr lang="ko-KR" altLang="en-US">
                <a:latin typeface="+mj-ea"/>
                <a:ea typeface="+mj-ea"/>
              </a:endParaRPr>
            </a:p>
          </p:txBody>
        </p:sp>
      </p:grp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355540" y="1357298"/>
            <a:ext cx="8485187" cy="11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ko-KR" altLang="en-US" sz="1600" dirty="0" err="1">
                <a:solidFill>
                  <a:schemeClr val="tx1"/>
                </a:solidFill>
                <a:latin typeface="+mj-ea"/>
                <a:ea typeface="+mj-ea"/>
              </a:rPr>
              <a:t>수용가에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 시스템에어컨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전기로 사용되는 부하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이 설치되어 있다고 가정하면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,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 최대전력제어시스템이 </a:t>
            </a:r>
            <a:r>
              <a:rPr lang="en-US" altLang="ko-KR" sz="1600" dirty="0">
                <a:solidFill>
                  <a:srgbClr val="FF0000"/>
                </a:solidFill>
                <a:latin typeface="+mj-ea"/>
                <a:ea typeface="+mj-ea"/>
              </a:rPr>
              <a:t>15</a:t>
            </a:r>
            <a:r>
              <a:rPr lang="ko-KR" altLang="en-US" sz="1600" dirty="0">
                <a:solidFill>
                  <a:srgbClr val="FF0000"/>
                </a:solidFill>
                <a:latin typeface="+mj-ea"/>
                <a:ea typeface="+mj-ea"/>
              </a:rPr>
              <a:t>분 동안 </a:t>
            </a:r>
            <a:r>
              <a:rPr lang="ko-KR" altLang="en-US" sz="1600" dirty="0" smtClean="0">
                <a:solidFill>
                  <a:srgbClr val="FF0000"/>
                </a:solidFill>
                <a:latin typeface="+mj-ea"/>
                <a:ea typeface="+mj-ea"/>
              </a:rPr>
              <a:t>사용될 </a:t>
            </a:r>
            <a:r>
              <a:rPr lang="ko-KR" altLang="en-US" sz="1600" dirty="0">
                <a:solidFill>
                  <a:srgbClr val="FF0000"/>
                </a:solidFill>
                <a:latin typeface="+mj-ea"/>
                <a:ea typeface="+mj-ea"/>
              </a:rPr>
              <a:t>누적 전력량을 예상하여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해당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rgbClr val="0066FF"/>
                </a:solidFill>
                <a:latin typeface="+mj-ea"/>
                <a:ea typeface="+mj-ea"/>
              </a:rPr>
              <a:t>시스템에어컨의 </a:t>
            </a:r>
            <a:r>
              <a:rPr lang="ko-KR" altLang="en-US" sz="1600" dirty="0" err="1">
                <a:solidFill>
                  <a:srgbClr val="0066FF"/>
                </a:solidFill>
                <a:latin typeface="+mj-ea"/>
                <a:ea typeface="+mj-ea"/>
              </a:rPr>
              <a:t>가동율을</a:t>
            </a:r>
            <a:r>
              <a:rPr lang="ko-KR" altLang="en-US" sz="1600" dirty="0">
                <a:solidFill>
                  <a:srgbClr val="0066FF"/>
                </a:solidFill>
                <a:latin typeface="+mj-ea"/>
                <a:ea typeface="+mj-ea"/>
              </a:rPr>
              <a:t> 제어하게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되며 </a:t>
            </a:r>
            <a:r>
              <a:rPr lang="ko-KR" altLang="en-US" sz="1600" dirty="0" smtClean="0">
                <a:solidFill>
                  <a:schemeClr val="tx1"/>
                </a:solidFill>
                <a:latin typeface="+mj-ea"/>
                <a:ea typeface="+mj-ea"/>
              </a:rPr>
              <a:t>사전에 </a:t>
            </a:r>
            <a:r>
              <a:rPr lang="ko-KR" altLang="en-US" sz="1600" dirty="0" smtClean="0">
                <a:solidFill>
                  <a:srgbClr val="FF0000"/>
                </a:solidFill>
                <a:latin typeface="+mj-ea"/>
                <a:ea typeface="+mj-ea"/>
              </a:rPr>
              <a:t>설정한 목표 전력량을 넘지 못하도록 </a:t>
            </a:r>
            <a:r>
              <a:rPr lang="ko-KR" altLang="en-US" sz="1600" dirty="0" smtClean="0">
                <a:solidFill>
                  <a:schemeClr val="tx1"/>
                </a:solidFill>
                <a:latin typeface="+mj-ea"/>
                <a:ea typeface="+mj-ea"/>
              </a:rPr>
              <a:t>하는 시스템입니다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EHP </a:t>
            </a:r>
            <a:r>
              <a:rPr lang="ko-KR" altLang="en-US" sz="1500" dirty="0" smtClean="0">
                <a:solidFill>
                  <a:schemeClr val="tx1"/>
                </a:solidFill>
              </a:rPr>
              <a:t>피크제어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37" name="Picture 47" descr="C:\Users\JoSeungChul\AppData\Local\Microsoft\Windows\Temporary Internet Files\Content.IE5\FDWWDYAU\MCj04397990000[1]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4005377">
            <a:off x="3913364" y="2610143"/>
            <a:ext cx="1623795" cy="27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그룹 44"/>
          <p:cNvGrpSpPr>
            <a:grpSpLocks/>
          </p:cNvGrpSpPr>
          <p:nvPr/>
        </p:nvGrpSpPr>
        <p:grpSpPr bwMode="auto">
          <a:xfrm>
            <a:off x="850926" y="4479920"/>
            <a:ext cx="1160462" cy="1116012"/>
            <a:chOff x="1536700" y="3856038"/>
            <a:chExt cx="1162050" cy="1116012"/>
          </a:xfrm>
        </p:grpSpPr>
        <p:pic>
          <p:nvPicPr>
            <p:cNvPr id="39" name="Picture 130" descr="cobalt blue_b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700" y="3856038"/>
              <a:ext cx="1116013" cy="111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모서리가 둥근 직사각형 39"/>
            <p:cNvSpPr>
              <a:spLocks noChangeArrowheads="1"/>
            </p:cNvSpPr>
            <p:nvPr/>
          </p:nvSpPr>
          <p:spPr bwMode="auto">
            <a:xfrm>
              <a:off x="1555776" y="4162443"/>
              <a:ext cx="1142974" cy="428625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ko-KR" altLang="en-US" sz="1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냉난방기</a:t>
              </a: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 제어</a:t>
              </a:r>
            </a:p>
          </p:txBody>
        </p:sp>
      </p:grpSp>
      <p:grpSp>
        <p:nvGrpSpPr>
          <p:cNvPr id="41" name="그룹 45"/>
          <p:cNvGrpSpPr>
            <a:grpSpLocks/>
          </p:cNvGrpSpPr>
          <p:nvPr/>
        </p:nvGrpSpPr>
        <p:grpSpPr bwMode="auto">
          <a:xfrm>
            <a:off x="2713063" y="4143370"/>
            <a:ext cx="1316038" cy="1116012"/>
            <a:chOff x="3400425" y="3519488"/>
            <a:chExt cx="1314450" cy="1116012"/>
          </a:xfrm>
        </p:grpSpPr>
        <p:pic>
          <p:nvPicPr>
            <p:cNvPr id="42" name="Picture 130" descr="cobalt blue_b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8375" y="3519488"/>
              <a:ext cx="1116013" cy="111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모서리가 둥근 직사각형 42"/>
            <p:cNvSpPr>
              <a:spLocks noChangeArrowheads="1"/>
            </p:cNvSpPr>
            <p:nvPr/>
          </p:nvSpPr>
          <p:spPr bwMode="auto">
            <a:xfrm>
              <a:off x="3400425" y="3733815"/>
              <a:ext cx="1314450" cy="428625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전력</a:t>
              </a:r>
              <a:endParaRPr lang="en-US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사용량 </a:t>
              </a:r>
              <a:endParaRPr lang="en-US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감소</a:t>
              </a:r>
            </a:p>
          </p:txBody>
        </p:sp>
      </p:grpSp>
      <p:grpSp>
        <p:nvGrpSpPr>
          <p:cNvPr id="44" name="그룹 46"/>
          <p:cNvGrpSpPr>
            <a:grpSpLocks/>
          </p:cNvGrpSpPr>
          <p:nvPr/>
        </p:nvGrpSpPr>
        <p:grpSpPr bwMode="auto">
          <a:xfrm>
            <a:off x="4792688" y="3806820"/>
            <a:ext cx="1116013" cy="1116012"/>
            <a:chOff x="5480050" y="3182938"/>
            <a:chExt cx="1116013" cy="1116012"/>
          </a:xfrm>
        </p:grpSpPr>
        <p:pic>
          <p:nvPicPr>
            <p:cNvPr id="45" name="Picture 130" descr="cobalt blue_b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0050" y="3182938"/>
              <a:ext cx="1116013" cy="111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모서리가 둥근 직사각형 45"/>
            <p:cNvSpPr>
              <a:spLocks noChangeArrowheads="1"/>
            </p:cNvSpPr>
            <p:nvPr/>
          </p:nvSpPr>
          <p:spPr bwMode="auto">
            <a:xfrm>
              <a:off x="5510213" y="3376625"/>
              <a:ext cx="1085850" cy="428625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피크</a:t>
              </a:r>
              <a:endParaRPr lang="en-US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전력</a:t>
              </a:r>
              <a:endParaRPr lang="en-US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제어</a:t>
              </a:r>
            </a:p>
          </p:txBody>
        </p:sp>
      </p:grpSp>
      <p:pic>
        <p:nvPicPr>
          <p:cNvPr id="47" name="Picture 34" descr="C:\Users\JoSeungChul\AppData\Local\Microsoft\Windows\Temporary Internet Files\Content.IE5\ODY9I140\MPj04373610000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25" t="7458" r="4688" b="24257"/>
          <a:stretch>
            <a:fillRect/>
          </a:stretch>
        </p:blipFill>
        <p:spPr bwMode="auto">
          <a:xfrm>
            <a:off x="6357963" y="2643182"/>
            <a:ext cx="1928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모서리가 둥근 직사각형 47"/>
          <p:cNvSpPr/>
          <p:nvPr/>
        </p:nvSpPr>
        <p:spPr>
          <a:xfrm>
            <a:off x="142844" y="6143644"/>
            <a:ext cx="8928100" cy="357190"/>
          </a:xfrm>
          <a:prstGeom prst="roundRect">
            <a:avLst/>
          </a:prstGeom>
          <a:solidFill>
            <a:srgbClr val="FF3300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9" name="직사각형 62"/>
          <p:cNvSpPr>
            <a:spLocks noChangeArrowheads="1"/>
          </p:cNvSpPr>
          <p:nvPr/>
        </p:nvSpPr>
        <p:spPr bwMode="auto">
          <a:xfrm>
            <a:off x="285720" y="6143644"/>
            <a:ext cx="8712200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목표전력이 넘지 않도록 부하를 자동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수동으로 제어하는 방식으로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400" b="1" dirty="0">
                <a:solidFill>
                  <a:srgbClr val="FFFF00"/>
                </a:solidFill>
                <a:latin typeface="+mj-ea"/>
                <a:ea typeface="+mj-ea"/>
              </a:rPr>
              <a:t>100% </a:t>
            </a:r>
            <a:r>
              <a:rPr lang="ko-KR" altLang="en-US" sz="1400" b="1" dirty="0">
                <a:solidFill>
                  <a:srgbClr val="FFFF00"/>
                </a:solidFill>
                <a:latin typeface="+mj-ea"/>
                <a:ea typeface="+mj-ea"/>
              </a:rPr>
              <a:t>전력사용 요금 절감 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가능</a:t>
            </a:r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r>
              <a:rPr lang="ko-KR" altLang="en-US" sz="1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0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23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  <p:sp>
        <p:nvSpPr>
          <p:cNvPr id="23" name="직사각형 62"/>
          <p:cNvSpPr>
            <a:spLocks noChangeArrowheads="1"/>
          </p:cNvSpPr>
          <p:nvPr/>
        </p:nvSpPr>
        <p:spPr bwMode="auto">
          <a:xfrm>
            <a:off x="251520" y="5589240"/>
            <a:ext cx="871220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2000" dirty="0" smtClean="0">
                <a:solidFill>
                  <a:srgbClr val="FF0000"/>
                </a:solidFill>
                <a:latin typeface="+mj-ea"/>
                <a:ea typeface="+mj-ea"/>
              </a:rPr>
              <a:t>전기요금 </a:t>
            </a:r>
            <a:r>
              <a:rPr lang="en-US" altLang="ko-KR" sz="2000" dirty="0" smtClean="0">
                <a:solidFill>
                  <a:srgbClr val="FF0000"/>
                </a:solidFill>
                <a:latin typeface="+mj-ea"/>
                <a:ea typeface="+mj-ea"/>
              </a:rPr>
              <a:t>= </a:t>
            </a:r>
            <a:r>
              <a:rPr lang="ko-KR" altLang="en-US" sz="2000" dirty="0" smtClean="0">
                <a:solidFill>
                  <a:srgbClr val="FF0000"/>
                </a:solidFill>
                <a:latin typeface="+mj-ea"/>
                <a:ea typeface="+mj-ea"/>
              </a:rPr>
              <a:t>기본요금 </a:t>
            </a:r>
            <a:r>
              <a:rPr lang="en-US" altLang="ko-KR" sz="2000" dirty="0" smtClean="0">
                <a:solidFill>
                  <a:srgbClr val="FF0000"/>
                </a:solidFill>
                <a:latin typeface="+mj-ea"/>
                <a:ea typeface="+mj-ea"/>
              </a:rPr>
              <a:t>+ </a:t>
            </a:r>
            <a:r>
              <a:rPr lang="ko-KR" altLang="en-US" sz="2000" dirty="0" smtClean="0">
                <a:solidFill>
                  <a:srgbClr val="FF0000"/>
                </a:solidFill>
                <a:latin typeface="+mj-ea"/>
                <a:ea typeface="+mj-ea"/>
              </a:rPr>
              <a:t>사용량 </a:t>
            </a:r>
            <a:r>
              <a:rPr lang="en-US" altLang="ko-KR" sz="2000" dirty="0" smtClean="0">
                <a:solidFill>
                  <a:srgbClr val="FF0000"/>
                </a:solidFill>
                <a:latin typeface="+mj-ea"/>
                <a:ea typeface="+mj-ea"/>
              </a:rPr>
              <a:t>+ </a:t>
            </a:r>
            <a:r>
              <a:rPr lang="ko-KR" altLang="en-US" sz="2000" dirty="0" smtClean="0">
                <a:solidFill>
                  <a:srgbClr val="FF0000"/>
                </a:solidFill>
                <a:latin typeface="+mj-ea"/>
                <a:ea typeface="+mj-ea"/>
              </a:rPr>
              <a:t>발전기금</a:t>
            </a:r>
            <a:endParaRPr lang="ko-KR" altLang="en-US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3491880" y="5301208"/>
            <a:ext cx="1152128" cy="79208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모서리가 둥근 직사각형 212"/>
          <p:cNvSpPr/>
          <p:nvPr/>
        </p:nvSpPr>
        <p:spPr>
          <a:xfrm>
            <a:off x="416727" y="1387696"/>
            <a:ext cx="8440674" cy="5184576"/>
          </a:xfrm>
          <a:prstGeom prst="roundRect">
            <a:avLst>
              <a:gd name="adj" fmla="val 5477"/>
            </a:avLst>
          </a:prstGeom>
          <a:solidFill>
            <a:srgbClr val="F8F8F8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cxnSp>
        <p:nvCxnSpPr>
          <p:cNvPr id="197" name="직선 연결선 196"/>
          <p:cNvCxnSpPr/>
          <p:nvPr/>
        </p:nvCxnSpPr>
        <p:spPr>
          <a:xfrm>
            <a:off x="1613419" y="3836539"/>
            <a:ext cx="93051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 bwMode="auto">
          <a:xfrm>
            <a:off x="2876582" y="4123876"/>
            <a:ext cx="1062403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295" name="Picture 33" descr="워크스테이션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748843" y="5347840"/>
            <a:ext cx="73269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816251" y="2098227"/>
            <a:ext cx="92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한전계량기</a:t>
            </a:r>
          </a:p>
        </p:txBody>
      </p:sp>
      <p:sp>
        <p:nvSpPr>
          <p:cNvPr id="17417" name="TextBox 15"/>
          <p:cNvSpPr txBox="1">
            <a:spLocks noChangeArrowheads="1"/>
          </p:cNvSpPr>
          <p:nvPr/>
        </p:nvSpPr>
        <p:spPr bwMode="auto">
          <a:xfrm>
            <a:off x="748843" y="4123876"/>
            <a:ext cx="9231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SI-DC747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17421" name="TextBox 15"/>
          <p:cNvSpPr txBox="1">
            <a:spLocks noChangeArrowheads="1"/>
          </p:cNvSpPr>
          <p:nvPr/>
        </p:nvSpPr>
        <p:spPr bwMode="auto">
          <a:xfrm>
            <a:off x="3673750" y="2755452"/>
            <a:ext cx="1129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PC</a:t>
            </a:r>
            <a:r>
              <a:rPr lang="ko-KR" altLang="en-US" sz="1000" dirty="0">
                <a:latin typeface="+mj-ea"/>
                <a:ea typeface="+mj-ea"/>
              </a:rPr>
              <a:t>제어서버 </a:t>
            </a:r>
            <a:r>
              <a:rPr lang="en-US" altLang="ko-KR" sz="1000" dirty="0">
                <a:latin typeface="+mj-ea"/>
                <a:ea typeface="+mj-ea"/>
              </a:rPr>
              <a:t>DMS</a:t>
            </a:r>
            <a:endParaRPr lang="ko-KR" altLang="en-US" sz="1000" dirty="0">
              <a:latin typeface="+mj-ea"/>
              <a:ea typeface="+mj-ea"/>
            </a:endParaRPr>
          </a:p>
        </p:txBody>
      </p:sp>
      <p:pic>
        <p:nvPicPr>
          <p:cNvPr id="12299" name="Picture 16" descr="http://www.muhanairtech.com/goods/up_file/6324d99bc6c9475aae71c8fc423f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735" y="2252215"/>
            <a:ext cx="5524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4" descr="http://woorim88.co.kr/shop/data/goods/1237344611m0.jpg"/>
          <p:cNvPicPr>
            <a:picLocks noChangeAspect="1" noChangeArrowheads="1"/>
          </p:cNvPicPr>
          <p:nvPr/>
        </p:nvPicPr>
        <p:blipFill>
          <a:blip r:embed="rId4" cstate="print"/>
          <a:srcRect t="20706" b="20314"/>
          <a:stretch>
            <a:fillRect/>
          </a:stretch>
        </p:blipFill>
        <p:spPr bwMode="auto">
          <a:xfrm>
            <a:off x="7099820" y="2252214"/>
            <a:ext cx="4953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4" descr="http://woorim88.co.kr/shop/data/goods/1237344611m0.jpg"/>
          <p:cNvPicPr>
            <a:picLocks noChangeAspect="1" noChangeArrowheads="1"/>
          </p:cNvPicPr>
          <p:nvPr/>
        </p:nvPicPr>
        <p:blipFill>
          <a:blip r:embed="rId4" cstate="print"/>
          <a:srcRect t="20706" b="20314"/>
          <a:stretch>
            <a:fillRect/>
          </a:stretch>
        </p:blipFill>
        <p:spPr bwMode="auto">
          <a:xfrm>
            <a:off x="7099820" y="2612577"/>
            <a:ext cx="495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모서리가 둥근 직사각형 69"/>
          <p:cNvSpPr/>
          <p:nvPr/>
        </p:nvSpPr>
        <p:spPr bwMode="auto">
          <a:xfrm>
            <a:off x="5871827" y="2131565"/>
            <a:ext cx="1815611" cy="839787"/>
          </a:xfrm>
          <a:prstGeom prst="roundRect">
            <a:avLst>
              <a:gd name="adj" fmla="val 12434"/>
            </a:avLst>
          </a:prstGeom>
          <a:noFill/>
          <a:ln w="19050">
            <a:solidFill>
              <a:srgbClr val="66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sp>
        <p:nvSpPr>
          <p:cNvPr id="17433" name="TextBox 15"/>
          <p:cNvSpPr txBox="1">
            <a:spLocks noChangeArrowheads="1"/>
          </p:cNvSpPr>
          <p:nvPr/>
        </p:nvSpPr>
        <p:spPr bwMode="auto">
          <a:xfrm>
            <a:off x="4793305" y="2653852"/>
            <a:ext cx="8748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중앙제어기</a:t>
            </a:r>
          </a:p>
        </p:txBody>
      </p:sp>
      <p:sp>
        <p:nvSpPr>
          <p:cNvPr id="17453" name="Text Box 53"/>
          <p:cNvSpPr txBox="1">
            <a:spLocks noChangeArrowheads="1"/>
          </p:cNvSpPr>
          <p:nvPr/>
        </p:nvSpPr>
        <p:spPr bwMode="auto">
          <a:xfrm>
            <a:off x="2344646" y="4123876"/>
            <a:ext cx="7678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sz="1000" b="1" dirty="0">
                <a:latin typeface="+mj-ea"/>
                <a:ea typeface="+mj-ea"/>
              </a:rPr>
              <a:t>Network</a:t>
            </a:r>
          </a:p>
        </p:txBody>
      </p:sp>
      <p:sp>
        <p:nvSpPr>
          <p:cNvPr id="17442" name="TextBox 91"/>
          <p:cNvSpPr txBox="1">
            <a:spLocks noChangeArrowheads="1"/>
          </p:cNvSpPr>
          <p:nvPr/>
        </p:nvSpPr>
        <p:spPr bwMode="auto">
          <a:xfrm>
            <a:off x="4161723" y="5317677"/>
            <a:ext cx="11078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RS-485</a:t>
            </a:r>
            <a:endParaRPr lang="ko-KR" altLang="en-US" sz="1000" dirty="0">
              <a:latin typeface="+mj-ea"/>
              <a:ea typeface="+mj-ea"/>
            </a:endParaRPr>
          </a:p>
        </p:txBody>
      </p:sp>
      <p:pic>
        <p:nvPicPr>
          <p:cNvPr id="5" name="그림 18" descr="si-dc747.jpg"/>
          <p:cNvPicPr>
            <a:picLocks noChangeAspect="1"/>
          </p:cNvPicPr>
          <p:nvPr/>
        </p:nvPicPr>
        <p:blipFill>
          <a:blip r:embed="rId5" cstate="print"/>
          <a:srcRect l="6607" t="2272" r="5309" b="3704"/>
          <a:stretch>
            <a:fillRect/>
          </a:stretch>
        </p:blipFill>
        <p:spPr bwMode="auto">
          <a:xfrm>
            <a:off x="815541" y="3619945"/>
            <a:ext cx="754607" cy="53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/>
        </p:spPr>
      </p:pic>
      <p:pic>
        <p:nvPicPr>
          <p:cNvPr id="12307" name="Picture 349" descr="3"/>
          <p:cNvPicPr>
            <a:picLocks noChangeAspect="1" noChangeArrowheads="1"/>
          </p:cNvPicPr>
          <p:nvPr/>
        </p:nvPicPr>
        <p:blipFill>
          <a:blip r:embed="rId6" cstate="print"/>
          <a:srcRect l="8655" t="63850" r="62900" b="17926"/>
          <a:stretch>
            <a:fillRect/>
          </a:stretch>
        </p:blipFill>
        <p:spPr bwMode="auto">
          <a:xfrm>
            <a:off x="1081485" y="2366514"/>
            <a:ext cx="35608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77" descr="Workgroup_Swit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7997" y="3861940"/>
            <a:ext cx="530469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모서리가 둥근 직사각형 48"/>
          <p:cNvSpPr/>
          <p:nvPr/>
        </p:nvSpPr>
        <p:spPr>
          <a:xfrm>
            <a:off x="5887946" y="3822251"/>
            <a:ext cx="1742343" cy="806450"/>
          </a:xfrm>
          <a:prstGeom prst="roundRect">
            <a:avLst>
              <a:gd name="adj" fmla="val 12434"/>
            </a:avLst>
          </a:prstGeom>
          <a:noFill/>
          <a:ln w="19050">
            <a:solidFill>
              <a:srgbClr val="66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pic>
        <p:nvPicPr>
          <p:cNvPr id="12310" name="Picture 6" descr="http://woorim88.co.kr/shop/data/goods/1237428811m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195" b="21158"/>
          <a:stretch>
            <a:fillRect/>
          </a:stretch>
        </p:blipFill>
        <p:spPr bwMode="auto">
          <a:xfrm>
            <a:off x="6931300" y="3822251"/>
            <a:ext cx="5905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1" name="Picture 26" descr="http://www.kselec.net/upimg/Lprod270309.jpg"/>
          <p:cNvPicPr>
            <a:picLocks noChangeAspect="1" noChangeArrowheads="1"/>
          </p:cNvPicPr>
          <p:nvPr/>
        </p:nvPicPr>
        <p:blipFill>
          <a:blip r:embed="rId9" cstate="print"/>
          <a:srcRect l="16875" r="17499"/>
          <a:stretch>
            <a:fillRect/>
          </a:stretch>
        </p:blipFill>
        <p:spPr bwMode="auto">
          <a:xfrm>
            <a:off x="6531251" y="3893689"/>
            <a:ext cx="35462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2" name="Picture 6" descr="http://woorim88.co.kr/shop/data/goods/1237428811m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195" b="21158"/>
          <a:stretch>
            <a:fillRect/>
          </a:stretch>
        </p:blipFill>
        <p:spPr bwMode="auto">
          <a:xfrm>
            <a:off x="6931300" y="4181026"/>
            <a:ext cx="5905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3" name="그림 56" descr="2011-04-22_16.29.07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82" y="3893689"/>
            <a:ext cx="442546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4" name="그림 57" descr="aaaaaaaaaa.PNG"/>
          <p:cNvPicPr>
            <a:picLocks noChangeAspect="1"/>
          </p:cNvPicPr>
          <p:nvPr/>
        </p:nvPicPr>
        <p:blipFill>
          <a:blip r:embed="rId12" cstate="print"/>
          <a:srcRect r="49898"/>
          <a:stretch>
            <a:fillRect/>
          </a:stretch>
        </p:blipFill>
        <p:spPr bwMode="auto">
          <a:xfrm>
            <a:off x="5975870" y="2252214"/>
            <a:ext cx="4894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5" name="Picture 394" descr="신중앙제어기_최종사진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2854" y="2179189"/>
            <a:ext cx="42789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15"/>
          <p:cNvSpPr txBox="1">
            <a:spLocks noChangeArrowheads="1"/>
          </p:cNvSpPr>
          <p:nvPr/>
        </p:nvSpPr>
        <p:spPr bwMode="auto">
          <a:xfrm>
            <a:off x="4803561" y="4295327"/>
            <a:ext cx="874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중앙제어기</a:t>
            </a:r>
          </a:p>
        </p:txBody>
      </p:sp>
      <p:pic>
        <p:nvPicPr>
          <p:cNvPr id="123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8985" y="2155377"/>
            <a:ext cx="53193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15"/>
          <p:cNvSpPr txBox="1">
            <a:spLocks noChangeArrowheads="1"/>
          </p:cNvSpPr>
          <p:nvPr/>
        </p:nvSpPr>
        <p:spPr bwMode="auto">
          <a:xfrm>
            <a:off x="3607807" y="4309614"/>
            <a:ext cx="11957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 </a:t>
            </a:r>
            <a:r>
              <a:rPr lang="en-US" altLang="ko-KR" sz="1000" dirty="0">
                <a:latin typeface="+mj-ea"/>
                <a:ea typeface="+mj-ea"/>
              </a:rPr>
              <a:t>PC</a:t>
            </a:r>
            <a:r>
              <a:rPr lang="ko-KR" altLang="en-US" sz="1000" dirty="0">
                <a:latin typeface="+mj-ea"/>
                <a:ea typeface="+mj-ea"/>
              </a:rPr>
              <a:t>제어서버 </a:t>
            </a:r>
            <a:r>
              <a:rPr lang="en-US" altLang="ko-KR" sz="1000" dirty="0">
                <a:latin typeface="+mj-ea"/>
                <a:ea typeface="+mj-ea"/>
              </a:rPr>
              <a:t>ACP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62" name="TextBox 15"/>
          <p:cNvSpPr txBox="1">
            <a:spLocks noChangeArrowheads="1"/>
          </p:cNvSpPr>
          <p:nvPr/>
        </p:nvSpPr>
        <p:spPr bwMode="auto">
          <a:xfrm>
            <a:off x="5789766" y="2684014"/>
            <a:ext cx="8748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통신카드</a:t>
            </a:r>
          </a:p>
        </p:txBody>
      </p: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5800023" y="4325489"/>
            <a:ext cx="874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통신카드</a:t>
            </a:r>
          </a:p>
        </p:txBody>
      </p:sp>
      <p:pic>
        <p:nvPicPr>
          <p:cNvPr id="12321" name="Picture 352" descr="4wa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02750" y="5357365"/>
            <a:ext cx="426426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모서리가 둥근 직사각형 71"/>
          <p:cNvSpPr/>
          <p:nvPr/>
        </p:nvSpPr>
        <p:spPr>
          <a:xfrm>
            <a:off x="5867431" y="5347839"/>
            <a:ext cx="1743808" cy="806450"/>
          </a:xfrm>
          <a:prstGeom prst="roundRect">
            <a:avLst>
              <a:gd name="adj" fmla="val 12434"/>
            </a:avLst>
          </a:prstGeom>
          <a:noFill/>
          <a:ln w="19050">
            <a:solidFill>
              <a:srgbClr val="66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pic>
        <p:nvPicPr>
          <p:cNvPr id="12323" name="Picture 352" descr="4wa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11543" y="5722490"/>
            <a:ext cx="417634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4" name="Picture 3"/>
          <p:cNvPicPr>
            <a:picLocks noChangeAspect="1" noChangeArrowheads="1"/>
          </p:cNvPicPr>
          <p:nvPr/>
        </p:nvPicPr>
        <p:blipFill>
          <a:blip r:embed="rId17" cstate="print"/>
          <a:srcRect l="9108" t="9000" r="8917" b="10001"/>
          <a:stretch>
            <a:fillRect/>
          </a:stretch>
        </p:blipFill>
        <p:spPr bwMode="auto">
          <a:xfrm>
            <a:off x="5002854" y="5362127"/>
            <a:ext cx="46599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15"/>
          <p:cNvSpPr txBox="1">
            <a:spLocks noChangeArrowheads="1"/>
          </p:cNvSpPr>
          <p:nvPr/>
        </p:nvSpPr>
        <p:spPr bwMode="auto">
          <a:xfrm>
            <a:off x="4803561" y="5897114"/>
            <a:ext cx="874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00" dirty="0">
                <a:latin typeface="+mj-ea"/>
                <a:ea typeface="+mj-ea"/>
              </a:rPr>
              <a:t>중앙제어기</a:t>
            </a:r>
          </a:p>
        </p:txBody>
      </p:sp>
      <p:pic>
        <p:nvPicPr>
          <p:cNvPr id="12326" name="Picture 30" descr="http://www.dhrh.co.kr/product/images/p06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28" t="7178" r="3571" b="6699"/>
          <a:stretch>
            <a:fillRect/>
          </a:stretch>
        </p:blipFill>
        <p:spPr bwMode="auto">
          <a:xfrm>
            <a:off x="6093100" y="5362127"/>
            <a:ext cx="77079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15"/>
          <p:cNvSpPr txBox="1">
            <a:spLocks noChangeArrowheads="1"/>
          </p:cNvSpPr>
          <p:nvPr/>
        </p:nvSpPr>
        <p:spPr bwMode="auto">
          <a:xfrm>
            <a:off x="3739693" y="5893939"/>
            <a:ext cx="10638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PC</a:t>
            </a:r>
            <a:r>
              <a:rPr lang="ko-KR" altLang="en-US" sz="1000" dirty="0">
                <a:latin typeface="+mj-ea"/>
                <a:ea typeface="+mj-ea"/>
              </a:rPr>
              <a:t>제어서버 </a:t>
            </a:r>
            <a:r>
              <a:rPr lang="en-US" altLang="ko-KR" sz="1000" dirty="0">
                <a:latin typeface="+mj-ea"/>
                <a:ea typeface="+mj-ea"/>
              </a:rPr>
              <a:t>UFO</a:t>
            </a:r>
            <a:endParaRPr lang="ko-KR" altLang="en-US" sz="1000" dirty="0">
              <a:latin typeface="+mj-ea"/>
              <a:ea typeface="+mj-ea"/>
            </a:endParaRPr>
          </a:p>
        </p:txBody>
      </p:sp>
      <p:cxnSp>
        <p:nvCxnSpPr>
          <p:cNvPr id="82" name="직선 연결선 81"/>
          <p:cNvCxnSpPr/>
          <p:nvPr/>
        </p:nvCxnSpPr>
        <p:spPr bwMode="auto">
          <a:xfrm>
            <a:off x="4470920" y="2468114"/>
            <a:ext cx="531934" cy="0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 bwMode="auto">
          <a:xfrm>
            <a:off x="4339035" y="4052439"/>
            <a:ext cx="663819" cy="0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 bwMode="auto">
          <a:xfrm>
            <a:off x="4470920" y="5578026"/>
            <a:ext cx="531934" cy="0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9" cstate="print"/>
          <a:srcRect l="3909" t="2338" r="6896" b="4979"/>
          <a:stretch>
            <a:fillRect/>
          </a:stretch>
        </p:blipFill>
        <p:spPr bwMode="auto">
          <a:xfrm>
            <a:off x="4006392" y="5358951"/>
            <a:ext cx="464527" cy="508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332" name="Picture 20" descr="http://hobark2.subnara.info/demo/images/m23_img02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EAF4FD"/>
              </a:clrFrom>
              <a:clrTo>
                <a:srgbClr val="EAF4FD">
                  <a:alpha val="0"/>
                </a:srgbClr>
              </a:clrTo>
            </a:clrChange>
          </a:blip>
          <a:srcRect l="5000" t="14018" r="76862" b="10980"/>
          <a:stretch>
            <a:fillRect/>
          </a:stretch>
        </p:blipFill>
        <p:spPr bwMode="auto">
          <a:xfrm>
            <a:off x="3965361" y="3763515"/>
            <a:ext cx="50555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3" name="Picture 4"/>
          <p:cNvPicPr>
            <a:picLocks noChangeAspect="1" noChangeArrowheads="1"/>
          </p:cNvPicPr>
          <p:nvPr/>
        </p:nvPicPr>
        <p:blipFill>
          <a:blip r:embed="rId21" cstate="print"/>
          <a:srcRect l="11597"/>
          <a:stretch>
            <a:fillRect/>
          </a:stretch>
        </p:blipFill>
        <p:spPr bwMode="auto">
          <a:xfrm>
            <a:off x="5002854" y="3749226"/>
            <a:ext cx="50702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자유형 129"/>
          <p:cNvSpPr/>
          <p:nvPr/>
        </p:nvSpPr>
        <p:spPr bwMode="auto">
          <a:xfrm rot="10800000">
            <a:off x="2677289" y="4412802"/>
            <a:ext cx="1329103" cy="1249363"/>
          </a:xfrm>
          <a:custGeom>
            <a:avLst/>
            <a:gdLst>
              <a:gd name="connsiteX0" fmla="*/ 0 w 1358900"/>
              <a:gd name="connsiteY0" fmla="*/ 0 h 1485900"/>
              <a:gd name="connsiteX1" fmla="*/ 1358900 w 1358900"/>
              <a:gd name="connsiteY1" fmla="*/ 0 h 1485900"/>
              <a:gd name="connsiteX2" fmla="*/ 1358900 w 1358900"/>
              <a:gd name="connsiteY2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485900">
                <a:moveTo>
                  <a:pt x="0" y="0"/>
                </a:moveTo>
                <a:lnTo>
                  <a:pt x="1358900" y="0"/>
                </a:lnTo>
                <a:lnTo>
                  <a:pt x="1358900" y="1485900"/>
                </a:lnTo>
              </a:path>
            </a:pathLst>
          </a:cu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sp>
        <p:nvSpPr>
          <p:cNvPr id="128" name="자유형 127"/>
          <p:cNvSpPr/>
          <p:nvPr/>
        </p:nvSpPr>
        <p:spPr bwMode="auto">
          <a:xfrm rot="16200000">
            <a:off x="2584481" y="2487897"/>
            <a:ext cx="1441450" cy="1255834"/>
          </a:xfrm>
          <a:custGeom>
            <a:avLst/>
            <a:gdLst>
              <a:gd name="connsiteX0" fmla="*/ 0 w 1358900"/>
              <a:gd name="connsiteY0" fmla="*/ 0 h 1485900"/>
              <a:gd name="connsiteX1" fmla="*/ 1358900 w 1358900"/>
              <a:gd name="connsiteY1" fmla="*/ 0 h 1485900"/>
              <a:gd name="connsiteX2" fmla="*/ 1358900 w 1358900"/>
              <a:gd name="connsiteY2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485900">
                <a:moveTo>
                  <a:pt x="0" y="0"/>
                </a:moveTo>
                <a:lnTo>
                  <a:pt x="1358900" y="0"/>
                </a:lnTo>
                <a:lnTo>
                  <a:pt x="1358900" y="1485900"/>
                </a:lnTo>
              </a:path>
            </a:pathLst>
          </a:cu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ea"/>
              <a:ea typeface="+mj-ea"/>
            </a:endParaRPr>
          </a:p>
        </p:txBody>
      </p:sp>
      <p:sp>
        <p:nvSpPr>
          <p:cNvPr id="183" name="TextBox 91"/>
          <p:cNvSpPr txBox="1">
            <a:spLocks noChangeArrowheads="1"/>
          </p:cNvSpPr>
          <p:nvPr/>
        </p:nvSpPr>
        <p:spPr bwMode="auto">
          <a:xfrm>
            <a:off x="4161723" y="3763514"/>
            <a:ext cx="11078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RS-485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184" name="TextBox 91"/>
          <p:cNvSpPr txBox="1">
            <a:spLocks noChangeArrowheads="1"/>
          </p:cNvSpPr>
          <p:nvPr/>
        </p:nvSpPr>
        <p:spPr bwMode="auto">
          <a:xfrm>
            <a:off x="4161723" y="2222052"/>
            <a:ext cx="11078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000" dirty="0">
                <a:latin typeface="+mj-ea"/>
                <a:ea typeface="+mj-ea"/>
              </a:rPr>
              <a:t>RS-485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185" name="TextBox 15"/>
          <p:cNvSpPr txBox="1">
            <a:spLocks noChangeArrowheads="1"/>
          </p:cNvSpPr>
          <p:nvPr/>
        </p:nvSpPr>
        <p:spPr bwMode="auto">
          <a:xfrm>
            <a:off x="748843" y="5893939"/>
            <a:ext cx="9231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00" dirty="0">
                <a:latin typeface="+mj-ea"/>
                <a:ea typeface="+mj-ea"/>
              </a:rPr>
              <a:t>모니터링 </a:t>
            </a:r>
            <a:r>
              <a:rPr lang="en-US" altLang="ko-KR" sz="1000" dirty="0">
                <a:latin typeface="+mj-ea"/>
                <a:ea typeface="+mj-ea"/>
              </a:rPr>
              <a:t>PC</a:t>
            </a:r>
            <a:endParaRPr lang="ko-KR" altLang="en-US" sz="1000" dirty="0">
              <a:latin typeface="+mj-ea"/>
              <a:ea typeface="+mj-ea"/>
            </a:endParaRPr>
          </a:p>
        </p:txBody>
      </p:sp>
      <p:cxnSp>
        <p:nvCxnSpPr>
          <p:cNvPr id="188" name="꺾인 연결선 187"/>
          <p:cNvCxnSpPr/>
          <p:nvPr/>
        </p:nvCxnSpPr>
        <p:spPr>
          <a:xfrm flipV="1">
            <a:off x="1481535" y="3993702"/>
            <a:ext cx="996462" cy="165417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연결선 192"/>
          <p:cNvCxnSpPr/>
          <p:nvPr/>
        </p:nvCxnSpPr>
        <p:spPr>
          <a:xfrm rot="5400000">
            <a:off x="848183" y="3188045"/>
            <a:ext cx="8651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타원 201"/>
          <p:cNvSpPr/>
          <p:nvPr/>
        </p:nvSpPr>
        <p:spPr>
          <a:xfrm>
            <a:off x="2077946" y="3260276"/>
            <a:ext cx="1263162" cy="15113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3" name="모서리가 둥근 직사각형 202"/>
          <p:cNvSpPr/>
          <p:nvPr/>
        </p:nvSpPr>
        <p:spPr>
          <a:xfrm>
            <a:off x="3607808" y="1891851"/>
            <a:ext cx="4519246" cy="1223963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4" name="모서리가 둥근 직사각형 203"/>
          <p:cNvSpPr/>
          <p:nvPr/>
        </p:nvSpPr>
        <p:spPr>
          <a:xfrm>
            <a:off x="3607808" y="3547614"/>
            <a:ext cx="4519246" cy="122396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5" name="모서리가 둥근 직사각형 204"/>
          <p:cNvSpPr/>
          <p:nvPr/>
        </p:nvSpPr>
        <p:spPr>
          <a:xfrm>
            <a:off x="3607808" y="5131939"/>
            <a:ext cx="4519246" cy="1223962"/>
          </a:xfrm>
          <a:prstGeom prst="roundRect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0" name="모서리가 둥근 직사각형 13"/>
          <p:cNvSpPr>
            <a:spLocks noChangeArrowheads="1"/>
          </p:cNvSpPr>
          <p:nvPr/>
        </p:nvSpPr>
        <p:spPr bwMode="auto">
          <a:xfrm>
            <a:off x="5335497" y="1675951"/>
            <a:ext cx="864577" cy="3492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삼성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11" name="모서리가 둥근 직사각형 13"/>
          <p:cNvSpPr>
            <a:spLocks noChangeArrowheads="1"/>
          </p:cNvSpPr>
          <p:nvPr/>
        </p:nvSpPr>
        <p:spPr bwMode="auto">
          <a:xfrm>
            <a:off x="5335497" y="3342826"/>
            <a:ext cx="864577" cy="349250"/>
          </a:xfrm>
          <a:prstGeom prst="roundRect">
            <a:avLst>
              <a:gd name="adj" fmla="val 16667"/>
            </a:avLst>
          </a:prstGeom>
          <a:solidFill>
            <a:srgbClr val="DE0000"/>
          </a:solidFill>
          <a:ln>
            <a:solidFill>
              <a:schemeClr val="accent3">
                <a:lumMod val="40000"/>
                <a:lumOff val="6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L G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12" name="모서리가 둥근 직사각형 13"/>
          <p:cNvSpPr>
            <a:spLocks noChangeArrowheads="1"/>
          </p:cNvSpPr>
          <p:nvPr/>
        </p:nvSpPr>
        <p:spPr bwMode="auto">
          <a:xfrm>
            <a:off x="5335497" y="4916039"/>
            <a:ext cx="864577" cy="349250"/>
          </a:xfrm>
          <a:prstGeom prst="roundRect">
            <a:avLst>
              <a:gd name="adj" fmla="val 16667"/>
            </a:avLst>
          </a:prstGeom>
          <a:solidFill>
            <a:srgbClr val="87CB3D"/>
          </a:solidFill>
          <a:ln>
            <a:solidFill>
              <a:schemeClr val="accent3">
                <a:lumMod val="40000"/>
                <a:lumOff val="6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캐리어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285720" y="642918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EHP </a:t>
            </a:r>
            <a:r>
              <a:rPr lang="ko-KR" altLang="en-US" sz="1500" dirty="0" smtClean="0">
                <a:solidFill>
                  <a:schemeClr val="tx1"/>
                </a:solidFill>
              </a:rPr>
              <a:t>피크제어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65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8860" y="1000108"/>
            <a:ext cx="3714776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구 성 도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68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24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EHP </a:t>
            </a:r>
            <a:r>
              <a:rPr lang="ko-KR" altLang="en-US" sz="1500" dirty="0" smtClean="0">
                <a:solidFill>
                  <a:schemeClr val="tx1"/>
                </a:solidFill>
              </a:rPr>
              <a:t>피크제어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7" name="Picture 48" descr="구성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581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모서리가 둥근 직사각형 7"/>
          <p:cNvSpPr/>
          <p:nvPr/>
        </p:nvSpPr>
        <p:spPr>
          <a:xfrm>
            <a:off x="571472" y="3857628"/>
            <a:ext cx="4572032" cy="2857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428860" y="1071546"/>
            <a:ext cx="3714776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원 격 관 리 시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스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템</a:t>
            </a:r>
            <a:r>
              <a:rPr lang="ko-KR" altLang="en-US" sz="1400" dirty="0" smtClean="0">
                <a:solidFill>
                  <a:srgbClr val="0000FF"/>
                </a:solidFill>
              </a:rPr>
              <a:t> 구 성 도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25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EHP </a:t>
            </a:r>
            <a:r>
              <a:rPr lang="ko-KR" altLang="en-US" sz="1500" dirty="0" smtClean="0">
                <a:solidFill>
                  <a:schemeClr val="tx1"/>
                </a:solidFill>
              </a:rPr>
              <a:t>피크제어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13"/>
          <p:cNvSpPr>
            <a:spLocks noChangeArrowheads="1"/>
          </p:cNvSpPr>
          <p:nvPr/>
        </p:nvSpPr>
        <p:spPr bwMode="auto">
          <a:xfrm>
            <a:off x="71406" y="1643050"/>
            <a:ext cx="9001125" cy="492922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65218" y="1818254"/>
            <a:ext cx="8064500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제어가능 부하용량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(KW) = </a:t>
            </a:r>
            <a:r>
              <a:rPr lang="en-US" altLang="ko-KR" sz="1700" b="1" dirty="0" smtClean="0">
                <a:solidFill>
                  <a:srgbClr val="FF0000"/>
                </a:solidFill>
                <a:latin typeface="+mn-ea"/>
                <a:ea typeface="+mn-ea"/>
              </a:rPr>
              <a:t>317Kw </a:t>
            </a:r>
            <a:r>
              <a:rPr lang="en-US" altLang="ko-KR" sz="17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LG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시스템에어컨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) </a:t>
            </a:r>
            <a:endParaRPr lang="ko-KR" altLang="en-US" sz="17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                                  </a:t>
            </a:r>
          </a:p>
          <a:p>
            <a:pPr algn="l">
              <a:lnSpc>
                <a:spcPct val="1000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최소 절감치는 제어부하의 </a:t>
            </a:r>
            <a:r>
              <a:rPr lang="en-US" altLang="ko-KR" sz="1700" dirty="0">
                <a:solidFill>
                  <a:srgbClr val="0066FF"/>
                </a:solidFill>
                <a:latin typeface="+mn-ea"/>
                <a:ea typeface="+mn-ea"/>
              </a:rPr>
              <a:t>20~30%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, 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약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63~95Kw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입니다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최대피크 </a:t>
            </a:r>
            <a:r>
              <a:rPr lang="ko-KR" altLang="en-US" sz="1700" dirty="0" err="1">
                <a:solidFill>
                  <a:schemeClr val="bg1"/>
                </a:solidFill>
                <a:latin typeface="+mn-ea"/>
                <a:ea typeface="+mn-ea"/>
              </a:rPr>
              <a:t>발생날의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사용추이로 </a:t>
            </a:r>
            <a:r>
              <a:rPr lang="ko-KR" altLang="en-US" sz="1700" dirty="0" err="1">
                <a:solidFill>
                  <a:schemeClr val="bg1"/>
                </a:solidFill>
                <a:latin typeface="+mn-ea"/>
                <a:ea typeface="+mn-ea"/>
              </a:rPr>
              <a:t>봤을때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70Kw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정도 낮추셔서 </a:t>
            </a:r>
            <a:endParaRPr lang="en-US" altLang="ko-KR" sz="17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ko-KR" altLang="en-US" sz="1700" dirty="0" err="1">
                <a:solidFill>
                  <a:schemeClr val="bg1"/>
                </a:solidFill>
                <a:latin typeface="+mn-ea"/>
                <a:ea typeface="+mn-ea"/>
              </a:rPr>
              <a:t>관리하실수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있겠습니다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ko-KR" sz="1700" dirty="0" smtClean="0">
                <a:solidFill>
                  <a:schemeClr val="bg1"/>
                </a:solidFill>
                <a:latin typeface="+mn-ea"/>
                <a:ea typeface="+mn-ea"/>
              </a:rPr>
              <a:t>12</a:t>
            </a:r>
            <a:r>
              <a:rPr lang="ko-KR" altLang="en-US" sz="1700" dirty="0" smtClean="0">
                <a:solidFill>
                  <a:schemeClr val="bg1"/>
                </a:solidFill>
                <a:latin typeface="+mn-ea"/>
                <a:ea typeface="+mn-ea"/>
              </a:rPr>
              <a:t>년 </a:t>
            </a:r>
            <a:r>
              <a:rPr lang="ko-KR" altLang="en-US" sz="1700" dirty="0" err="1" smtClean="0">
                <a:solidFill>
                  <a:schemeClr val="bg1"/>
                </a:solidFill>
                <a:latin typeface="+mn-ea"/>
                <a:ea typeface="+mn-ea"/>
              </a:rPr>
              <a:t>피크치</a:t>
            </a:r>
            <a:r>
              <a:rPr lang="ko-KR" altLang="en-US" sz="1700" dirty="0" smtClean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700" dirty="0" smtClean="0">
                <a:solidFill>
                  <a:schemeClr val="bg1"/>
                </a:solidFill>
                <a:latin typeface="+mn-ea"/>
                <a:ea typeface="+mn-ea"/>
              </a:rPr>
              <a:t>3623Kw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– 70Kw = 3553Kw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목표전력설정</a:t>
            </a:r>
            <a:endParaRPr lang="en-US" altLang="ko-KR" sz="17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절감가능전력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: 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월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70Kw x 12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개월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= 840Kw(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연간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)</a:t>
            </a:r>
          </a:p>
          <a:p>
            <a:pPr algn="l">
              <a:lnSpc>
                <a:spcPct val="100000"/>
              </a:lnSpc>
            </a:pP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  840Kw x 6,540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원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= </a:t>
            </a:r>
            <a:r>
              <a:rPr lang="en-US" altLang="ko-KR" sz="1700" dirty="0">
                <a:solidFill>
                  <a:srgbClr val="FF0000"/>
                </a:solidFill>
                <a:latin typeface="+mn-ea"/>
                <a:ea typeface="+mn-ea"/>
              </a:rPr>
              <a:t>\5,493,600</a:t>
            </a:r>
            <a:r>
              <a:rPr lang="ko-KR" altLang="en-US" sz="1700" dirty="0">
                <a:solidFill>
                  <a:srgbClr val="FF0000"/>
                </a:solidFill>
                <a:latin typeface="+mn-ea"/>
                <a:ea typeface="+mn-ea"/>
              </a:rPr>
              <a:t>원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+ </a:t>
            </a:r>
            <a:r>
              <a:rPr lang="el-GR" altLang="ko-KR" sz="1700" dirty="0">
                <a:solidFill>
                  <a:srgbClr val="0066FF"/>
                </a:solidFill>
                <a:latin typeface="+mn-ea"/>
                <a:ea typeface="+mn-ea"/>
              </a:rPr>
              <a:t>α</a:t>
            </a:r>
            <a:r>
              <a:rPr lang="en-US" altLang="ko-KR" sz="1700" dirty="0">
                <a:solidFill>
                  <a:srgbClr val="0066FF"/>
                </a:solidFill>
                <a:latin typeface="+mn-ea"/>
                <a:ea typeface="+mn-ea"/>
              </a:rPr>
              <a:t>(</a:t>
            </a:r>
            <a:r>
              <a:rPr lang="ko-KR" altLang="en-US" sz="1700" dirty="0">
                <a:solidFill>
                  <a:srgbClr val="0066FF"/>
                </a:solidFill>
                <a:latin typeface="+mn-ea"/>
                <a:ea typeface="+mn-ea"/>
              </a:rPr>
              <a:t>사용량요금</a:t>
            </a:r>
            <a:r>
              <a:rPr lang="en-US" altLang="ko-KR" sz="1700" dirty="0">
                <a:solidFill>
                  <a:srgbClr val="0066FF"/>
                </a:solidFill>
                <a:latin typeface="+mn-ea"/>
                <a:ea typeface="+mn-ea"/>
              </a:rPr>
              <a:t>) </a:t>
            </a:r>
          </a:p>
          <a:p>
            <a:pPr algn="l">
              <a:lnSpc>
                <a:spcPct val="100000"/>
              </a:lnSpc>
            </a:pPr>
            <a:endParaRPr lang="en-US" altLang="ko-KR" sz="17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목표피크 </a:t>
            </a:r>
            <a:r>
              <a:rPr lang="ko-KR" altLang="en-US" sz="1700" dirty="0" err="1">
                <a:solidFill>
                  <a:schemeClr val="bg1"/>
                </a:solidFill>
                <a:latin typeface="+mn-ea"/>
                <a:ea typeface="+mn-ea"/>
              </a:rPr>
              <a:t>도래시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LG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시스템은 피크관리장치와 연동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, 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강→약 전환방식</a:t>
            </a:r>
            <a:endParaRPr lang="en-US" altLang="ko-KR" sz="17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(2~32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채널로 </a:t>
            </a:r>
            <a:r>
              <a:rPr lang="ko-KR" altLang="en-US" sz="1700" dirty="0" err="1">
                <a:solidFill>
                  <a:schemeClr val="bg1"/>
                </a:solidFill>
                <a:latin typeface="+mn-ea"/>
                <a:ea typeface="+mn-ea"/>
              </a:rPr>
              <a:t>구성할수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 있으며 채널당 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10</a:t>
            </a:r>
            <a:r>
              <a:rPr lang="ko-KR" altLang="en-US" sz="1700" dirty="0">
                <a:solidFill>
                  <a:schemeClr val="bg1"/>
                </a:solidFill>
                <a:latin typeface="+mn-ea"/>
                <a:ea typeface="+mn-ea"/>
              </a:rPr>
              <a:t>분씩 순차운휴</a:t>
            </a:r>
            <a:r>
              <a:rPr lang="en-US" altLang="ko-KR" sz="1700" dirty="0">
                <a:solidFill>
                  <a:schemeClr val="bg1"/>
                </a:solidFill>
                <a:latin typeface="+mn-ea"/>
                <a:ea typeface="+mn-ea"/>
              </a:rPr>
              <a:t>)</a:t>
            </a:r>
          </a:p>
          <a:p>
            <a:pPr algn="l">
              <a:lnSpc>
                <a:spcPct val="100000"/>
              </a:lnSpc>
            </a:pPr>
            <a:endParaRPr lang="en-US" altLang="ko-KR" sz="1700" b="1" u="sng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# 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전기요금은 매년 계속 상승될 것입니다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.(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현재 전기생산대비 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90%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수준의 요금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)</a:t>
            </a:r>
          </a:p>
          <a:p>
            <a:pPr algn="l">
              <a:lnSpc>
                <a:spcPct val="100000"/>
              </a:lnSpc>
            </a:pPr>
            <a:endParaRPr lang="en-US" altLang="ko-KR" sz="17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스케줄관리기능을 통해 월별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, 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일별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,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시간대별까지 세분화 </a:t>
            </a:r>
            <a:r>
              <a:rPr lang="ko-KR" altLang="en-US" sz="1700" b="1" dirty="0" err="1">
                <a:solidFill>
                  <a:schemeClr val="bg1"/>
                </a:solidFill>
                <a:latin typeface="+mn-ea"/>
                <a:ea typeface="+mn-ea"/>
              </a:rPr>
              <a:t>관리하실수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 있습니다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하</a:t>
            </a:r>
            <a:r>
              <a:rPr lang="en-US" altLang="ko-KR" sz="1700" b="1" dirty="0">
                <a:solidFill>
                  <a:schemeClr val="bg1"/>
                </a:solidFill>
                <a:latin typeface="+mn-ea"/>
                <a:ea typeface="+mn-ea"/>
              </a:rPr>
              <a:t>,</a:t>
            </a:r>
            <a:r>
              <a:rPr lang="ko-KR" altLang="en-US" sz="1700" b="1" dirty="0">
                <a:solidFill>
                  <a:schemeClr val="bg1"/>
                </a:solidFill>
                <a:latin typeface="+mn-ea"/>
                <a:ea typeface="+mn-ea"/>
              </a:rPr>
              <a:t>동절기 에너지사용규제에 효과적으로 대응하실 수 있습니다</a:t>
            </a:r>
            <a:r>
              <a:rPr lang="en-US" altLang="ko-KR" sz="1700" b="1" dirty="0" smtClean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lang="en-US" altLang="ko-KR" sz="17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1470" y="1285860"/>
            <a:ext cx="2928958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본교 절감금액 산출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26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5. </a:t>
            </a:r>
            <a:r>
              <a:rPr lang="ko-KR" altLang="en-US" sz="1500" dirty="0" smtClean="0">
                <a:solidFill>
                  <a:schemeClr val="tx1"/>
                </a:solidFill>
              </a:rPr>
              <a:t>대기전력 차단스위치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42068" y="1438280"/>
            <a:ext cx="8401898" cy="4991116"/>
            <a:chOff x="357158" y="1071546"/>
            <a:chExt cx="8401898" cy="5133992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57158" y="1071546"/>
              <a:ext cx="4443442" cy="2205054"/>
              <a:chOff x="437" y="515"/>
              <a:chExt cx="3810" cy="1503"/>
            </a:xfrm>
          </p:grpSpPr>
          <p:pic>
            <p:nvPicPr>
              <p:cNvPr id="42" name="Picture 5" descr="책상아래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7" y="1052"/>
                <a:ext cx="3810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6"/>
              <p:cNvGrpSpPr>
                <a:grpSpLocks noChangeAspect="1"/>
              </p:cNvGrpSpPr>
              <p:nvPr/>
            </p:nvGrpSpPr>
            <p:grpSpPr bwMode="auto">
              <a:xfrm>
                <a:off x="825" y="612"/>
                <a:ext cx="3311" cy="1406"/>
                <a:chOff x="482" y="612"/>
                <a:chExt cx="3311" cy="1860"/>
              </a:xfrm>
            </p:grpSpPr>
            <p:sp>
              <p:nvSpPr>
                <p:cNvPr id="47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2" y="612"/>
                  <a:ext cx="0" cy="18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48" name="Line 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93" y="612"/>
                  <a:ext cx="0" cy="18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49" name="Line 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82" y="2472"/>
                  <a:ext cx="3311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0" name="Line 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82" y="612"/>
                  <a:ext cx="3311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44" name="Text Box 11"/>
              <p:cNvSpPr txBox="1">
                <a:spLocks noChangeArrowheads="1"/>
              </p:cNvSpPr>
              <p:nvPr/>
            </p:nvSpPr>
            <p:spPr bwMode="auto">
              <a:xfrm>
                <a:off x="1343" y="515"/>
                <a:ext cx="1667" cy="1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ko-KR" altLang="ko-KR" sz="1200" b="1" dirty="0">
                    <a:solidFill>
                      <a:schemeClr val="tx1"/>
                    </a:solidFill>
                  </a:rPr>
                  <a:t>대기전력자동차단 콘센트</a:t>
                </a:r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5" name="Picture 12" descr="GGG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5" y="521"/>
                <a:ext cx="127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13" descr="GGG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07" y="521"/>
                <a:ext cx="127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364344" y="3904430"/>
              <a:ext cx="4506106" cy="2301108"/>
              <a:chOff x="441" y="2880"/>
              <a:chExt cx="3804" cy="2223"/>
            </a:xfrm>
          </p:grpSpPr>
          <p:pic>
            <p:nvPicPr>
              <p:cNvPr id="32" name="Picture 15" descr="책상위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1" y="3332"/>
                <a:ext cx="3804" cy="1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6"/>
              <p:cNvGrpSpPr>
                <a:grpSpLocks noChangeAspect="1"/>
              </p:cNvGrpSpPr>
              <p:nvPr/>
            </p:nvGrpSpPr>
            <p:grpSpPr bwMode="auto">
              <a:xfrm>
                <a:off x="825" y="3016"/>
                <a:ext cx="3311" cy="2049"/>
                <a:chOff x="482" y="612"/>
                <a:chExt cx="3311" cy="1860"/>
              </a:xfrm>
            </p:grpSpPr>
            <p:sp>
              <p:nvSpPr>
                <p:cNvPr id="38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2" y="612"/>
                  <a:ext cx="0" cy="18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9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93" y="612"/>
                  <a:ext cx="0" cy="186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40" name="Line 1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82" y="2472"/>
                  <a:ext cx="3311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41" name="Line 2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82" y="612"/>
                  <a:ext cx="3311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>
                <a:off x="1253" y="2880"/>
                <a:ext cx="1791" cy="23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ko-KR" altLang="ko-KR" sz="1200" b="1" dirty="0">
                    <a:solidFill>
                      <a:schemeClr val="tx1"/>
                    </a:solidFill>
                  </a:rPr>
                  <a:t>대기전력자동차단 </a:t>
                </a:r>
                <a:r>
                  <a:rPr lang="ko-KR" altLang="ko-KR" sz="1200" b="1" dirty="0" smtClean="0">
                    <a:solidFill>
                      <a:schemeClr val="tx1"/>
                    </a:solidFill>
                  </a:rPr>
                  <a:t>스위치</a:t>
                </a:r>
                <a:endParaRPr lang="ko-KR" altLang="ko-KR" sz="12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 22"/>
              <p:cNvGrpSpPr>
                <a:grpSpLocks/>
              </p:cNvGrpSpPr>
              <p:nvPr/>
            </p:nvGrpSpPr>
            <p:grpSpPr bwMode="auto">
              <a:xfrm>
                <a:off x="1207" y="2931"/>
                <a:ext cx="1882" cy="188"/>
                <a:chOff x="1979" y="1237"/>
                <a:chExt cx="1882" cy="188"/>
              </a:xfrm>
            </p:grpSpPr>
            <p:pic>
              <p:nvPicPr>
                <p:cNvPr id="36" name="Picture 23" descr="GGG0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34" y="1237"/>
                  <a:ext cx="127" cy="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24" descr="GGG02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979" y="1237"/>
                  <a:ext cx="127" cy="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330208" y="1468513"/>
              <a:ext cx="2321405" cy="147561"/>
              <a:chOff x="722" y="2141"/>
              <a:chExt cx="1630" cy="106"/>
            </a:xfrm>
          </p:grpSpPr>
          <p:pic>
            <p:nvPicPr>
              <p:cNvPr id="30" name="Picture 26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22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857" y="2141"/>
                <a:ext cx="149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대기전력을 자동으로 차단하는 콘센트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4330491" y="1752676"/>
              <a:ext cx="3727065" cy="147561"/>
              <a:chOff x="605" y="2141"/>
              <a:chExt cx="2617" cy="106"/>
            </a:xfrm>
          </p:grpSpPr>
          <p:pic>
            <p:nvPicPr>
              <p:cNvPr id="28" name="Picture 29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05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30"/>
              <p:cNvSpPr>
                <a:spLocks noChangeArrowheads="1"/>
              </p:cNvSpPr>
              <p:nvPr/>
            </p:nvSpPr>
            <p:spPr bwMode="auto">
              <a:xfrm>
                <a:off x="705" y="2141"/>
                <a:ext cx="251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자동 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OFF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시 콘센트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높이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:300mm)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에서 손 또는 리모컨으로 복귀</a:t>
                </a: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4330112" y="2036838"/>
              <a:ext cx="4152893" cy="147561"/>
              <a:chOff x="574" y="2141"/>
              <a:chExt cx="2916" cy="106"/>
            </a:xfrm>
          </p:grpSpPr>
          <p:pic>
            <p:nvPicPr>
              <p:cNvPr id="26" name="Picture 32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74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ctangle 33"/>
              <p:cNvSpPr>
                <a:spLocks noChangeArrowheads="1"/>
              </p:cNvSpPr>
              <p:nvPr/>
            </p:nvSpPr>
            <p:spPr bwMode="auto">
              <a:xfrm>
                <a:off x="705" y="2141"/>
                <a:ext cx="278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대기전력자동차단 값이 고정되어있음 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: 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대기전력자동차단 값 변경 불가</a:t>
                </a:r>
              </a:p>
            </p:txBody>
          </p: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4286367" y="4364115"/>
              <a:ext cx="2533606" cy="146169"/>
              <a:chOff x="577" y="2141"/>
              <a:chExt cx="1779" cy="105"/>
            </a:xfrm>
          </p:grpSpPr>
          <p:pic>
            <p:nvPicPr>
              <p:cNvPr id="23" name="Picture 35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77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36"/>
              <p:cNvSpPr>
                <a:spLocks noChangeArrowheads="1"/>
              </p:cNvSpPr>
              <p:nvPr/>
            </p:nvSpPr>
            <p:spPr bwMode="auto">
              <a:xfrm>
                <a:off x="677" y="2141"/>
                <a:ext cx="1679" cy="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대기전력을 자동으로 차단하는 스위치 </a:t>
                </a:r>
              </a:p>
            </p:txBody>
          </p:sp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4286126" y="4648276"/>
              <a:ext cx="3812515" cy="147561"/>
              <a:chOff x="568" y="2141"/>
              <a:chExt cx="2677" cy="106"/>
            </a:xfrm>
          </p:grpSpPr>
          <p:pic>
            <p:nvPicPr>
              <p:cNvPr id="21" name="Picture 38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68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39"/>
              <p:cNvSpPr>
                <a:spLocks noChangeArrowheads="1"/>
              </p:cNvSpPr>
              <p:nvPr/>
            </p:nvSpPr>
            <p:spPr bwMode="auto">
              <a:xfrm>
                <a:off x="677" y="2141"/>
                <a:ext cx="256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자동 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OFF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시 스위치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높이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:1200mm)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에서 손 또는 리모컨으로 복귀</a:t>
                </a:r>
              </a:p>
            </p:txBody>
          </p:sp>
        </p:grp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285724" y="4932438"/>
              <a:ext cx="4473332" cy="147561"/>
              <a:chOff x="516" y="2141"/>
              <a:chExt cx="3141" cy="106"/>
            </a:xfrm>
          </p:grpSpPr>
          <p:pic>
            <p:nvPicPr>
              <p:cNvPr id="19" name="Picture 41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16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42"/>
              <p:cNvSpPr>
                <a:spLocks noChangeArrowheads="1"/>
              </p:cNvSpPr>
              <p:nvPr/>
            </p:nvSpPr>
            <p:spPr bwMode="auto">
              <a:xfrm>
                <a:off x="638" y="2141"/>
                <a:ext cx="301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>
                    <a:solidFill>
                      <a:schemeClr val="tx1"/>
                    </a:solidFill>
                  </a:rPr>
                  <a:t>대기전력자동차단 값을 사용자가 직접 저장 </a:t>
                </a:r>
                <a:r>
                  <a:rPr lang="en-US" altLang="ko-KR" sz="1100" dirty="0">
                    <a:solidFill>
                      <a:schemeClr val="tx1"/>
                    </a:solidFill>
                  </a:rPr>
                  <a:t>: 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대기전력자동차단 값 변경 가능</a:t>
                </a:r>
              </a:p>
            </p:txBody>
          </p:sp>
        </p:grpSp>
        <p:grpSp>
          <p:nvGrpSpPr>
            <p:cNvPr id="16" name="Group 43"/>
            <p:cNvGrpSpPr>
              <a:grpSpLocks/>
            </p:cNvGrpSpPr>
            <p:nvPr/>
          </p:nvGrpSpPr>
          <p:grpSpPr bwMode="auto">
            <a:xfrm>
              <a:off x="4286726" y="5205490"/>
              <a:ext cx="2194653" cy="146169"/>
              <a:chOff x="705" y="2141"/>
              <a:chExt cx="1541" cy="105"/>
            </a:xfrm>
          </p:grpSpPr>
          <p:pic>
            <p:nvPicPr>
              <p:cNvPr id="17" name="Picture 44" descr="GGG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05" y="2152"/>
                <a:ext cx="63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45"/>
              <p:cNvSpPr>
                <a:spLocks noChangeArrowheads="1"/>
              </p:cNvSpPr>
              <p:nvPr/>
            </p:nvSpPr>
            <p:spPr bwMode="auto">
              <a:xfrm>
                <a:off x="857" y="2141"/>
                <a:ext cx="1389" cy="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ko-KR" altLang="en-US" sz="1100" dirty="0" smtClean="0">
                    <a:solidFill>
                      <a:schemeClr val="tx1"/>
                    </a:solidFill>
                  </a:rPr>
                  <a:t>네트워크 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및 스마트 </a:t>
                </a:r>
                <a:r>
                  <a:rPr lang="ko-KR" altLang="en-US" sz="1100" dirty="0" err="1">
                    <a:solidFill>
                      <a:schemeClr val="tx1"/>
                    </a:solidFill>
                  </a:rPr>
                  <a:t>그리드</a:t>
                </a:r>
                <a:r>
                  <a:rPr lang="ko-KR" altLang="en-US" sz="1100" dirty="0">
                    <a:solidFill>
                      <a:schemeClr val="tx1"/>
                    </a:solidFill>
                  </a:rPr>
                  <a:t> 연동</a:t>
                </a: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571736" y="1142984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대기전력 차단 스위치 및 콘센트 비교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52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27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5. </a:t>
            </a:r>
            <a:r>
              <a:rPr lang="ko-KR" altLang="en-US" sz="1500" dirty="0" smtClean="0">
                <a:solidFill>
                  <a:schemeClr val="tx1"/>
                </a:solidFill>
              </a:rPr>
              <a:t>대기전력 차단스위치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658820" y="1571612"/>
            <a:ext cx="7699394" cy="4705353"/>
            <a:chOff x="228600" y="1162052"/>
            <a:chExt cx="8613769" cy="5483227"/>
          </a:xfrm>
        </p:grpSpPr>
        <p:grpSp>
          <p:nvGrpSpPr>
            <p:cNvPr id="53" name="Group 2"/>
            <p:cNvGrpSpPr>
              <a:grpSpLocks/>
            </p:cNvGrpSpPr>
            <p:nvPr/>
          </p:nvGrpSpPr>
          <p:grpSpPr bwMode="auto">
            <a:xfrm>
              <a:off x="228600" y="1828802"/>
              <a:ext cx="4516438" cy="4579943"/>
              <a:chOff x="144" y="1152"/>
              <a:chExt cx="2845" cy="2885"/>
            </a:xfrm>
          </p:grpSpPr>
          <p:pic>
            <p:nvPicPr>
              <p:cNvPr id="101" name="Picture 6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115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" name="Text Box 7"/>
              <p:cNvSpPr txBox="1">
                <a:spLocks noChangeArrowheads="1"/>
              </p:cNvSpPr>
              <p:nvPr/>
            </p:nvSpPr>
            <p:spPr bwMode="auto">
              <a:xfrm>
                <a:off x="624" y="1279"/>
                <a:ext cx="216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조명스위치와 통합된 스위치로 누구나 손쉽게</a:t>
                </a:r>
              </a:p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콘센트에 공급되는 전원 </a:t>
                </a:r>
                <a:r>
                  <a:rPr lang="en-US" altLang="ko-KR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ON/OFF</a:t>
                </a:r>
              </a:p>
            </p:txBody>
          </p:sp>
          <p:sp>
            <p:nvSpPr>
              <p:cNvPr id="103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6" y="1289"/>
                <a:ext cx="84" cy="2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1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  <p:pic>
            <p:nvPicPr>
              <p:cNvPr id="104" name="Picture 9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163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" name="Text Box 10"/>
              <p:cNvSpPr txBox="1">
                <a:spLocks noChangeArrowheads="1"/>
              </p:cNvSpPr>
              <p:nvPr/>
            </p:nvSpPr>
            <p:spPr bwMode="auto">
              <a:xfrm>
                <a:off x="624" y="1817"/>
                <a:ext cx="235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스위치에 내장된 센서를 이용 </a:t>
                </a:r>
                <a:r>
                  <a:rPr lang="en-US" altLang="ko-KR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&gt; </a:t>
                </a:r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콘센트 전원 자동차단</a:t>
                </a:r>
              </a:p>
            </p:txBody>
          </p:sp>
          <p:sp>
            <p:nvSpPr>
              <p:cNvPr id="106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5" y="1771"/>
                <a:ext cx="65" cy="20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2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  <p:pic>
            <p:nvPicPr>
              <p:cNvPr id="107" name="Picture 12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307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8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6" y="3210"/>
                <a:ext cx="84" cy="2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5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  <p:sp>
            <p:nvSpPr>
              <p:cNvPr id="109" name="Text Box 14"/>
              <p:cNvSpPr txBox="1">
                <a:spLocks noChangeArrowheads="1"/>
              </p:cNvSpPr>
              <p:nvPr/>
            </p:nvSpPr>
            <p:spPr bwMode="auto">
              <a:xfrm>
                <a:off x="624" y="3199"/>
                <a:ext cx="189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외출 시 일괄소등스위치를 이용</a:t>
                </a:r>
              </a:p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   </a:t>
                </a:r>
                <a:r>
                  <a:rPr lang="en-US" altLang="ko-KR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&gt; </a:t>
                </a:r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한번에 조명 및 콘센트 전원 공급 차단</a:t>
                </a:r>
              </a:p>
            </p:txBody>
          </p:sp>
          <p:pic>
            <p:nvPicPr>
              <p:cNvPr id="110" name="Picture 15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355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6" y="3690"/>
                <a:ext cx="84" cy="2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6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  <p:sp>
            <p:nvSpPr>
              <p:cNvPr id="112" name="Text Box 17"/>
              <p:cNvSpPr txBox="1">
                <a:spLocks noChangeArrowheads="1"/>
              </p:cNvSpPr>
              <p:nvPr/>
            </p:nvSpPr>
            <p:spPr bwMode="auto">
              <a:xfrm>
                <a:off x="624" y="3737"/>
                <a:ext cx="187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조명스위치와 일체형으로 가격 경쟁력 우위</a:t>
                </a:r>
              </a:p>
            </p:txBody>
          </p:sp>
          <p:pic>
            <p:nvPicPr>
              <p:cNvPr id="113" name="Picture 18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211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4" name="Text Box 19"/>
              <p:cNvSpPr txBox="1">
                <a:spLocks noChangeArrowheads="1"/>
              </p:cNvSpPr>
              <p:nvPr/>
            </p:nvSpPr>
            <p:spPr bwMode="auto">
              <a:xfrm>
                <a:off x="624" y="2297"/>
                <a:ext cx="230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전등에 설치된 센서를 이용 </a:t>
                </a:r>
                <a:r>
                  <a:rPr lang="en-US" altLang="ko-KR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&gt; </a:t>
                </a:r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부재중 전등 자동</a:t>
                </a:r>
                <a:r>
                  <a:rPr lang="en-US" altLang="ko-KR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OFF</a:t>
                </a:r>
              </a:p>
            </p:txBody>
          </p:sp>
          <p:sp>
            <p:nvSpPr>
              <p:cNvPr id="115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6" y="2250"/>
                <a:ext cx="84" cy="2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3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  <p:pic>
            <p:nvPicPr>
              <p:cNvPr id="116" name="Picture 21" descr="원형긴봉_잘림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" y="2592"/>
                <a:ext cx="2845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7" name="Text Box 22"/>
              <p:cNvSpPr txBox="1">
                <a:spLocks noChangeArrowheads="1"/>
              </p:cNvSpPr>
              <p:nvPr/>
            </p:nvSpPr>
            <p:spPr bwMode="auto">
              <a:xfrm>
                <a:off x="637" y="2777"/>
                <a:ext cx="200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ko-KR" altLang="en-US" sz="1200">
                    <a:solidFill>
                      <a:schemeClr val="tx1"/>
                    </a:solidFill>
                    <a:latin typeface="나눔고딕 Bold" pitchFamily="50" charset="-127"/>
                    <a:ea typeface="나눔고딕 Bold" pitchFamily="50" charset="-127"/>
                  </a:rPr>
                  <a:t>디스플레이 창을 통해 콘센트의 전류량 표시</a:t>
                </a:r>
              </a:p>
            </p:txBody>
          </p:sp>
          <p:sp>
            <p:nvSpPr>
              <p:cNvPr id="118" name="WordArt 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9" y="2730"/>
                <a:ext cx="84" cy="2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altLang="ko-KR" sz="2000" kern="10" spc="40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AAAAA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>
                      <a:outerShdw dist="45791" dir="3378596" algn="ctr" rotWithShape="0">
                        <a:srgbClr val="4D4D4D">
                          <a:alpha val="79999"/>
                        </a:srgbClr>
                      </a:outerShdw>
                    </a:effectLst>
                    <a:latin typeface="나눔고딕OTF Bold"/>
                  </a:rPr>
                  <a:t>4</a:t>
                </a:r>
                <a:endParaRPr lang="ko-KR" altLang="en-US" sz="2000" kern="10" spc="40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AAAAA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나눔고딕OTF Bold"/>
                </a:endParaRPr>
              </a:p>
            </p:txBody>
          </p:sp>
        </p:grpSp>
        <p:grpSp>
          <p:nvGrpSpPr>
            <p:cNvPr id="55" name="Group 25"/>
            <p:cNvGrpSpPr>
              <a:grpSpLocks/>
            </p:cNvGrpSpPr>
            <p:nvPr/>
          </p:nvGrpSpPr>
          <p:grpSpPr bwMode="auto">
            <a:xfrm>
              <a:off x="4735509" y="1162052"/>
              <a:ext cx="4106860" cy="5483227"/>
              <a:chOff x="2983" y="732"/>
              <a:chExt cx="2587" cy="3454"/>
            </a:xfrm>
          </p:grpSpPr>
          <p:pic>
            <p:nvPicPr>
              <p:cNvPr id="57" name="Picture 27" descr="a10l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7" y="2796"/>
                <a:ext cx="433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8" descr="lst-3430mx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95" y="1836"/>
                <a:ext cx="423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29" descr="tv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95" y="1452"/>
                <a:ext cx="395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Line 30"/>
              <p:cNvSpPr>
                <a:spLocks noChangeShapeType="1"/>
              </p:cNvSpPr>
              <p:nvPr/>
            </p:nvSpPr>
            <p:spPr bwMode="auto">
              <a:xfrm>
                <a:off x="3302" y="1017"/>
                <a:ext cx="0" cy="81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1" name="Line 31"/>
              <p:cNvSpPr>
                <a:spLocks noChangeShapeType="1"/>
              </p:cNvSpPr>
              <p:nvPr/>
            </p:nvSpPr>
            <p:spPr bwMode="auto">
              <a:xfrm>
                <a:off x="3799" y="2076"/>
                <a:ext cx="3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2" name="Line 32"/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3" cy="21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63" name="AutoShape 33"/>
              <p:cNvCxnSpPr>
                <a:cxnSpLocks noChangeShapeType="1"/>
              </p:cNvCxnSpPr>
              <p:nvPr/>
            </p:nvCxnSpPr>
            <p:spPr bwMode="auto">
              <a:xfrm rot="-5400000">
                <a:off x="4565" y="1431"/>
                <a:ext cx="325" cy="735"/>
              </a:xfrm>
              <a:prstGeom prst="bentConnector2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64" name="AutoShape 34"/>
              <p:cNvCxnSpPr>
                <a:cxnSpLocks noChangeShapeType="1"/>
                <a:stCxn id="90" idx="3"/>
              </p:cNvCxnSpPr>
              <p:nvPr/>
            </p:nvCxnSpPr>
            <p:spPr bwMode="auto">
              <a:xfrm flipV="1">
                <a:off x="4512" y="2025"/>
                <a:ext cx="583" cy="87"/>
              </a:xfrm>
              <a:prstGeom prst="bentConnector3">
                <a:avLst>
                  <a:gd name="adj1" fmla="val 49912"/>
                </a:avLst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65" name="AutoShape 35"/>
              <p:cNvCxnSpPr>
                <a:cxnSpLocks noChangeShapeType="1"/>
              </p:cNvCxnSpPr>
              <p:nvPr/>
            </p:nvCxnSpPr>
            <p:spPr bwMode="auto">
              <a:xfrm>
                <a:off x="4576" y="2673"/>
                <a:ext cx="471" cy="318"/>
              </a:xfrm>
              <a:prstGeom prst="bentConnector3">
                <a:avLst>
                  <a:gd name="adj1" fmla="val 49894"/>
                </a:avLst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66" name="AutoShape 36"/>
              <p:cNvCxnSpPr>
                <a:cxnSpLocks noChangeShapeType="1"/>
                <a:stCxn id="87" idx="2"/>
              </p:cNvCxnSpPr>
              <p:nvPr/>
            </p:nvCxnSpPr>
            <p:spPr bwMode="auto">
              <a:xfrm rot="16200000" flipH="1">
                <a:off x="4469" y="2875"/>
                <a:ext cx="622" cy="632"/>
              </a:xfrm>
              <a:prstGeom prst="bentConnector2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pic>
            <p:nvPicPr>
              <p:cNvPr id="67" name="Picture 3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76" y="923"/>
                <a:ext cx="463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 Box 38"/>
              <p:cNvSpPr txBox="1">
                <a:spLocks noChangeArrowheads="1"/>
              </p:cNvSpPr>
              <p:nvPr/>
            </p:nvSpPr>
            <p:spPr bwMode="auto">
              <a:xfrm>
                <a:off x="3051" y="732"/>
                <a:ext cx="356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 dirty="0" err="1" smtClean="0">
                    <a:solidFill>
                      <a:schemeClr val="tx1"/>
                    </a:solidFill>
                  </a:rPr>
                  <a:t>분전반</a:t>
                </a:r>
                <a:endParaRPr lang="ko-KR" alt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 Box 40"/>
              <p:cNvSpPr txBox="1">
                <a:spLocks noChangeArrowheads="1"/>
              </p:cNvSpPr>
              <p:nvPr/>
            </p:nvSpPr>
            <p:spPr bwMode="auto">
              <a:xfrm>
                <a:off x="2983" y="2450"/>
                <a:ext cx="4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>
                    <a:solidFill>
                      <a:schemeClr val="tx1"/>
                    </a:solidFill>
                  </a:rPr>
                  <a:t>RS-485</a:t>
                </a:r>
              </a:p>
              <a:p>
                <a:r>
                  <a:rPr lang="en-US" altLang="ko-KR" sz="100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000">
                    <a:solidFill>
                      <a:schemeClr val="tx1"/>
                    </a:solidFill>
                  </a:rPr>
                  <a:t>원격제어</a:t>
                </a:r>
                <a:r>
                  <a:rPr lang="en-US" altLang="ko-KR" sz="1000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70" name="Text Box 43"/>
              <p:cNvSpPr txBox="1">
                <a:spLocks noChangeArrowheads="1"/>
              </p:cNvSpPr>
              <p:nvPr/>
            </p:nvSpPr>
            <p:spPr bwMode="auto">
              <a:xfrm>
                <a:off x="4388" y="1490"/>
                <a:ext cx="62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ko-KR" altLang="en-US" sz="1000">
                    <a:solidFill>
                      <a:schemeClr val="tx1"/>
                    </a:solidFill>
                  </a:rPr>
                  <a:t>대기전력 차단</a:t>
                </a:r>
              </a:p>
            </p:txBody>
          </p:sp>
          <p:sp>
            <p:nvSpPr>
              <p:cNvPr id="71" name="Text Box 44"/>
              <p:cNvSpPr txBox="1">
                <a:spLocks noChangeArrowheads="1"/>
              </p:cNvSpPr>
              <p:nvPr/>
            </p:nvSpPr>
            <p:spPr bwMode="auto">
              <a:xfrm>
                <a:off x="5155" y="1755"/>
                <a:ext cx="23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b="1">
                    <a:solidFill>
                      <a:schemeClr val="tx1"/>
                    </a:solidFill>
                  </a:rPr>
                  <a:t>T V</a:t>
                </a:r>
              </a:p>
            </p:txBody>
          </p:sp>
          <p:sp>
            <p:nvSpPr>
              <p:cNvPr id="72" name="Text Box 45"/>
              <p:cNvSpPr txBox="1">
                <a:spLocks noChangeArrowheads="1"/>
              </p:cNvSpPr>
              <p:nvPr/>
            </p:nvSpPr>
            <p:spPr bwMode="auto">
              <a:xfrm>
                <a:off x="5077" y="2091"/>
                <a:ext cx="43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</a:rPr>
                  <a:t>셋톱박스</a:t>
                </a:r>
              </a:p>
            </p:txBody>
          </p:sp>
          <p:sp>
            <p:nvSpPr>
              <p:cNvPr id="73" name="Text Box 46"/>
              <p:cNvSpPr txBox="1">
                <a:spLocks noChangeArrowheads="1"/>
              </p:cNvSpPr>
              <p:nvPr/>
            </p:nvSpPr>
            <p:spPr bwMode="auto">
              <a:xfrm>
                <a:off x="4950" y="3099"/>
                <a:ext cx="62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</a:rPr>
                  <a:t>컴퓨터</a:t>
                </a:r>
                <a:r>
                  <a:rPr lang="en-US" altLang="ko-KR" sz="1000" b="1">
                    <a:solidFill>
                      <a:schemeClr val="tx1"/>
                    </a:solidFill>
                  </a:rPr>
                  <a:t>,</a:t>
                </a:r>
                <a:r>
                  <a:rPr lang="ko-KR" altLang="en-US" sz="1000" b="1">
                    <a:solidFill>
                      <a:schemeClr val="tx1"/>
                    </a:solidFill>
                  </a:rPr>
                  <a:t>모니터</a:t>
                </a:r>
              </a:p>
            </p:txBody>
          </p:sp>
          <p:pic>
            <p:nvPicPr>
              <p:cNvPr id="74" name="Picture 47" descr="fb163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095" y="2268"/>
                <a:ext cx="433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Text Box 48"/>
              <p:cNvSpPr txBox="1">
                <a:spLocks noChangeArrowheads="1"/>
              </p:cNvSpPr>
              <p:nvPr/>
            </p:nvSpPr>
            <p:spPr bwMode="auto">
              <a:xfrm>
                <a:off x="5117" y="2619"/>
                <a:ext cx="35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</a:rPr>
                  <a:t>오디오</a:t>
                </a:r>
              </a:p>
            </p:txBody>
          </p:sp>
          <p:cxnSp>
            <p:nvCxnSpPr>
              <p:cNvPr id="76" name="AutoShape 49"/>
              <p:cNvCxnSpPr>
                <a:cxnSpLocks noChangeShapeType="1"/>
                <a:stCxn id="91" idx="3"/>
              </p:cNvCxnSpPr>
              <p:nvPr/>
            </p:nvCxnSpPr>
            <p:spPr bwMode="auto">
              <a:xfrm>
                <a:off x="4512" y="2256"/>
                <a:ext cx="583" cy="206"/>
              </a:xfrm>
              <a:prstGeom prst="bentConnector3">
                <a:avLst>
                  <a:gd name="adj1" fmla="val 49912"/>
                </a:avLst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pic>
            <p:nvPicPr>
              <p:cNvPr id="77" name="Picture 50" descr="mw-237bkmx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096" y="3308"/>
                <a:ext cx="431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Text Box 51"/>
              <p:cNvSpPr txBox="1">
                <a:spLocks noChangeArrowheads="1"/>
              </p:cNvSpPr>
              <p:nvPr/>
            </p:nvSpPr>
            <p:spPr bwMode="auto">
              <a:xfrm>
                <a:off x="5036" y="3723"/>
                <a:ext cx="51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</a:rPr>
                  <a:t>전자레인지</a:t>
                </a:r>
              </a:p>
            </p:txBody>
          </p:sp>
          <p:sp>
            <p:nvSpPr>
              <p:cNvPr id="79" name="Rectangle 53"/>
              <p:cNvSpPr>
                <a:spLocks noChangeArrowheads="1"/>
              </p:cNvSpPr>
              <p:nvPr/>
            </p:nvSpPr>
            <p:spPr bwMode="auto">
              <a:xfrm>
                <a:off x="5110" y="1192"/>
                <a:ext cx="274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rPr>
                  <a:t>전등</a:t>
                </a:r>
              </a:p>
            </p:txBody>
          </p:sp>
          <p:pic>
            <p:nvPicPr>
              <p:cNvPr id="80" name="Picture 54" descr="등세개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40" y="945"/>
                <a:ext cx="480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Rectangle 55"/>
              <p:cNvSpPr>
                <a:spLocks noChangeArrowheads="1"/>
              </p:cNvSpPr>
              <p:nvPr/>
            </p:nvSpPr>
            <p:spPr bwMode="auto">
              <a:xfrm>
                <a:off x="4183" y="1980"/>
                <a:ext cx="384" cy="379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82" name="Rectangle 56"/>
              <p:cNvSpPr>
                <a:spLocks noChangeArrowheads="1"/>
              </p:cNvSpPr>
              <p:nvPr/>
            </p:nvSpPr>
            <p:spPr bwMode="auto">
              <a:xfrm>
                <a:off x="4183" y="2556"/>
                <a:ext cx="384" cy="379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83" name="Line 57"/>
              <p:cNvSpPr>
                <a:spLocks noChangeShapeType="1"/>
              </p:cNvSpPr>
              <p:nvPr/>
            </p:nvSpPr>
            <p:spPr bwMode="auto">
              <a:xfrm>
                <a:off x="3450" y="2430"/>
                <a:ext cx="29" cy="1125"/>
              </a:xfrm>
              <a:prstGeom prst="line">
                <a:avLst/>
              </a:prstGeom>
              <a:noFill/>
              <a:ln w="2540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4" name="Text Box 58"/>
              <p:cNvSpPr txBox="1">
                <a:spLocks noChangeArrowheads="1"/>
              </p:cNvSpPr>
              <p:nvPr/>
            </p:nvSpPr>
            <p:spPr bwMode="auto">
              <a:xfrm>
                <a:off x="2989" y="3154"/>
                <a:ext cx="4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>
                    <a:solidFill>
                      <a:schemeClr val="tx1"/>
                    </a:solidFill>
                  </a:rPr>
                  <a:t>RS-485</a:t>
                </a:r>
              </a:p>
              <a:p>
                <a:r>
                  <a:rPr lang="en-US" altLang="ko-KR" sz="100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000">
                    <a:solidFill>
                      <a:schemeClr val="tx1"/>
                    </a:solidFill>
                  </a:rPr>
                  <a:t>원격제어</a:t>
                </a:r>
                <a:r>
                  <a:rPr lang="en-US" altLang="ko-KR" sz="1000">
                    <a:solidFill>
                      <a:schemeClr val="tx1"/>
                    </a:solidFill>
                  </a:rPr>
                  <a:t>)</a:t>
                </a:r>
              </a:p>
            </p:txBody>
          </p:sp>
          <p:pic>
            <p:nvPicPr>
              <p:cNvPr id="85" name="Picture 59" descr="S1"/>
              <p:cNvPicPr preferRelativeResize="0"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319" y="3516"/>
                <a:ext cx="320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Text Box 60"/>
              <p:cNvSpPr txBox="1">
                <a:spLocks noChangeArrowheads="1"/>
              </p:cNvSpPr>
              <p:nvPr/>
            </p:nvSpPr>
            <p:spPr bwMode="auto">
              <a:xfrm>
                <a:off x="3147" y="4032"/>
                <a:ext cx="669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000" b="1">
                    <a:solidFill>
                      <a:schemeClr val="tx1"/>
                    </a:solidFill>
                  </a:rPr>
                  <a:t>일괄소등스위치</a:t>
                </a:r>
              </a:p>
            </p:txBody>
          </p:sp>
          <p:sp>
            <p:nvSpPr>
              <p:cNvPr id="87" name="Rectangle 61"/>
              <p:cNvSpPr>
                <a:spLocks noChangeArrowheads="1"/>
              </p:cNvSpPr>
              <p:nvPr/>
            </p:nvSpPr>
            <p:spPr bwMode="auto">
              <a:xfrm>
                <a:off x="4416" y="2784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8" name="Rectangle 62"/>
              <p:cNvSpPr>
                <a:spLocks noChangeArrowheads="1"/>
              </p:cNvSpPr>
              <p:nvPr/>
            </p:nvSpPr>
            <p:spPr bwMode="auto">
              <a:xfrm>
                <a:off x="4229" y="2784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9" name="Rectangle 64"/>
              <p:cNvSpPr>
                <a:spLocks noChangeArrowheads="1"/>
              </p:cNvSpPr>
              <p:nvPr/>
            </p:nvSpPr>
            <p:spPr bwMode="auto">
              <a:xfrm>
                <a:off x="4416" y="2592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0" name="Rectangle 65"/>
              <p:cNvSpPr>
                <a:spLocks noChangeArrowheads="1"/>
              </p:cNvSpPr>
              <p:nvPr/>
            </p:nvSpPr>
            <p:spPr bwMode="auto">
              <a:xfrm>
                <a:off x="4416" y="2064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" name="Rectangle 66"/>
              <p:cNvSpPr>
                <a:spLocks noChangeArrowheads="1"/>
              </p:cNvSpPr>
              <p:nvPr/>
            </p:nvSpPr>
            <p:spPr bwMode="auto">
              <a:xfrm>
                <a:off x="4416" y="2208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2" name="Rectangle 67"/>
              <p:cNvSpPr>
                <a:spLocks noChangeArrowheads="1"/>
              </p:cNvSpPr>
              <p:nvPr/>
            </p:nvSpPr>
            <p:spPr bwMode="auto">
              <a:xfrm>
                <a:off x="3696" y="1776"/>
                <a:ext cx="96" cy="96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cxnSp>
            <p:nvCxnSpPr>
              <p:cNvPr id="93" name="AutoShape 68"/>
              <p:cNvCxnSpPr>
                <a:cxnSpLocks noChangeShapeType="1"/>
                <a:stCxn id="92" idx="0"/>
              </p:cNvCxnSpPr>
              <p:nvPr/>
            </p:nvCxnSpPr>
            <p:spPr bwMode="auto">
              <a:xfrm rot="-5400000">
                <a:off x="4044" y="781"/>
                <a:ext cx="695" cy="1296"/>
              </a:xfrm>
              <a:prstGeom prst="bentConnector2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</p:cxnSp>
          <p:pic>
            <p:nvPicPr>
              <p:cNvPr id="94" name="Picture 69" descr="제품_센서포함2갱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060" y="1668"/>
                <a:ext cx="787" cy="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70" descr="대기전력차단선택콘센트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87" y="1987"/>
                <a:ext cx="37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" name="Picture 71" descr="대기전력차단선택콘센트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87" y="2563"/>
                <a:ext cx="37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Text Box 72"/>
              <p:cNvSpPr txBox="1">
                <a:spLocks noChangeArrowheads="1"/>
              </p:cNvSpPr>
              <p:nvPr/>
            </p:nvSpPr>
            <p:spPr bwMode="auto">
              <a:xfrm>
                <a:off x="4388" y="940"/>
                <a:ext cx="43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ko-KR" altLang="en-US" sz="1000">
                    <a:solidFill>
                      <a:schemeClr val="tx1"/>
                    </a:solidFill>
                  </a:rPr>
                  <a:t>전등제어</a:t>
                </a:r>
              </a:p>
            </p:txBody>
          </p:sp>
        </p:grpSp>
        <p:pic>
          <p:nvPicPr>
            <p:cNvPr id="56" name="Picture 73" descr="HBSP_231N_T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7750" y="2638425"/>
              <a:ext cx="1265238" cy="126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" name="TextBox 118"/>
          <p:cNvSpPr txBox="1"/>
          <p:nvPr/>
        </p:nvSpPr>
        <p:spPr>
          <a:xfrm>
            <a:off x="571472" y="1285860"/>
            <a:ext cx="221461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특</a:t>
            </a:r>
            <a:r>
              <a:rPr lang="ko-KR" altLang="en-US" sz="1400" dirty="0" smtClean="0">
                <a:solidFill>
                  <a:srgbClr val="0000FF"/>
                </a:solidFill>
              </a:rPr>
              <a:t> 장점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20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28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29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5. </a:t>
            </a:r>
            <a:r>
              <a:rPr lang="ko-KR" altLang="en-US" sz="1500" dirty="0" smtClean="0">
                <a:solidFill>
                  <a:schemeClr val="tx1"/>
                </a:solidFill>
              </a:rPr>
              <a:t>대기전력 차단스위치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8" name="그림 7" descr="CAM00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34214" y="2405860"/>
            <a:ext cx="512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496" y="2857496"/>
            <a:ext cx="4857784" cy="74572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800" dirty="0" smtClean="0">
                <a:solidFill>
                  <a:srgbClr val="0000FF"/>
                </a:solidFill>
              </a:rPr>
              <a:t>※ </a:t>
            </a:r>
            <a:r>
              <a:rPr lang="ko-KR" altLang="en-US" sz="1800" dirty="0" smtClean="0">
                <a:solidFill>
                  <a:srgbClr val="0000FF"/>
                </a:solidFill>
              </a:rPr>
              <a:t>적용부위</a:t>
            </a:r>
            <a:r>
              <a:rPr lang="en-US" altLang="ko-KR" sz="1800" dirty="0" smtClean="0">
                <a:solidFill>
                  <a:srgbClr val="0000FF"/>
                </a:solidFill>
              </a:rPr>
              <a:t>: </a:t>
            </a:r>
            <a:r>
              <a:rPr lang="ko-KR" altLang="en-US" sz="1800" dirty="0" smtClean="0">
                <a:solidFill>
                  <a:srgbClr val="0000FF"/>
                </a:solidFill>
              </a:rPr>
              <a:t>교수연구실</a:t>
            </a:r>
            <a:r>
              <a:rPr lang="en-US" altLang="ko-KR" sz="1800" dirty="0" smtClean="0">
                <a:solidFill>
                  <a:srgbClr val="0000FF"/>
                </a:solidFill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</a:rPr>
              <a:t>세미나실</a:t>
            </a:r>
            <a:r>
              <a:rPr lang="en-US" altLang="ko-KR" sz="1800" dirty="0" smtClean="0">
                <a:solidFill>
                  <a:srgbClr val="0000FF"/>
                </a:solidFill>
              </a:rPr>
              <a:t>, </a:t>
            </a:r>
            <a:r>
              <a:rPr lang="ko-KR" altLang="en-US" sz="1800" dirty="0" err="1" smtClean="0">
                <a:solidFill>
                  <a:srgbClr val="0000FF"/>
                </a:solidFill>
              </a:rPr>
              <a:t>행정실</a:t>
            </a:r>
            <a:r>
              <a:rPr lang="ko-KR" altLang="en-US" sz="1800" dirty="0" smtClean="0">
                <a:solidFill>
                  <a:srgbClr val="0000FF"/>
                </a:solidFill>
              </a:rPr>
              <a:t> 등</a:t>
            </a:r>
            <a:endParaRPr lang="en-US" altLang="ko-KR" sz="1800" dirty="0" smtClean="0">
              <a:solidFill>
                <a:srgbClr val="0000FF"/>
              </a:solidFill>
            </a:endParaRPr>
          </a:p>
          <a:p>
            <a:r>
              <a:rPr lang="en-US" altLang="ko-KR" sz="1800" dirty="0" smtClean="0">
                <a:solidFill>
                  <a:srgbClr val="0000FF"/>
                </a:solidFill>
              </a:rPr>
              <a:t>    </a:t>
            </a:r>
          </a:p>
          <a:p>
            <a:r>
              <a:rPr lang="en-US" altLang="ko-KR" sz="1800" dirty="0" smtClean="0">
                <a:solidFill>
                  <a:srgbClr val="0000FF"/>
                </a:solidFill>
              </a:rPr>
              <a:t>&lt;</a:t>
            </a:r>
            <a:r>
              <a:rPr lang="ko-KR" altLang="en-US" sz="1800" dirty="0" smtClean="0">
                <a:solidFill>
                  <a:srgbClr val="0000FF"/>
                </a:solidFill>
              </a:rPr>
              <a:t>전체 콘센트 수량의 </a:t>
            </a:r>
            <a:r>
              <a:rPr lang="en-US" altLang="ko-KR" sz="1800" dirty="0" smtClean="0">
                <a:solidFill>
                  <a:srgbClr val="0000FF"/>
                </a:solidFill>
              </a:rPr>
              <a:t>30% </a:t>
            </a:r>
            <a:r>
              <a:rPr lang="ko-KR" altLang="en-US" sz="1800" dirty="0" smtClean="0">
                <a:solidFill>
                  <a:srgbClr val="0000FF"/>
                </a:solidFill>
              </a:rPr>
              <a:t>적용</a:t>
            </a:r>
            <a:r>
              <a:rPr lang="en-US" altLang="ko-KR" sz="1800" dirty="0" smtClean="0">
                <a:solidFill>
                  <a:srgbClr val="0000FF"/>
                </a:solidFill>
              </a:rPr>
              <a:t>&gt; 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14414" y="3429000"/>
            <a:ext cx="2071702" cy="1000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pic>
        <p:nvPicPr>
          <p:cNvPr id="5" name="그림 4" descr="서울캠퍼스 조감도 최종본(사이즈 작은 것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648725" cy="540000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3929058" y="4500570"/>
            <a:ext cx="2071702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30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5. </a:t>
            </a:r>
            <a:r>
              <a:rPr lang="ko-KR" altLang="en-US" sz="1500" dirty="0" smtClean="0">
                <a:solidFill>
                  <a:schemeClr val="tx1"/>
                </a:solidFill>
              </a:rPr>
              <a:t>대기전력 차단스위치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23942" y="1631978"/>
            <a:ext cx="7119958" cy="5011732"/>
            <a:chOff x="381000" y="1060474"/>
            <a:chExt cx="7700963" cy="5797550"/>
          </a:xfrm>
        </p:grpSpPr>
        <p:pic>
          <p:nvPicPr>
            <p:cNvPr id="6" name="Picture 5" descr="거실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060474"/>
              <a:ext cx="3357563" cy="251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침실2-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3959249"/>
              <a:ext cx="3357563" cy="251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침실1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1060474"/>
              <a:ext cx="3357563" cy="251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안방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959249"/>
              <a:ext cx="3357563" cy="251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763713" y="3551262"/>
              <a:ext cx="5905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/>
                <a:t>거실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763713" y="6521474"/>
              <a:ext cx="5905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/>
                <a:t>안방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851525" y="3551262"/>
              <a:ext cx="1108075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/>
                <a:t>침실</a:t>
              </a:r>
              <a:r>
                <a:rPr lang="en-US" altLang="ko-KR" sz="1600"/>
                <a:t>[1,2]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5016500" y="6521474"/>
              <a:ext cx="27749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/>
                <a:t>상시</a:t>
              </a:r>
              <a:r>
                <a:rPr lang="en-US" altLang="ko-KR" sz="1600"/>
                <a:t>/</a:t>
              </a:r>
              <a:r>
                <a:rPr lang="ko-KR" altLang="en-US" sz="1600"/>
                <a:t>대기 선택스위치</a:t>
              </a:r>
              <a:r>
                <a:rPr lang="en-US" altLang="ko-KR" sz="1600"/>
                <a:t>[</a:t>
              </a:r>
              <a:r>
                <a:rPr lang="ko-KR" altLang="en-US" sz="1600"/>
                <a:t>안방</a:t>
              </a:r>
              <a:r>
                <a:rPr lang="en-US" altLang="ko-KR" sz="1600"/>
                <a:t>]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28860" y="1142984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광교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힐스테이트</a:t>
            </a:r>
            <a:r>
              <a:rPr lang="ko-KR" altLang="en-US" sz="1400" dirty="0" smtClean="0">
                <a:solidFill>
                  <a:srgbClr val="0000FF"/>
                </a:solidFill>
              </a:rPr>
              <a:t> 적용 사진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31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358114" cy="490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428860" y="1142984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작동 원리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32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1142984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특</a:t>
            </a:r>
            <a:r>
              <a:rPr lang="en-US" altLang="ko-KR" sz="1400" dirty="0" smtClean="0">
                <a:solidFill>
                  <a:srgbClr val="0000FF"/>
                </a:solidFill>
              </a:rPr>
              <a:t>,</a:t>
            </a:r>
            <a:r>
              <a:rPr lang="ko-KR" altLang="en-US" sz="1400" dirty="0" smtClean="0">
                <a:solidFill>
                  <a:srgbClr val="0000FF"/>
                </a:solidFill>
              </a:rPr>
              <a:t>장 점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16071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33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t="12349"/>
          <a:stretch>
            <a:fillRect/>
          </a:stretch>
        </p:blipFill>
        <p:spPr bwMode="auto">
          <a:xfrm>
            <a:off x="785786" y="1643050"/>
            <a:ext cx="7643866" cy="475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14546" y="1214422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본교 적용 시험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6143636" y="5786454"/>
            <a:ext cx="1714512" cy="7143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34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t="11594"/>
          <a:stretch>
            <a:fillRect/>
          </a:stretch>
        </p:blipFill>
        <p:spPr bwMode="auto">
          <a:xfrm>
            <a:off x="500034" y="1428736"/>
            <a:ext cx="7971768" cy="463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 7"/>
          <p:cNvSpPr/>
          <p:nvPr/>
        </p:nvSpPr>
        <p:spPr>
          <a:xfrm>
            <a:off x="6500826" y="5143512"/>
            <a:ext cx="1714512" cy="7143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35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86808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 7"/>
          <p:cNvSpPr/>
          <p:nvPr/>
        </p:nvSpPr>
        <p:spPr>
          <a:xfrm>
            <a:off x="2928926" y="5929330"/>
            <a:ext cx="1714512" cy="7143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36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643998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 7"/>
          <p:cNvSpPr/>
          <p:nvPr/>
        </p:nvSpPr>
        <p:spPr>
          <a:xfrm>
            <a:off x="642910" y="3571876"/>
            <a:ext cx="2714644" cy="7858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85720" y="2643182"/>
            <a:ext cx="4857784" cy="42862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37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84" y="6176110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ko-KR" altLang="en-US" sz="1400" dirty="0" smtClean="0">
                <a:solidFill>
                  <a:srgbClr val="0000FF"/>
                </a:solidFill>
              </a:rPr>
              <a:t>일반 양변기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8" name="일반 양변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1214422"/>
            <a:ext cx="771530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38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6.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절수형</a:t>
            </a:r>
            <a:r>
              <a:rPr lang="ko-KR" altLang="en-US" sz="1500" dirty="0" smtClean="0">
                <a:solidFill>
                  <a:schemeClr val="tx1"/>
                </a:solidFill>
              </a:rPr>
              <a:t> 양변기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736" y="6247548"/>
            <a:ext cx="4286280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ko-KR" altLang="en-US" sz="1400" dirty="0" err="1" smtClean="0">
                <a:solidFill>
                  <a:srgbClr val="0000FF"/>
                </a:solidFill>
              </a:rPr>
              <a:t>절수형</a:t>
            </a:r>
            <a:r>
              <a:rPr lang="ko-KR" altLang="en-US" sz="1400" dirty="0" smtClean="0">
                <a:solidFill>
                  <a:srgbClr val="0000FF"/>
                </a:solidFill>
              </a:rPr>
              <a:t> 양변기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9" name="절수형 양변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1285860"/>
            <a:ext cx="7429552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39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7. </a:t>
            </a:r>
            <a:r>
              <a:rPr lang="ko-KR" altLang="en-US" sz="1500" dirty="0" smtClean="0">
                <a:solidFill>
                  <a:schemeClr val="tx1"/>
                </a:solidFill>
              </a:rPr>
              <a:t>영구배수 물을 활용한 조경수 사용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10" name="그림 9" descr="SAM_2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285860"/>
            <a:ext cx="7715304" cy="5143536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2571736" y="3357562"/>
            <a:ext cx="2714644" cy="21431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pic>
        <p:nvPicPr>
          <p:cNvPr id="6" name="그림 5" descr="전체조감도(사이버대 포함)_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7656717" cy="5400000"/>
          </a:xfrm>
          <a:prstGeom prst="rect">
            <a:avLst/>
          </a:prstGeom>
        </p:spPr>
      </p:pic>
      <p:sp>
        <p:nvSpPr>
          <p:cNvPr id="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4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  <p:sp>
        <p:nvSpPr>
          <p:cNvPr id="8" name="제목 8"/>
          <p:cNvSpPr txBox="1">
            <a:spLocks/>
          </p:cNvSpPr>
          <p:nvPr/>
        </p:nvSpPr>
        <p:spPr>
          <a:xfrm>
            <a:off x="4071934" y="3000372"/>
            <a:ext cx="192882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사이버관</a:t>
            </a:r>
            <a:endParaRPr kumimoji="0" lang="ko-KR" altLang="en-US" sz="30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굴림체" pitchFamily="49" charset="-127"/>
              <a:ea typeface="굴림체" pitchFamily="49" charset="-127"/>
              <a:cs typeface="+mj-cs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4714876" y="3643314"/>
            <a:ext cx="714380" cy="4286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40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7. </a:t>
            </a:r>
            <a:r>
              <a:rPr lang="ko-KR" altLang="en-US" sz="1500" dirty="0" smtClean="0">
                <a:solidFill>
                  <a:schemeClr val="tx1"/>
                </a:solidFill>
              </a:rPr>
              <a:t>영구배수 물을 활용한 조경수 사용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8" name="그림 7" descr="SAM_2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928934"/>
            <a:ext cx="4320000" cy="3240000"/>
          </a:xfrm>
          <a:prstGeom prst="rect">
            <a:avLst/>
          </a:prstGeom>
        </p:spPr>
      </p:pic>
      <p:pic>
        <p:nvPicPr>
          <p:cNvPr id="9" name="그림 8" descr="SAM_2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4320000" cy="3240000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 rot="16200000" flipH="1">
            <a:off x="642910" y="3286124"/>
            <a:ext cx="1214446" cy="928694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1714480" y="2571744"/>
            <a:ext cx="2500330" cy="178595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V="1">
            <a:off x="857224" y="2000240"/>
            <a:ext cx="2786082" cy="1143008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rot="16200000" flipH="1">
            <a:off x="3607586" y="2035958"/>
            <a:ext cx="642944" cy="571503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41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7. </a:t>
            </a:r>
            <a:r>
              <a:rPr lang="ko-KR" altLang="en-US" sz="1500" dirty="0" smtClean="0">
                <a:solidFill>
                  <a:schemeClr val="tx1"/>
                </a:solidFill>
              </a:rPr>
              <a:t>영구배수 물을 활용한 조경수 사용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11" name="그림 10" descr="SAM_2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7715304" cy="5143536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4929190" y="3643314"/>
            <a:ext cx="1285884" cy="114300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900615" y="1785926"/>
            <a:ext cx="424338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bg1">
                    <a:lumMod val="65000"/>
                  </a:schemeClr>
                </a:solidFill>
              </a:rPr>
              <a:t>Ⅰ. </a:t>
            </a:r>
            <a:r>
              <a:rPr lang="ko-KR" altLang="en-US" sz="2000" dirty="0" smtClean="0">
                <a:solidFill>
                  <a:schemeClr val="bg1">
                    <a:lumMod val="65000"/>
                  </a:schemeClr>
                </a:solidFill>
              </a:rPr>
              <a:t>에너지 절감 시스템 </a:t>
            </a:r>
            <a:endParaRPr lang="en-US" altLang="ko-KR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Ⅱ.</a:t>
            </a:r>
            <a:r>
              <a:rPr lang="ko-KR" altLang="en-US" sz="2000" dirty="0" smtClean="0">
                <a:solidFill>
                  <a:schemeClr val="tx1"/>
                </a:solidFill>
              </a:rPr>
              <a:t> 재실감지 센서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적용성</a:t>
            </a:r>
            <a:r>
              <a:rPr lang="ko-KR" altLang="en-US" sz="2000" dirty="0" smtClean="0">
                <a:solidFill>
                  <a:schemeClr val="tx1"/>
                </a:solidFill>
              </a:rPr>
              <a:t> 검증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2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  <a:latin typeface="+mn-ea"/>
                <a:ea typeface="+mn-ea"/>
              </a:rPr>
              <a:t>       [1]. </a:t>
            </a:r>
            <a:r>
              <a:rPr lang="ko-KR" altLang="en-US" sz="1500" dirty="0" smtClean="0">
                <a:solidFill>
                  <a:schemeClr val="tx1"/>
                </a:solidFill>
                <a:latin typeface="+mn-ea"/>
                <a:ea typeface="+mn-ea"/>
              </a:rPr>
              <a:t>개 요</a:t>
            </a:r>
            <a:endParaRPr lang="en-US" altLang="ko-KR" sz="15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>
              <a:lnSpc>
                <a:spcPct val="2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  <a:latin typeface="+mn-ea"/>
                <a:ea typeface="+mn-ea"/>
              </a:rPr>
              <a:t>       [2].</a:t>
            </a:r>
            <a:r>
              <a:rPr lang="ko-KR" altLang="en-US" sz="1500" dirty="0" smtClean="0">
                <a:solidFill>
                  <a:schemeClr val="tx1"/>
                </a:solidFill>
                <a:latin typeface="+mn-ea"/>
                <a:ea typeface="+mn-ea"/>
              </a:rPr>
              <a:t> 실험방법</a:t>
            </a:r>
            <a:endParaRPr lang="en-US" altLang="ko-KR" sz="15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>
              <a:lnSpc>
                <a:spcPct val="2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  <a:latin typeface="+mn-ea"/>
                <a:ea typeface="+mn-ea"/>
              </a:rPr>
              <a:t>       [3]. </a:t>
            </a:r>
            <a:r>
              <a:rPr lang="ko-KR" altLang="en-US" sz="1500" dirty="0" smtClean="0">
                <a:solidFill>
                  <a:schemeClr val="tx1"/>
                </a:solidFill>
                <a:latin typeface="+mn-ea"/>
                <a:ea typeface="+mn-ea"/>
              </a:rPr>
              <a:t>실험결과</a:t>
            </a:r>
            <a:endParaRPr lang="en-US" altLang="ko-KR" sz="15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>
              <a:lnSpc>
                <a:spcPct val="2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chemeClr val="tx1"/>
                </a:solidFill>
                <a:latin typeface="+mn-ea"/>
                <a:ea typeface="+mn-ea"/>
              </a:rPr>
              <a:t>       </a:t>
            </a:r>
            <a:r>
              <a:rPr lang="en-US" altLang="ko-KR" sz="1500" dirty="0" smtClean="0">
                <a:solidFill>
                  <a:schemeClr val="tx1"/>
                </a:solidFill>
                <a:latin typeface="+mn-ea"/>
                <a:ea typeface="+mn-ea"/>
              </a:rPr>
              <a:t>[4]. </a:t>
            </a:r>
            <a:r>
              <a:rPr lang="ko-KR" altLang="en-US" sz="1500" dirty="0" smtClean="0">
                <a:solidFill>
                  <a:schemeClr val="tx1"/>
                </a:solidFill>
                <a:latin typeface="+mn-ea"/>
                <a:ea typeface="+mn-ea"/>
              </a:rPr>
              <a:t>고 찰</a:t>
            </a:r>
            <a:endParaRPr lang="en-US" altLang="ko-KR" sz="15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bg1">
                    <a:lumMod val="65000"/>
                  </a:schemeClr>
                </a:solidFill>
              </a:rPr>
              <a:t>Ⅲ. </a:t>
            </a:r>
            <a:r>
              <a:rPr lang="ko-KR" altLang="en-US" sz="2000" dirty="0" smtClean="0">
                <a:solidFill>
                  <a:schemeClr val="bg1">
                    <a:lumMod val="65000"/>
                  </a:schemeClr>
                </a:solidFill>
              </a:rPr>
              <a:t>도서관 열람실 </a:t>
            </a:r>
            <a:r>
              <a:rPr lang="en-US" altLang="ko-KR" sz="2000" dirty="0" smtClean="0">
                <a:solidFill>
                  <a:schemeClr val="bg1">
                    <a:lumMod val="65000"/>
                  </a:schemeClr>
                </a:solidFill>
              </a:rPr>
              <a:t>LED</a:t>
            </a:r>
            <a:r>
              <a:rPr lang="ko-KR" altLang="en-US" sz="2000" dirty="0" smtClean="0">
                <a:solidFill>
                  <a:schemeClr val="bg1">
                    <a:lumMod val="65000"/>
                  </a:schemeClr>
                </a:solidFill>
              </a:rPr>
              <a:t>조명 교체</a:t>
            </a:r>
            <a:endParaRPr lang="en-US" altLang="ko-KR" sz="2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8596" y="857232"/>
            <a:ext cx="857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500" dirty="0" smtClean="0">
                <a:solidFill>
                  <a:schemeClr val="tx1"/>
                </a:solidFill>
              </a:rPr>
              <a:t>목                 </a:t>
            </a:r>
            <a:r>
              <a:rPr lang="en-US" altLang="ko-KR" sz="3500" dirty="0" smtClean="0">
                <a:solidFill>
                  <a:schemeClr val="tx1"/>
                </a:solidFill>
              </a:rPr>
              <a:t> </a:t>
            </a:r>
            <a:r>
              <a:rPr lang="ko-KR" altLang="en-US" sz="3500" dirty="0" smtClean="0">
                <a:solidFill>
                  <a:schemeClr val="tx1"/>
                </a:solidFill>
              </a:rPr>
              <a:t>차</a:t>
            </a:r>
            <a:endParaRPr lang="ko-KR" altLang="en-US" sz="3500" dirty="0">
              <a:solidFill>
                <a:schemeClr val="tx1"/>
              </a:solidFill>
            </a:endParaRPr>
          </a:p>
        </p:txBody>
      </p:sp>
      <p:pic>
        <p:nvPicPr>
          <p:cNvPr id="8" name="그림 7" descr="광고투시도-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4572032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42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[1]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개  요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1000108"/>
            <a:ext cx="8358246" cy="505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제      목 </a:t>
            </a:r>
            <a:r>
              <a:rPr lang="en-US" altLang="ko-KR" sz="1500" dirty="0" smtClean="0">
                <a:solidFill>
                  <a:schemeClr val="tx1"/>
                </a:solidFill>
              </a:rPr>
              <a:t> : 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재실감지 센서를 통한  대학교 건물의 전기에너지 절감방안</a:t>
            </a:r>
            <a:endParaRPr lang="en-US" altLang="ko-KR" sz="1500" u="sng" dirty="0" smtClean="0">
              <a:solidFill>
                <a:srgbClr val="0000FF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실험방법 요약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자동감지 센서스위치 설치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제작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 1)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(1) :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</a:t>
            </a:r>
            <a:r>
              <a:rPr lang="en-US" altLang="ko-KR" sz="1500" dirty="0" smtClean="0">
                <a:solidFill>
                  <a:schemeClr val="tx1"/>
                </a:solidFill>
              </a:rPr>
              <a:t>+ EHP)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 2)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(2) : </a:t>
            </a:r>
            <a:r>
              <a:rPr lang="ko-KR" altLang="en-US" sz="1500" dirty="0" smtClean="0">
                <a:solidFill>
                  <a:schemeClr val="tx1"/>
                </a:solidFill>
              </a:rPr>
              <a:t>공용화장실 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 3)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(3) :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자동감지 센서는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 </a:t>
            </a:r>
            <a:r>
              <a:rPr lang="ko-KR" altLang="en-US" sz="1500" dirty="0" smtClean="0">
                <a:solidFill>
                  <a:schemeClr val="tx1"/>
                </a:solidFill>
              </a:rPr>
              <a:t>기능 포함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  1) ON: </a:t>
            </a:r>
            <a:r>
              <a:rPr lang="ko-KR" altLang="en-US" sz="1500" dirty="0" smtClean="0">
                <a:solidFill>
                  <a:schemeClr val="tx1"/>
                </a:solidFill>
              </a:rPr>
              <a:t>센서동작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  2) OFF: </a:t>
            </a:r>
            <a:r>
              <a:rPr lang="ko-KR" altLang="en-US" sz="1500" dirty="0" smtClean="0">
                <a:solidFill>
                  <a:schemeClr val="tx1"/>
                </a:solidFill>
              </a:rPr>
              <a:t>센서기능</a:t>
            </a:r>
            <a:r>
              <a:rPr lang="en-US" altLang="ko-KR" sz="1500" dirty="0" smtClean="0">
                <a:solidFill>
                  <a:schemeClr val="tx1"/>
                </a:solidFill>
              </a:rPr>
              <a:t> </a:t>
            </a:r>
            <a:r>
              <a:rPr lang="ko-KR" altLang="en-US" sz="1500" dirty="0" smtClean="0">
                <a:solidFill>
                  <a:schemeClr val="tx1"/>
                </a:solidFill>
              </a:rPr>
              <a:t>정지 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(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센서가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 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설치되지 않은 환경과 동일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다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냉난방</a:t>
            </a:r>
            <a:r>
              <a:rPr lang="en-US" altLang="ko-KR" sz="1500" dirty="0" smtClean="0">
                <a:solidFill>
                  <a:schemeClr val="tx1"/>
                </a:solidFill>
              </a:rPr>
              <a:t>(EHP) </a:t>
            </a:r>
            <a:r>
              <a:rPr lang="ko-KR" altLang="en-US" sz="1500" dirty="0" smtClean="0">
                <a:solidFill>
                  <a:schemeClr val="tx1"/>
                </a:solidFill>
              </a:rPr>
              <a:t>및 조명 사용량을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검측</a:t>
            </a:r>
            <a:r>
              <a:rPr lang="ko-KR" altLang="en-US" sz="1500" dirty="0" smtClean="0">
                <a:solidFill>
                  <a:schemeClr val="tx1"/>
                </a:solidFill>
              </a:rPr>
              <a:t> 할 수 있는 계량기 설치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라</a:t>
            </a:r>
            <a:r>
              <a:rPr lang="en-US" altLang="ko-KR" sz="1500" dirty="0" smtClean="0">
                <a:solidFill>
                  <a:schemeClr val="tx1"/>
                </a:solidFill>
              </a:rPr>
              <a:t>.  </a:t>
            </a:r>
            <a:r>
              <a:rPr lang="ko-KR" altLang="en-US" sz="1500" dirty="0" smtClean="0">
                <a:solidFill>
                  <a:schemeClr val="tx1"/>
                </a:solidFill>
              </a:rPr>
              <a:t>일정기간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실험군의</a:t>
            </a:r>
            <a:r>
              <a:rPr lang="ko-KR" altLang="en-US" sz="1500" dirty="0" smtClean="0">
                <a:solidFill>
                  <a:schemeClr val="tx1"/>
                </a:solidFill>
              </a:rPr>
              <a:t> 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를 통한 전기사용량 고찰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[1]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개  요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1000108"/>
            <a:ext cx="8358246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50000"/>
              </a:spcBef>
              <a:buAutoNum type="arabicPeriod" startAt="3"/>
            </a:pPr>
            <a:r>
              <a:rPr lang="ko-KR" altLang="en-US" sz="1500" dirty="0" smtClean="0">
                <a:solidFill>
                  <a:schemeClr val="tx1"/>
                </a:solidFill>
              </a:rPr>
              <a:t>검증 내용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자동감지센서스위치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 동작에 따른  전기사용량 확인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</a:t>
            </a:r>
            <a:r>
              <a:rPr lang="ko-KR" altLang="en-US" sz="1500" dirty="0" smtClean="0">
                <a:solidFill>
                  <a:schemeClr val="tx1"/>
                </a:solidFill>
              </a:rPr>
              <a:t>시 전기사용량이 절감된다면 절감되는 사용량을 금액으로 환산하여 경제성 검토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1) </a:t>
            </a:r>
            <a:r>
              <a:rPr lang="ko-KR" altLang="en-US" sz="1500" dirty="0" smtClean="0">
                <a:solidFill>
                  <a:schemeClr val="tx1"/>
                </a:solidFill>
              </a:rPr>
              <a:t>시설투자비 대비 회수기간은 얼마나 되는지 확인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   2) </a:t>
            </a:r>
            <a:r>
              <a:rPr lang="ko-KR" altLang="en-US" sz="1500" dirty="0" smtClean="0">
                <a:solidFill>
                  <a:schemeClr val="tx1"/>
                </a:solidFill>
              </a:rPr>
              <a:t>외대 건물 전체에 센서 적용을 가정하여 절감되는 전기사용량 및 금액 산출 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다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절감이 안되거나 비슷할 경우 그런 결과가 왜 나왔는지 이유 고찰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642910" y="4071942"/>
          <a:ext cx="8215371" cy="235745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54853"/>
                <a:gridCol w="2089754"/>
                <a:gridCol w="1336628"/>
                <a:gridCol w="2634136"/>
              </a:tblGrid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  사  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사이버한국외국어대학교 교사 신축공사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 기간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02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01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2013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07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(18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164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  공  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건축공사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쌍용건설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경우전기㈜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아시아나</a:t>
                      </a:r>
                      <a:r>
                        <a:rPr kumimoji="0" lang="en-US" altLang="ko-KR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IDT(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kumimoji="0" lang="en-US" altLang="ko-KR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4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307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건축면적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2,332.18 M2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( 705.48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 면 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16,494.03 M2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( 4,989.44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규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모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지하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주차장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전기실등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지상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강의실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연구실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행정실등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그림 6" descr="A-004 조감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928670"/>
            <a:ext cx="4786346" cy="3000396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928670"/>
            <a:ext cx="8358246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실험대상 건물명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※ </a:t>
            </a:r>
            <a:r>
              <a:rPr lang="ko-KR" altLang="en-US" sz="1500" dirty="0" smtClean="0">
                <a:solidFill>
                  <a:schemeClr val="tx1"/>
                </a:solidFill>
              </a:rPr>
              <a:t>한국외국어대학교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“</a:t>
            </a:r>
            <a:r>
              <a:rPr lang="ko-KR" altLang="en-US" sz="1500" u="sng" dirty="0" err="1" smtClean="0">
                <a:solidFill>
                  <a:srgbClr val="FF0000"/>
                </a:solidFill>
              </a:rPr>
              <a:t>사이버관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실험장소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(1) : </a:t>
            </a:r>
            <a:r>
              <a:rPr lang="ko-KR" altLang="en-US" sz="1500" dirty="0" smtClean="0">
                <a:solidFill>
                  <a:schemeClr val="tx1"/>
                </a:solidFill>
              </a:rPr>
              <a:t>소형강의실 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</a:t>
            </a:r>
            <a:r>
              <a:rPr lang="en-US" altLang="ko-KR" sz="1500" dirty="0" smtClean="0">
                <a:solidFill>
                  <a:schemeClr val="tx1"/>
                </a:solidFill>
              </a:rPr>
              <a:t>  ※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“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조명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(LED 42W) 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27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개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, EHP 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실내기 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3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대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가 설치됨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”  </a:t>
            </a:r>
          </a:p>
        </p:txBody>
      </p:sp>
      <p:grpSp>
        <p:nvGrpSpPr>
          <p:cNvPr id="3" name="그룹 21"/>
          <p:cNvGrpSpPr/>
          <p:nvPr/>
        </p:nvGrpSpPr>
        <p:grpSpPr>
          <a:xfrm>
            <a:off x="714348" y="1928803"/>
            <a:ext cx="7659131" cy="4572031"/>
            <a:chOff x="357158" y="1500174"/>
            <a:chExt cx="8001056" cy="4972046"/>
          </a:xfrm>
        </p:grpSpPr>
        <p:pic>
          <p:nvPicPr>
            <p:cNvPr id="7" name="그림 6" descr="사이버관 강의실 평면(3층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943101" y="57107"/>
              <a:ext cx="4972046" cy="7858180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2857488" y="1643050"/>
              <a:ext cx="4214842" cy="142876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71868" y="2285992"/>
              <a:ext cx="428628" cy="2143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929190" y="2285992"/>
              <a:ext cx="428628" cy="2143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6215074" y="2285992"/>
              <a:ext cx="428628" cy="2143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57158" y="2000240"/>
              <a:ext cx="2071702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ct val="150000"/>
                </a:lnSpc>
                <a:spcBef>
                  <a:spcPct val="50000"/>
                </a:spcBef>
              </a:pPr>
              <a:r>
                <a:rPr lang="ko-KR" altLang="en-US" sz="3000" dirty="0" err="1" smtClean="0">
                  <a:solidFill>
                    <a:srgbClr val="0000FF"/>
                  </a:solidFill>
                  <a:latin typeface="HY동녘B" pitchFamily="18" charset="-127"/>
                  <a:ea typeface="HY동녘B" pitchFamily="18" charset="-127"/>
                </a:rPr>
                <a:t>실험군</a:t>
              </a:r>
              <a:r>
                <a:rPr lang="en-US" altLang="ko-KR" sz="3000" dirty="0" smtClean="0">
                  <a:solidFill>
                    <a:srgbClr val="0000FF"/>
                  </a:solidFill>
                  <a:latin typeface="HY동녘B" pitchFamily="18" charset="-127"/>
                  <a:ea typeface="HY동녘B" pitchFamily="18" charset="-127"/>
                </a:rPr>
                <a:t>(1) </a:t>
              </a:r>
            </a:p>
          </p:txBody>
        </p:sp>
        <p:sp>
          <p:nvSpPr>
            <p:cNvPr id="19" name="오른쪽 화살표 18"/>
            <p:cNvSpPr/>
            <p:nvPr/>
          </p:nvSpPr>
          <p:spPr>
            <a:xfrm>
              <a:off x="2285984" y="2214554"/>
              <a:ext cx="428628" cy="357190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4286248" y="2214554"/>
            <a:ext cx="29146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5643570" y="2214554"/>
            <a:ext cx="29146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6786578" y="2214554"/>
            <a:ext cx="29146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타원 30"/>
          <p:cNvSpPr/>
          <p:nvPr/>
        </p:nvSpPr>
        <p:spPr>
          <a:xfrm>
            <a:off x="4214810" y="2071678"/>
            <a:ext cx="500066" cy="714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5572132" y="2071678"/>
            <a:ext cx="500066" cy="714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715140" y="2071678"/>
            <a:ext cx="500066" cy="714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3643306" y="2928934"/>
            <a:ext cx="7296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u="sng" dirty="0" smtClean="0">
                <a:solidFill>
                  <a:srgbClr val="0000FF"/>
                </a:solidFill>
              </a:rPr>
              <a:t>EHP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929190" y="2928934"/>
            <a:ext cx="7296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u="sng" dirty="0" smtClean="0">
                <a:solidFill>
                  <a:srgbClr val="0000FF"/>
                </a:solidFill>
              </a:rPr>
              <a:t>EHP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143636" y="2928934"/>
            <a:ext cx="7296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u="sng" dirty="0" smtClean="0">
                <a:solidFill>
                  <a:srgbClr val="0000FF"/>
                </a:solidFill>
              </a:rPr>
              <a:t>EHP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실험장소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-1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(1)</a:t>
            </a:r>
            <a:r>
              <a:rPr lang="ko-KR" altLang="en-US" sz="1500" dirty="0" smtClean="0">
                <a:solidFill>
                  <a:schemeClr val="tx1"/>
                </a:solidFill>
              </a:rPr>
              <a:t> 회로 이해도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급수배관 예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85786" y="1785926"/>
            <a:ext cx="285752" cy="4572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071538" y="2357430"/>
            <a:ext cx="642942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처리 38"/>
          <p:cNvSpPr/>
          <p:nvPr/>
        </p:nvSpPr>
        <p:spPr>
          <a:xfrm>
            <a:off x="4357686" y="4214818"/>
            <a:ext cx="71438" cy="114300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54"/>
          <p:cNvGrpSpPr/>
          <p:nvPr/>
        </p:nvGrpSpPr>
        <p:grpSpPr>
          <a:xfrm>
            <a:off x="1571604" y="2571744"/>
            <a:ext cx="3286148" cy="3500462"/>
            <a:chOff x="1571604" y="2571744"/>
            <a:chExt cx="3286148" cy="3500462"/>
          </a:xfrm>
        </p:grpSpPr>
        <p:sp>
          <p:nvSpPr>
            <p:cNvPr id="24" name="순서도: 처리 23"/>
            <p:cNvSpPr/>
            <p:nvPr/>
          </p:nvSpPr>
          <p:spPr>
            <a:xfrm>
              <a:off x="3071802" y="2571744"/>
              <a:ext cx="142876" cy="150019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2000232" y="4071942"/>
              <a:ext cx="2428892" cy="142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순서도: 처리 36"/>
            <p:cNvSpPr/>
            <p:nvPr/>
          </p:nvSpPr>
          <p:spPr>
            <a:xfrm>
              <a:off x="2000232" y="4214818"/>
              <a:ext cx="71438" cy="114300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순서도: 처리 37"/>
            <p:cNvSpPr/>
            <p:nvPr/>
          </p:nvSpPr>
          <p:spPr>
            <a:xfrm>
              <a:off x="3143240" y="4214818"/>
              <a:ext cx="71438" cy="114300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43"/>
            <p:cNvGrpSpPr/>
            <p:nvPr/>
          </p:nvGrpSpPr>
          <p:grpSpPr>
            <a:xfrm>
              <a:off x="1571604" y="5357826"/>
              <a:ext cx="928694" cy="714380"/>
              <a:chOff x="1571604" y="5357826"/>
              <a:chExt cx="928694" cy="714380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1571604" y="5357826"/>
                <a:ext cx="92869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아래쪽 화살표 40"/>
              <p:cNvSpPr/>
              <p:nvPr/>
            </p:nvSpPr>
            <p:spPr>
              <a:xfrm>
                <a:off x="1571604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아래쪽 화살표 41"/>
              <p:cNvSpPr/>
              <p:nvPr/>
            </p:nvSpPr>
            <p:spPr>
              <a:xfrm>
                <a:off x="2000232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아래쪽 화살표 42"/>
              <p:cNvSpPr/>
              <p:nvPr/>
            </p:nvSpPr>
            <p:spPr>
              <a:xfrm>
                <a:off x="2428860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44"/>
            <p:cNvGrpSpPr/>
            <p:nvPr/>
          </p:nvGrpSpPr>
          <p:grpSpPr>
            <a:xfrm>
              <a:off x="2714612" y="5357826"/>
              <a:ext cx="928694" cy="714380"/>
              <a:chOff x="1571604" y="5357826"/>
              <a:chExt cx="928694" cy="714380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1571604" y="5357826"/>
                <a:ext cx="92869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아래쪽 화살표 46"/>
              <p:cNvSpPr/>
              <p:nvPr/>
            </p:nvSpPr>
            <p:spPr>
              <a:xfrm>
                <a:off x="1571604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아래쪽 화살표 47"/>
              <p:cNvSpPr/>
              <p:nvPr/>
            </p:nvSpPr>
            <p:spPr>
              <a:xfrm>
                <a:off x="2000232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아래쪽 화살표 48"/>
              <p:cNvSpPr/>
              <p:nvPr/>
            </p:nvSpPr>
            <p:spPr>
              <a:xfrm>
                <a:off x="2428860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>
              <a:off x="3929058" y="5357826"/>
              <a:ext cx="928694" cy="714380"/>
              <a:chOff x="1571604" y="5357826"/>
              <a:chExt cx="928694" cy="714380"/>
            </a:xfrm>
          </p:grpSpPr>
          <p:sp>
            <p:nvSpPr>
              <p:cNvPr id="51" name="직사각형 50"/>
              <p:cNvSpPr/>
              <p:nvPr/>
            </p:nvSpPr>
            <p:spPr>
              <a:xfrm>
                <a:off x="1571604" y="5357826"/>
                <a:ext cx="92869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아래쪽 화살표 51"/>
              <p:cNvSpPr/>
              <p:nvPr/>
            </p:nvSpPr>
            <p:spPr>
              <a:xfrm>
                <a:off x="1571604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아래쪽 화살표 52"/>
              <p:cNvSpPr/>
              <p:nvPr/>
            </p:nvSpPr>
            <p:spPr>
              <a:xfrm>
                <a:off x="2000232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아래쪽 화살표 53"/>
              <p:cNvSpPr/>
              <p:nvPr/>
            </p:nvSpPr>
            <p:spPr>
              <a:xfrm>
                <a:off x="2428860" y="5357826"/>
                <a:ext cx="71438" cy="7143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" name="그룹 58"/>
          <p:cNvGrpSpPr/>
          <p:nvPr/>
        </p:nvGrpSpPr>
        <p:grpSpPr>
          <a:xfrm>
            <a:off x="3000364" y="3000372"/>
            <a:ext cx="285752" cy="500066"/>
            <a:chOff x="4929190" y="1000108"/>
            <a:chExt cx="285752" cy="571504"/>
          </a:xfrm>
          <a:solidFill>
            <a:srgbClr val="FFC000"/>
          </a:solidFill>
        </p:grpSpPr>
        <p:sp>
          <p:nvSpPr>
            <p:cNvPr id="57" name="이등변 삼각형 56"/>
            <p:cNvSpPr/>
            <p:nvPr/>
          </p:nvSpPr>
          <p:spPr>
            <a:xfrm>
              <a:off x="4929190" y="1285860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이등변 삼각형 57"/>
            <p:cNvSpPr/>
            <p:nvPr/>
          </p:nvSpPr>
          <p:spPr>
            <a:xfrm flipV="1">
              <a:off x="4929190" y="1000108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59"/>
          <p:cNvGrpSpPr/>
          <p:nvPr/>
        </p:nvGrpSpPr>
        <p:grpSpPr>
          <a:xfrm>
            <a:off x="4286248" y="4500570"/>
            <a:ext cx="214314" cy="428628"/>
            <a:chOff x="4929190" y="1000108"/>
            <a:chExt cx="285752" cy="571504"/>
          </a:xfrm>
          <a:solidFill>
            <a:srgbClr val="FFC000"/>
          </a:solidFill>
        </p:grpSpPr>
        <p:sp>
          <p:nvSpPr>
            <p:cNvPr id="61" name="이등변 삼각형 60"/>
            <p:cNvSpPr/>
            <p:nvPr/>
          </p:nvSpPr>
          <p:spPr>
            <a:xfrm>
              <a:off x="4929190" y="1285860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이등변 삼각형 61"/>
            <p:cNvSpPr/>
            <p:nvPr/>
          </p:nvSpPr>
          <p:spPr>
            <a:xfrm flipV="1">
              <a:off x="4929190" y="1000108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68"/>
          <p:cNvGrpSpPr/>
          <p:nvPr/>
        </p:nvGrpSpPr>
        <p:grpSpPr>
          <a:xfrm>
            <a:off x="3071802" y="4500570"/>
            <a:ext cx="214314" cy="428628"/>
            <a:chOff x="4929190" y="1000108"/>
            <a:chExt cx="285752" cy="571504"/>
          </a:xfrm>
          <a:solidFill>
            <a:srgbClr val="FFC000"/>
          </a:solidFill>
        </p:grpSpPr>
        <p:sp>
          <p:nvSpPr>
            <p:cNvPr id="70" name="이등변 삼각형 69"/>
            <p:cNvSpPr/>
            <p:nvPr/>
          </p:nvSpPr>
          <p:spPr>
            <a:xfrm>
              <a:off x="4929190" y="1285860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이등변 삼각형 70"/>
            <p:cNvSpPr/>
            <p:nvPr/>
          </p:nvSpPr>
          <p:spPr>
            <a:xfrm flipV="1">
              <a:off x="4929190" y="1000108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71"/>
          <p:cNvGrpSpPr/>
          <p:nvPr/>
        </p:nvGrpSpPr>
        <p:grpSpPr>
          <a:xfrm>
            <a:off x="1928794" y="4500570"/>
            <a:ext cx="214314" cy="428628"/>
            <a:chOff x="4929190" y="1000108"/>
            <a:chExt cx="285752" cy="571504"/>
          </a:xfrm>
          <a:solidFill>
            <a:srgbClr val="FFC000"/>
          </a:solidFill>
        </p:grpSpPr>
        <p:sp>
          <p:nvSpPr>
            <p:cNvPr id="73" name="이등변 삼각형 72"/>
            <p:cNvSpPr/>
            <p:nvPr/>
          </p:nvSpPr>
          <p:spPr>
            <a:xfrm>
              <a:off x="4929190" y="1285860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이등변 삼각형 73"/>
            <p:cNvSpPr/>
            <p:nvPr/>
          </p:nvSpPr>
          <p:spPr>
            <a:xfrm flipV="1">
              <a:off x="4929190" y="1000108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5" name="타원 74"/>
          <p:cNvSpPr/>
          <p:nvPr/>
        </p:nvSpPr>
        <p:spPr>
          <a:xfrm>
            <a:off x="5143504" y="4143380"/>
            <a:ext cx="285752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타원 75"/>
          <p:cNvSpPr/>
          <p:nvPr/>
        </p:nvSpPr>
        <p:spPr>
          <a:xfrm>
            <a:off x="5581656" y="4214818"/>
            <a:ext cx="204790" cy="13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/>
          <p:cNvSpPr/>
          <p:nvPr/>
        </p:nvSpPr>
        <p:spPr>
          <a:xfrm>
            <a:off x="6010284" y="4286256"/>
            <a:ext cx="204790" cy="61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7286644" y="4000504"/>
            <a:ext cx="150019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FF0000"/>
                </a:solidFill>
              </a:rPr>
              <a:t>2</a:t>
            </a:r>
            <a:r>
              <a:rPr lang="ko-KR" altLang="en-US" sz="4000" dirty="0" smtClean="0">
                <a:solidFill>
                  <a:srgbClr val="FF0000"/>
                </a:solidFill>
              </a:rPr>
              <a:t>곳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85918" y="6215082"/>
            <a:ext cx="2643206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</a:rPr>
              <a:t>강의실 </a:t>
            </a:r>
            <a:r>
              <a:rPr lang="en-US" altLang="ko-KR" sz="2000" dirty="0" smtClean="0">
                <a:solidFill>
                  <a:srgbClr val="FF0000"/>
                </a:solidFill>
              </a:rPr>
              <a:t>1 (</a:t>
            </a:r>
            <a:r>
              <a:rPr lang="ko-KR" altLang="en-US" sz="2000" dirty="0" smtClean="0">
                <a:solidFill>
                  <a:srgbClr val="FF0000"/>
                </a:solidFill>
              </a:rPr>
              <a:t>전등 </a:t>
            </a:r>
            <a:r>
              <a:rPr lang="en-US" altLang="ko-KR" sz="2000" dirty="0" smtClean="0">
                <a:solidFill>
                  <a:srgbClr val="FF0000"/>
                </a:solidFill>
              </a:rPr>
              <a:t>9</a:t>
            </a:r>
            <a:r>
              <a:rPr lang="ko-KR" altLang="en-US" sz="2000" dirty="0" smtClean="0">
                <a:solidFill>
                  <a:srgbClr val="FF0000"/>
                </a:solidFill>
              </a:rPr>
              <a:t>개</a:t>
            </a:r>
            <a:r>
              <a:rPr lang="en-US" altLang="ko-KR" sz="2000" dirty="0" smtClean="0">
                <a:solidFill>
                  <a:srgbClr val="FF0000"/>
                </a:solidFill>
              </a:rPr>
              <a:t>)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71538" y="3161884"/>
            <a:ext cx="150019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3300"/>
                </a:solidFill>
              </a:rPr>
              <a:t>전기계량기</a:t>
            </a:r>
            <a:endParaRPr lang="ko-KR" altLang="en-US" sz="2000" dirty="0">
              <a:solidFill>
                <a:srgbClr val="FF3300"/>
              </a:solidFill>
            </a:endParaRPr>
          </a:p>
        </p:txBody>
      </p:sp>
      <p:grpSp>
        <p:nvGrpSpPr>
          <p:cNvPr id="12" name="그룹 82"/>
          <p:cNvGrpSpPr/>
          <p:nvPr/>
        </p:nvGrpSpPr>
        <p:grpSpPr>
          <a:xfrm rot="5400000">
            <a:off x="1500166" y="2071678"/>
            <a:ext cx="490542" cy="776294"/>
            <a:chOff x="4929190" y="1000108"/>
            <a:chExt cx="285752" cy="571504"/>
          </a:xfrm>
          <a:solidFill>
            <a:srgbClr val="FFC000"/>
          </a:solidFill>
        </p:grpSpPr>
        <p:sp>
          <p:nvSpPr>
            <p:cNvPr id="84" name="이등변 삼각형 83"/>
            <p:cNvSpPr/>
            <p:nvPr/>
          </p:nvSpPr>
          <p:spPr>
            <a:xfrm>
              <a:off x="4929190" y="1285860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이등변 삼각형 84"/>
            <p:cNvSpPr/>
            <p:nvPr/>
          </p:nvSpPr>
          <p:spPr>
            <a:xfrm flipV="1">
              <a:off x="4929190" y="1000108"/>
              <a:ext cx="285752" cy="28575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8" name="Picture 4" descr="http://cfile269.uf.daum.net/image/207EF234513A87A70DAD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62607" y="1723417"/>
            <a:ext cx="1428761" cy="1125149"/>
          </a:xfrm>
          <a:prstGeom prst="rect">
            <a:avLst/>
          </a:prstGeom>
          <a:noFill/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2857488" y="2714620"/>
            <a:ext cx="642942" cy="94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Box 86"/>
          <p:cNvSpPr txBox="1"/>
          <p:nvPr/>
        </p:nvSpPr>
        <p:spPr>
          <a:xfrm>
            <a:off x="3500430" y="3161884"/>
            <a:ext cx="185738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</a:rPr>
              <a:t>재실감지센서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786314" y="4662082"/>
            <a:ext cx="185738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</a:rPr>
              <a:t>스위치 </a:t>
            </a:r>
            <a:r>
              <a:rPr lang="en-US" altLang="ko-KR" sz="2000" dirty="0" smtClean="0">
                <a:solidFill>
                  <a:srgbClr val="FF0000"/>
                </a:solidFill>
              </a:rPr>
              <a:t>3</a:t>
            </a:r>
            <a:r>
              <a:rPr lang="ko-KR" altLang="en-US" sz="2000" dirty="0" smtClean="0">
                <a:solidFill>
                  <a:srgbClr val="FF0000"/>
                </a:solidFill>
              </a:rPr>
              <a:t>구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://www.sjtnf.co.kr/images/w3.gif"/>
          <p:cNvPicPr>
            <a:picLocks noChangeAspect="1" noChangeArrowheads="1"/>
          </p:cNvPicPr>
          <p:nvPr/>
        </p:nvPicPr>
        <p:blipFill>
          <a:blip r:embed="rId5" cstate="print"/>
          <a:srcRect l="17752" t="7937" r="20118" b="12698"/>
          <a:stretch>
            <a:fillRect/>
          </a:stretch>
        </p:blipFill>
        <p:spPr bwMode="auto">
          <a:xfrm>
            <a:off x="2714612" y="4214818"/>
            <a:ext cx="714380" cy="1020543"/>
          </a:xfrm>
          <a:prstGeom prst="rect">
            <a:avLst/>
          </a:prstGeom>
          <a:noFill/>
        </p:spPr>
      </p:pic>
      <p:sp>
        <p:nvSpPr>
          <p:cNvPr id="89" name="직사각형 88"/>
          <p:cNvSpPr/>
          <p:nvPr/>
        </p:nvSpPr>
        <p:spPr>
          <a:xfrm>
            <a:off x="1571604" y="4214818"/>
            <a:ext cx="3143272" cy="107157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6" name="덧셈 기호 55"/>
          <p:cNvSpPr/>
          <p:nvPr/>
        </p:nvSpPr>
        <p:spPr>
          <a:xfrm>
            <a:off x="6357950" y="3786190"/>
            <a:ext cx="928694" cy="92869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7" grpId="0" animBg="1"/>
      <p:bldP spid="88" grpId="0" animBg="1"/>
      <p:bldP spid="8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실험장소</a:t>
            </a:r>
            <a:r>
              <a:rPr lang="en-US" altLang="ko-KR" sz="15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chemeClr val="tx1"/>
                </a:solidFill>
              </a:rPr>
              <a:t>   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(2)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smtClean="0">
                <a:solidFill>
                  <a:schemeClr val="tx1"/>
                </a:solidFill>
              </a:rPr>
              <a:t>화장실  </a:t>
            </a:r>
            <a:r>
              <a:rPr lang="en-US" altLang="ko-KR" sz="1500" dirty="0" smtClean="0">
                <a:solidFill>
                  <a:schemeClr val="tx1"/>
                </a:solidFill>
              </a:rPr>
              <a:t>( 2</a:t>
            </a:r>
            <a:r>
              <a:rPr lang="ko-KR" altLang="en-US" sz="1500" dirty="0" smtClean="0">
                <a:solidFill>
                  <a:schemeClr val="tx1"/>
                </a:solidFill>
              </a:rPr>
              <a:t>층 남녀 화장실</a:t>
            </a:r>
            <a:r>
              <a:rPr lang="en-US" altLang="ko-KR" sz="1500" dirty="0" smtClean="0">
                <a:solidFill>
                  <a:schemeClr val="tx1"/>
                </a:solidFill>
              </a:rPr>
              <a:t>) 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※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실헝군</a:t>
            </a:r>
            <a:r>
              <a:rPr lang="ko-KR" altLang="en-US" sz="1500" dirty="0" smtClean="0">
                <a:solidFill>
                  <a:schemeClr val="tx1"/>
                </a:solidFill>
              </a:rPr>
              <a:t> 별로 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“</a:t>
            </a:r>
            <a:r>
              <a:rPr lang="ko-KR" altLang="en-US" sz="1500" u="sng" dirty="0" err="1" smtClean="0">
                <a:solidFill>
                  <a:schemeClr val="tx1"/>
                </a:solidFill>
              </a:rPr>
              <a:t>다운라이트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LED 24W 14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개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,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 </a:t>
            </a:r>
            <a:r>
              <a:rPr lang="ko-KR" altLang="en-US" sz="1500" u="sng" dirty="0" err="1" smtClean="0">
                <a:solidFill>
                  <a:schemeClr val="tx1"/>
                </a:solidFill>
              </a:rPr>
              <a:t>간접등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T5 28W 10</a:t>
            </a:r>
            <a:r>
              <a:rPr lang="ko-KR" altLang="en-US" sz="1500" u="sng" dirty="0" err="1" smtClean="0">
                <a:solidFill>
                  <a:srgbClr val="FF0000"/>
                </a:solidFill>
              </a:rPr>
              <a:t>개</a:t>
            </a:r>
            <a:r>
              <a:rPr lang="ko-KR" altLang="en-US" sz="1500" u="sng" dirty="0" err="1" smtClean="0">
                <a:solidFill>
                  <a:schemeClr val="tx1"/>
                </a:solidFill>
              </a:rPr>
              <a:t>설치됨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”  </a:t>
            </a:r>
          </a:p>
        </p:txBody>
      </p:sp>
      <p:pic>
        <p:nvPicPr>
          <p:cNvPr id="21" name="그림 20" descr="사이버관 2층화장실.jpg"/>
          <p:cNvPicPr>
            <a:picLocks noChangeAspect="1"/>
          </p:cNvPicPr>
          <p:nvPr/>
        </p:nvPicPr>
        <p:blipFill>
          <a:blip r:embed="rId3" cstate="print"/>
          <a:srcRect l="2343" t="16699" b="13280"/>
          <a:stretch>
            <a:fillRect/>
          </a:stretch>
        </p:blipFill>
        <p:spPr>
          <a:xfrm>
            <a:off x="214282" y="2143116"/>
            <a:ext cx="8929718" cy="414340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4929190" y="3500438"/>
            <a:ext cx="357190" cy="5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1857356" y="2857496"/>
            <a:ext cx="357190" cy="5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l="63587" t="19663" r="8695" b="10112"/>
          <a:stretch>
            <a:fillRect/>
          </a:stretch>
        </p:blipFill>
        <p:spPr bwMode="auto">
          <a:xfrm>
            <a:off x="7429520" y="2857496"/>
            <a:ext cx="357190" cy="5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직사각형 26"/>
          <p:cNvSpPr/>
          <p:nvPr/>
        </p:nvSpPr>
        <p:spPr>
          <a:xfrm>
            <a:off x="2214546" y="4643446"/>
            <a:ext cx="192882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여자화장실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58016" y="4643446"/>
            <a:ext cx="192882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남자화장실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7143768" y="2643182"/>
            <a:ext cx="1000132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4572000" y="3286124"/>
            <a:ext cx="1000132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1500166" y="2643182"/>
            <a:ext cx="1000132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실험장소</a:t>
            </a:r>
            <a:r>
              <a:rPr lang="en-US" altLang="ko-KR" sz="15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chemeClr val="tx1"/>
                </a:solidFill>
              </a:rPr>
              <a:t>   다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(3)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</a:t>
            </a:r>
            <a:r>
              <a:rPr lang="en-US" altLang="ko-KR" sz="15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  </a:t>
            </a:r>
            <a:r>
              <a:rPr lang="ko-KR" altLang="en-US" sz="1500" dirty="0" smtClean="0">
                <a:solidFill>
                  <a:schemeClr val="tx1"/>
                </a:solidFill>
              </a:rPr>
              <a:t>★ 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조명기구 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LED 40W 52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개가 </a:t>
            </a:r>
            <a:r>
              <a:rPr lang="ko-KR" altLang="en-US" sz="1500" u="sng" dirty="0" smtClean="0">
                <a:solidFill>
                  <a:schemeClr val="tx1"/>
                </a:solidFill>
              </a:rPr>
              <a:t>설치됨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13" name="그림 12" descr="사이버관 지하2층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9" t="20833" r="3419" b="18750"/>
          <a:stretch>
            <a:fillRect/>
          </a:stretch>
        </p:blipFill>
        <p:spPr>
          <a:xfrm>
            <a:off x="642910" y="1928802"/>
            <a:ext cx="7500990" cy="4500594"/>
          </a:xfrm>
          <a:prstGeom prst="rect">
            <a:avLst/>
          </a:prstGeom>
        </p:spPr>
      </p:pic>
      <p:grpSp>
        <p:nvGrpSpPr>
          <p:cNvPr id="3" name="그룹 38"/>
          <p:cNvGrpSpPr/>
          <p:nvPr/>
        </p:nvGrpSpPr>
        <p:grpSpPr>
          <a:xfrm>
            <a:off x="1000100" y="2143910"/>
            <a:ext cx="5857916" cy="3571900"/>
            <a:chOff x="1000100" y="2143910"/>
            <a:chExt cx="5857916" cy="357190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1071538" y="5643578"/>
              <a:ext cx="5786478" cy="1588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3000364" y="3714752"/>
              <a:ext cx="3786214" cy="1588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5400000">
              <a:off x="5000628" y="3929066"/>
              <a:ext cx="3571900" cy="1588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rot="5400000">
              <a:off x="2036745" y="4679165"/>
              <a:ext cx="1928032" cy="79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1000100" y="3929066"/>
              <a:ext cx="2000264" cy="1588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직사각형 37"/>
            <p:cNvSpPr/>
            <p:nvPr/>
          </p:nvSpPr>
          <p:spPr>
            <a:xfrm>
              <a:off x="3571868" y="4286256"/>
              <a:ext cx="2896947" cy="4370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ko-KR" altLang="en-US" sz="2800" u="sng" dirty="0" smtClean="0">
                  <a:solidFill>
                    <a:srgbClr val="0000FF"/>
                  </a:solidFill>
                </a:rPr>
                <a:t>차도조명만 실험</a:t>
              </a:r>
              <a:r>
                <a:rPr lang="en-US" altLang="ko-KR" sz="2800" u="sng" dirty="0" smtClean="0">
                  <a:solidFill>
                    <a:srgbClr val="0000FF"/>
                  </a:solidFill>
                </a:rPr>
                <a:t> </a:t>
              </a:r>
              <a:endParaRPr lang="ko-KR" altLang="en-US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500034" y="1071546"/>
          <a:ext cx="8215371" cy="53578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54853"/>
                <a:gridCol w="2089754"/>
                <a:gridCol w="1336628"/>
                <a:gridCol w="2634136"/>
              </a:tblGrid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  사  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사이버한국외국어대학교 교사 신축공사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 위치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서울시 동대문구 이문동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270-1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</a:t>
                      </a:r>
                      <a:endParaRPr kumimoji="0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 기간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02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01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2013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07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(18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  주  자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사이버한국외국어대학교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  계  자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㈜</a:t>
                      </a:r>
                      <a:r>
                        <a:rPr kumimoji="0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아름건축</a:t>
                      </a:r>
                      <a:endParaRPr kumimoji="0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감  리  자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㈜동우건축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968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  공  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건축공사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쌍용건설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경우전기㈜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통신공사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아시아나</a:t>
                      </a:r>
                      <a:r>
                        <a:rPr kumimoji="0" lang="en-US" altLang="ko-KR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IDT(</a:t>
                      </a:r>
                      <a:r>
                        <a:rPr kumimoji="0" lang="ko-KR" altLang="en-US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kumimoji="0" lang="en-US" altLang="ko-KR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4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510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건축면적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2,332.18 M2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( 705.48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 면 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16,494.03 M2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( 4,989.44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규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모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지하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주차장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전기실등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지상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강의실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연구실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행정실등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5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507209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실험장소별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 센서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chemeClr val="tx1"/>
                </a:solidFill>
              </a:rPr>
              <a:t>    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(1) </a:t>
            </a:r>
            <a:r>
              <a:rPr lang="ko-KR" altLang="en-US" sz="1500" dirty="0" smtClean="0">
                <a:solidFill>
                  <a:schemeClr val="tx1"/>
                </a:solidFill>
              </a:rPr>
              <a:t>강의실 및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(2) </a:t>
            </a:r>
            <a:r>
              <a:rPr lang="ko-KR" altLang="en-US" sz="1500" dirty="0" smtClean="0">
                <a:solidFill>
                  <a:schemeClr val="tx1"/>
                </a:solidFill>
              </a:rPr>
              <a:t>화장실 적용센서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8763000" cy="48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 7"/>
          <p:cNvSpPr/>
          <p:nvPr/>
        </p:nvSpPr>
        <p:spPr>
          <a:xfrm>
            <a:off x="5500694" y="4357694"/>
            <a:ext cx="1000132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643570" y="5572140"/>
            <a:ext cx="254589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</a:rPr>
              <a:t>ON/OFF </a:t>
            </a:r>
            <a:r>
              <a:rPr lang="ko-KR" altLang="en-US" dirty="0" smtClean="0">
                <a:solidFill>
                  <a:srgbClr val="0000FF"/>
                </a:solidFill>
              </a:rPr>
              <a:t>스위치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507209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실험장소별</a:t>
            </a:r>
            <a:r>
              <a:rPr lang="ko-KR" altLang="en-US" sz="1500" dirty="0" smtClean="0">
                <a:solidFill>
                  <a:schemeClr val="tx1"/>
                </a:solidFill>
              </a:rPr>
              <a:t> 적용 센서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chemeClr val="tx1"/>
                </a:solidFill>
              </a:rPr>
              <a:t>    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en-US" altLang="ko-KR" sz="1500" dirty="0" smtClean="0">
                <a:solidFill>
                  <a:schemeClr val="tx1"/>
                </a:solidFill>
              </a:rPr>
              <a:t>(3)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적용센서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도플러센서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9733853"/>
              </p:ext>
            </p:extLst>
          </p:nvPr>
        </p:nvGraphicFramePr>
        <p:xfrm>
          <a:off x="214282" y="1571612"/>
          <a:ext cx="8577558" cy="22657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1824"/>
                <a:gridCol w="7135734"/>
              </a:tblGrid>
              <a:tr h="2574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SECTION</a:t>
                      </a:r>
                      <a:endParaRPr lang="ko-KR" altLang="en-US" sz="1300" dirty="0"/>
                    </a:p>
                  </a:txBody>
                  <a:tcPr marL="110581" marR="110581" marT="29321" marB="29321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 smtClean="0"/>
                        <a:t>DESCRIPTION</a:t>
                      </a:r>
                      <a:endParaRPr lang="ko-KR" altLang="en-US" sz="1300" dirty="0"/>
                    </a:p>
                  </a:txBody>
                  <a:tcPr marL="110581" marR="110581" marT="29321" marB="29321" anchor="ctr"/>
                </a:tc>
              </a:tr>
              <a:tr h="48430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300" dirty="0" smtClean="0"/>
                        <a:t>Sensor </a:t>
                      </a:r>
                      <a:r>
                        <a:rPr lang="ko-KR" altLang="en-US" sz="1300" dirty="0" smtClean="0"/>
                        <a:t>종류</a:t>
                      </a:r>
                      <a:endParaRPr lang="ko-KR" altLang="en-US" sz="1300" dirty="0"/>
                    </a:p>
                  </a:txBody>
                  <a:tcPr marL="30784" marR="30784" marT="97955" marB="97955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300" dirty="0" smtClean="0"/>
                        <a:t>- </a:t>
                      </a:r>
                      <a:r>
                        <a:rPr lang="ko-KR" altLang="en-US" sz="1300" dirty="0" smtClean="0"/>
                        <a:t>도플러 </a:t>
                      </a:r>
                      <a:r>
                        <a:rPr lang="en-US" altLang="ko-KR" sz="1300" dirty="0" smtClean="0"/>
                        <a:t>(</a:t>
                      </a:r>
                      <a:r>
                        <a:rPr lang="ko-KR" altLang="en-US" sz="1300" dirty="0" smtClean="0"/>
                        <a:t>마이크로파</a:t>
                      </a:r>
                      <a:r>
                        <a:rPr lang="en-US" altLang="ko-KR" sz="1300" dirty="0" smtClean="0"/>
                        <a:t>) </a:t>
                      </a:r>
                      <a:r>
                        <a:rPr lang="ko-KR" altLang="en-US" sz="1300" dirty="0" smtClean="0"/>
                        <a:t>센서 </a:t>
                      </a:r>
                      <a:r>
                        <a:rPr lang="en-US" altLang="ko-KR" sz="1300" dirty="0" smtClean="0"/>
                        <a:t>(</a:t>
                      </a:r>
                      <a:r>
                        <a:rPr lang="ko-KR" altLang="en-US" sz="1300" dirty="0" smtClean="0"/>
                        <a:t>양방향 반경 </a:t>
                      </a:r>
                      <a:r>
                        <a:rPr lang="en-US" altLang="ko-KR" sz="1300" dirty="0" smtClean="0"/>
                        <a:t>18m </a:t>
                      </a:r>
                      <a:r>
                        <a:rPr lang="ko-KR" altLang="en-US" sz="1300" dirty="0" smtClean="0"/>
                        <a:t>감지</a:t>
                      </a:r>
                      <a:r>
                        <a:rPr lang="en-US" altLang="ko-KR" sz="1300" dirty="0" smtClean="0"/>
                        <a:t>)</a:t>
                      </a:r>
                      <a:endParaRPr lang="ko-KR" altLang="en-US" sz="1300" dirty="0"/>
                    </a:p>
                  </a:txBody>
                  <a:tcPr marL="30784" marR="30784" marT="97955" marB="97955" anchor="ctr"/>
                </a:tc>
              </a:tr>
              <a:tr h="1401383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작 원 리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741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- 10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등의 중간에 설치된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도플러센서가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물체를 감지하면 설정된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최저조도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약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20%)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에서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좌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5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등의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조도가 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100% </a:t>
                      </a:r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조도로 전환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- 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40W LED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FF3300"/>
                          </a:solidFill>
                          <a:effectLst/>
                          <a:latin typeface="+mn-ea"/>
                          <a:ea typeface="+mn-ea"/>
                        </a:rPr>
                        <a:t>조명이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평소에는 </a:t>
                      </a:r>
                      <a:r>
                        <a:rPr lang="en-US" altLang="ko-KR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20%</a:t>
                      </a:r>
                      <a:r>
                        <a:rPr lang="ko-KR" altLang="en-US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밝기</a:t>
                      </a:r>
                      <a:r>
                        <a:rPr lang="en-US" altLang="ko-KR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(8W)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로 점등되어 있다가 물체를 감지하면 </a:t>
                      </a:r>
                      <a:r>
                        <a:rPr lang="en-US" altLang="ko-KR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밝기     </a:t>
                      </a:r>
                      <a:endParaRPr lang="en-US" altLang="ko-KR" sz="1300" b="1" i="0" u="none" strike="noStrike" baseline="0" dirty="0" smtClean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   (40W)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로</a:t>
                      </a:r>
                      <a:r>
                        <a:rPr lang="en-US" altLang="ko-K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점등되는 방식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572" marR="7572" marT="163258" marB="163258" anchor="ctr"/>
                </a:tc>
              </a:tr>
            </a:tbl>
          </a:graphicData>
        </a:graphic>
      </p:graphicFrame>
      <p:pic>
        <p:nvPicPr>
          <p:cNvPr id="15" name="Picture 2" descr="\\Toplight\volume2\7.몰드바 형광등(진행中)\LED-몰드바등\센서이미지\중앙센서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4000504"/>
            <a:ext cx="6429420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44" y="1142984"/>
            <a:ext cx="2428892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실험군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</a:rPr>
              <a:t>(1): </a:t>
            </a:r>
            <a:r>
              <a:rPr lang="ko-KR" altLang="en-US" sz="1400" dirty="0" smtClean="0">
                <a:solidFill>
                  <a:srgbClr val="0000FF"/>
                </a:solidFill>
              </a:rPr>
              <a:t>강의실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10" name="그림 9" descr="강의실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4579" y="2010537"/>
            <a:ext cx="4480000" cy="3786214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1142976" y="3500438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 descr="20140321_105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643050"/>
            <a:ext cx="4214842" cy="4500594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6286512" y="2714620"/>
            <a:ext cx="928694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1214422"/>
            <a:ext cx="2428892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실험군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</a:rPr>
              <a:t>(2): </a:t>
            </a:r>
            <a:r>
              <a:rPr lang="ko-KR" altLang="en-US" sz="1400" dirty="0" smtClean="0">
                <a:solidFill>
                  <a:srgbClr val="0000FF"/>
                </a:solidFill>
              </a:rPr>
              <a:t>화장실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142976" y="3500438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20140321_105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928802"/>
            <a:ext cx="4143404" cy="3643338"/>
          </a:xfrm>
          <a:prstGeom prst="rect">
            <a:avLst/>
          </a:prstGeom>
        </p:spPr>
      </p:pic>
      <p:pic>
        <p:nvPicPr>
          <p:cNvPr id="15" name="그림 14" descr="20140321_105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28802"/>
            <a:ext cx="4119900" cy="3643338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6072198" y="2714620"/>
            <a:ext cx="1071570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1857356" y="2714620"/>
            <a:ext cx="71438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142984"/>
            <a:ext cx="2714644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err="1" smtClean="0">
                <a:solidFill>
                  <a:srgbClr val="0000FF"/>
                </a:solidFill>
              </a:rPr>
              <a:t>실험군</a:t>
            </a:r>
            <a:r>
              <a:rPr lang="ko-KR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</a:rPr>
              <a:t>(3): </a:t>
            </a:r>
            <a:r>
              <a:rPr lang="ko-KR" altLang="en-US" sz="1400" dirty="0" smtClean="0">
                <a:solidFill>
                  <a:srgbClr val="0000FF"/>
                </a:solidFill>
              </a:rPr>
              <a:t>지하</a:t>
            </a:r>
            <a:r>
              <a:rPr lang="en-US" altLang="ko-KR" sz="1400" dirty="0" smtClean="0">
                <a:solidFill>
                  <a:srgbClr val="0000FF"/>
                </a:solidFill>
              </a:rPr>
              <a:t>1</a:t>
            </a:r>
            <a:r>
              <a:rPr lang="ko-KR" altLang="en-US" sz="1400" dirty="0" smtClean="0">
                <a:solidFill>
                  <a:srgbClr val="0000FF"/>
                </a:solidFill>
              </a:rPr>
              <a:t>층 주차장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12" name="그림 11" descr="20140321_105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5072098" cy="3600000"/>
          </a:xfrm>
          <a:prstGeom prst="rect">
            <a:avLst/>
          </a:prstGeom>
        </p:spPr>
      </p:pic>
      <p:pic>
        <p:nvPicPr>
          <p:cNvPr id="18" name="그림 17" descr="20140321_110015.jpg"/>
          <p:cNvPicPr>
            <a:picLocks noChangeAspect="1"/>
          </p:cNvPicPr>
          <p:nvPr/>
        </p:nvPicPr>
        <p:blipFill>
          <a:blip r:embed="rId3" cstate="print"/>
          <a:srcRect l="23033" t="13611" r="22373" b="37639"/>
          <a:stretch>
            <a:fillRect/>
          </a:stretch>
        </p:blipFill>
        <p:spPr>
          <a:xfrm>
            <a:off x="5572132" y="3357562"/>
            <a:ext cx="3230586" cy="2643206"/>
          </a:xfrm>
          <a:prstGeom prst="rect">
            <a:avLst/>
          </a:prstGeom>
        </p:spPr>
      </p:pic>
      <p:sp>
        <p:nvSpPr>
          <p:cNvPr id="14" name="타원 13"/>
          <p:cNvSpPr/>
          <p:nvPr/>
        </p:nvSpPr>
        <p:spPr>
          <a:xfrm>
            <a:off x="2571736" y="2714620"/>
            <a:ext cx="50006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6572264" y="4143380"/>
            <a:ext cx="1571636" cy="1571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[2]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 험 방 법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4. </a:t>
            </a:r>
            <a:r>
              <a:rPr lang="ko-KR" altLang="en-US" sz="1500" dirty="0" smtClean="0">
                <a:solidFill>
                  <a:schemeClr val="tx1"/>
                </a:solidFill>
              </a:rPr>
              <a:t>설치사진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142984"/>
            <a:ext cx="2714644" cy="2532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</a:rPr>
              <a:t>※ </a:t>
            </a:r>
            <a:r>
              <a:rPr lang="ko-KR" altLang="en-US" sz="1400" dirty="0" smtClean="0">
                <a:solidFill>
                  <a:srgbClr val="0000FF"/>
                </a:solidFill>
              </a:rPr>
              <a:t>실험군별 전기계량기 설치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pic>
        <p:nvPicPr>
          <p:cNvPr id="13" name="그림 12" descr="20140321_145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61239" y="2561447"/>
            <a:ext cx="4480000" cy="2643206"/>
          </a:xfrm>
          <a:prstGeom prst="rect">
            <a:avLst/>
          </a:prstGeom>
        </p:spPr>
      </p:pic>
      <p:pic>
        <p:nvPicPr>
          <p:cNvPr id="15" name="그림 14" descr="20140321_145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77554" y="2623050"/>
            <a:ext cx="4480000" cy="2520000"/>
          </a:xfrm>
          <a:prstGeom prst="rect">
            <a:avLst/>
          </a:prstGeom>
        </p:spPr>
      </p:pic>
      <p:pic>
        <p:nvPicPr>
          <p:cNvPr id="16" name="그림 15" descr="20140321_145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35074" y="2623050"/>
            <a:ext cx="448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1000108"/>
            <a:ext cx="8358246" cy="310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dirty="0" smtClean="0">
                <a:solidFill>
                  <a:schemeClr val="tx1"/>
                </a:solidFill>
              </a:rPr>
              <a:t>5. </a:t>
            </a:r>
            <a:r>
              <a:rPr lang="ko-KR" altLang="en-US" sz="17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700" dirty="0" smtClean="0">
                <a:solidFill>
                  <a:schemeClr val="tx1"/>
                </a:solidFill>
              </a:rPr>
              <a:t> 시험방법</a:t>
            </a:r>
            <a:endParaRPr lang="en-US" altLang="ko-KR" sz="17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dirty="0" smtClean="0">
                <a:solidFill>
                  <a:schemeClr val="tx1"/>
                </a:solidFill>
              </a:rPr>
              <a:t>      </a:t>
            </a:r>
            <a:r>
              <a:rPr lang="ko-KR" altLang="en-US" sz="1700" dirty="0" smtClean="0">
                <a:solidFill>
                  <a:schemeClr val="tx1"/>
                </a:solidFill>
              </a:rPr>
              <a:t>가</a:t>
            </a:r>
            <a:r>
              <a:rPr lang="en-US" altLang="ko-KR" sz="1700" dirty="0" smtClean="0">
                <a:solidFill>
                  <a:schemeClr val="tx1"/>
                </a:solidFill>
              </a:rPr>
              <a:t>. </a:t>
            </a:r>
            <a:r>
              <a:rPr lang="ko-KR" altLang="en-US" sz="1700" dirty="0" smtClean="0">
                <a:solidFill>
                  <a:schemeClr val="tx1"/>
                </a:solidFill>
              </a:rPr>
              <a:t>센서 </a:t>
            </a:r>
            <a:r>
              <a:rPr lang="en-US" altLang="ko-KR" sz="1700" dirty="0" smtClean="0">
                <a:solidFill>
                  <a:schemeClr val="tx1"/>
                </a:solidFill>
              </a:rPr>
              <a:t>ON/OFF </a:t>
            </a:r>
            <a:r>
              <a:rPr lang="ko-KR" altLang="en-US" sz="1700" dirty="0" smtClean="0">
                <a:solidFill>
                  <a:schemeClr val="tx1"/>
                </a:solidFill>
              </a:rPr>
              <a:t>간격 및 데이터 축척기간</a:t>
            </a:r>
            <a:endParaRPr lang="en-US" altLang="ko-KR" sz="17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dirty="0" smtClean="0">
                <a:solidFill>
                  <a:schemeClr val="tx1"/>
                </a:solidFill>
              </a:rPr>
              <a:t>          1) </a:t>
            </a:r>
            <a:r>
              <a:rPr lang="ko-KR" altLang="en-US" sz="1700" dirty="0" smtClean="0">
                <a:solidFill>
                  <a:schemeClr val="tx1"/>
                </a:solidFill>
              </a:rPr>
              <a:t>센서 </a:t>
            </a:r>
            <a:r>
              <a:rPr lang="en-US" altLang="ko-KR" sz="1700" dirty="0" smtClean="0">
                <a:solidFill>
                  <a:schemeClr val="tx1"/>
                </a:solidFill>
              </a:rPr>
              <a:t>ON/OFF</a:t>
            </a:r>
            <a:r>
              <a:rPr lang="ko-KR" altLang="en-US" sz="1700" dirty="0" smtClean="0">
                <a:solidFill>
                  <a:schemeClr val="tx1"/>
                </a:solidFill>
              </a:rPr>
              <a:t>주기</a:t>
            </a:r>
            <a:r>
              <a:rPr lang="en-US" altLang="ko-KR" sz="1700" dirty="0" smtClean="0">
                <a:solidFill>
                  <a:schemeClr val="tx1"/>
                </a:solidFill>
              </a:rPr>
              <a:t> : </a:t>
            </a:r>
            <a:r>
              <a:rPr lang="en-US" altLang="ko-KR" sz="1700" u="sng" dirty="0" smtClean="0">
                <a:solidFill>
                  <a:srgbClr val="0000FF"/>
                </a:solidFill>
              </a:rPr>
              <a:t>1</a:t>
            </a:r>
            <a:r>
              <a:rPr lang="ko-KR" altLang="en-US" sz="1700" u="sng" dirty="0" smtClean="0">
                <a:solidFill>
                  <a:srgbClr val="0000FF"/>
                </a:solidFill>
              </a:rPr>
              <a:t>회</a:t>
            </a:r>
            <a:r>
              <a:rPr lang="en-US" altLang="ko-KR" sz="1700" u="sng" dirty="0" smtClean="0">
                <a:solidFill>
                  <a:srgbClr val="0000FF"/>
                </a:solidFill>
              </a:rPr>
              <a:t>/1</a:t>
            </a:r>
            <a:r>
              <a:rPr lang="ko-KR" altLang="en-US" sz="1700" u="sng" dirty="0" smtClean="0">
                <a:solidFill>
                  <a:srgbClr val="0000FF"/>
                </a:solidFill>
              </a:rPr>
              <a:t>주 기준 </a:t>
            </a:r>
            <a:r>
              <a:rPr lang="en-US" altLang="ko-KR" sz="1700" u="sng" dirty="0" smtClean="0">
                <a:solidFill>
                  <a:srgbClr val="0000FF"/>
                </a:solidFill>
              </a:rPr>
              <a:t>(</a:t>
            </a:r>
            <a:r>
              <a:rPr lang="ko-KR" altLang="en-US" sz="1700" u="sng" dirty="0" smtClean="0">
                <a:solidFill>
                  <a:srgbClr val="0000FF"/>
                </a:solidFill>
              </a:rPr>
              <a:t>월요일 </a:t>
            </a:r>
            <a:r>
              <a:rPr lang="en-US" altLang="ko-KR" sz="1700" u="sng" dirty="0" smtClean="0">
                <a:solidFill>
                  <a:srgbClr val="0000FF"/>
                </a:solidFill>
              </a:rPr>
              <a:t>~ </a:t>
            </a:r>
            <a:r>
              <a:rPr lang="ko-KR" altLang="en-US" sz="1700" u="sng" dirty="0" smtClean="0">
                <a:solidFill>
                  <a:srgbClr val="0000FF"/>
                </a:solidFill>
              </a:rPr>
              <a:t>일요일</a:t>
            </a:r>
            <a:r>
              <a:rPr lang="en-US" altLang="ko-KR" sz="1700" u="sng" dirty="0" smtClean="0">
                <a:solidFill>
                  <a:srgbClr val="0000FF"/>
                </a:solidFill>
              </a:rPr>
              <a:t>)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b="0" dirty="0" smtClean="0">
                <a:solidFill>
                  <a:srgbClr val="0000FF"/>
                </a:solidFill>
              </a:rPr>
              <a:t>               </a:t>
            </a:r>
            <a:r>
              <a:rPr lang="ko-KR" altLang="en-US" sz="1700" u="sng" dirty="0" smtClean="0">
                <a:solidFill>
                  <a:schemeClr val="tx1"/>
                </a:solidFill>
              </a:rPr>
              <a:t>단</a:t>
            </a:r>
            <a:r>
              <a:rPr lang="en-US" altLang="ko-KR" sz="1700" u="sng" dirty="0" smtClean="0">
                <a:solidFill>
                  <a:schemeClr val="tx1"/>
                </a:solidFill>
              </a:rPr>
              <a:t>) </a:t>
            </a:r>
            <a:r>
              <a:rPr lang="ko-KR" altLang="en-US" sz="1700" u="sng" dirty="0" smtClean="0">
                <a:solidFill>
                  <a:schemeClr val="tx1"/>
                </a:solidFill>
              </a:rPr>
              <a:t>상황에 따라  </a:t>
            </a:r>
            <a:r>
              <a:rPr lang="en-US" altLang="ko-KR" sz="1700" u="sng" dirty="0" smtClean="0">
                <a:solidFill>
                  <a:schemeClr val="tx1"/>
                </a:solidFill>
              </a:rPr>
              <a:t>2</a:t>
            </a:r>
            <a:r>
              <a:rPr lang="ko-KR" altLang="en-US" sz="1700" u="sng" dirty="0" smtClean="0">
                <a:solidFill>
                  <a:schemeClr val="tx1"/>
                </a:solidFill>
              </a:rPr>
              <a:t>주 또는 </a:t>
            </a:r>
            <a:r>
              <a:rPr lang="en-US" altLang="ko-KR" sz="1700" u="sng" dirty="0" smtClean="0">
                <a:solidFill>
                  <a:schemeClr val="tx1"/>
                </a:solidFill>
              </a:rPr>
              <a:t>3</a:t>
            </a:r>
            <a:r>
              <a:rPr lang="ko-KR" altLang="en-US" sz="1700" u="sng" dirty="0" smtClean="0">
                <a:solidFill>
                  <a:schemeClr val="tx1"/>
                </a:solidFill>
              </a:rPr>
              <a:t>주 간격으로 데이터 축척  </a:t>
            </a:r>
            <a:endParaRPr lang="en-US" altLang="ko-KR" sz="1700" u="sng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dirty="0" smtClean="0">
                <a:solidFill>
                  <a:schemeClr val="tx1"/>
                </a:solidFill>
              </a:rPr>
              <a:t>           2) </a:t>
            </a:r>
            <a:r>
              <a:rPr lang="ko-KR" altLang="en-US" sz="1700" dirty="0" smtClean="0">
                <a:solidFill>
                  <a:schemeClr val="tx1"/>
                </a:solidFill>
              </a:rPr>
              <a:t>데이터 축척기간    </a:t>
            </a:r>
            <a:r>
              <a:rPr lang="en-US" altLang="ko-KR" sz="1700" dirty="0" smtClean="0">
                <a:solidFill>
                  <a:schemeClr val="tx1"/>
                </a:solidFill>
              </a:rPr>
              <a:t>: </a:t>
            </a:r>
            <a:r>
              <a:rPr lang="en-US" altLang="ko-KR" sz="1700" dirty="0" smtClean="0">
                <a:solidFill>
                  <a:srgbClr val="0000FF"/>
                </a:solidFill>
              </a:rPr>
              <a:t>1</a:t>
            </a:r>
            <a:r>
              <a:rPr lang="ko-KR" altLang="en-US" sz="1700" dirty="0" smtClean="0">
                <a:solidFill>
                  <a:srgbClr val="0000FF"/>
                </a:solidFill>
              </a:rPr>
              <a:t>주 단위로 전력량 누적</a:t>
            </a:r>
            <a:endParaRPr lang="en-US" altLang="ko-KR" sz="1700" dirty="0" smtClean="0">
              <a:solidFill>
                <a:srgbClr val="0000FF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700" dirty="0" smtClean="0">
                <a:solidFill>
                  <a:schemeClr val="tx1"/>
                </a:solidFill>
              </a:rPr>
              <a:t>      </a:t>
            </a:r>
            <a:r>
              <a:rPr lang="ko-KR" altLang="en-US" sz="1700" dirty="0" smtClean="0">
                <a:solidFill>
                  <a:schemeClr val="tx1"/>
                </a:solidFill>
              </a:rPr>
              <a:t>나</a:t>
            </a:r>
            <a:r>
              <a:rPr lang="en-US" altLang="ko-KR" sz="1700" dirty="0" smtClean="0">
                <a:solidFill>
                  <a:schemeClr val="tx1"/>
                </a:solidFill>
              </a:rPr>
              <a:t>. </a:t>
            </a:r>
            <a:r>
              <a:rPr lang="ko-KR" altLang="en-US" sz="1700" dirty="0" smtClean="0">
                <a:solidFill>
                  <a:schemeClr val="tx1"/>
                </a:solidFill>
              </a:rPr>
              <a:t>센서 </a:t>
            </a:r>
            <a:r>
              <a:rPr lang="ko-KR" altLang="en-US" sz="1700" dirty="0" err="1" smtClean="0">
                <a:solidFill>
                  <a:schemeClr val="tx1"/>
                </a:solidFill>
              </a:rPr>
              <a:t>세팅시간</a:t>
            </a:r>
            <a:r>
              <a:rPr lang="en-US" altLang="ko-KR" sz="1700" dirty="0" smtClean="0">
                <a:solidFill>
                  <a:schemeClr val="tx1"/>
                </a:solidFill>
              </a:rPr>
              <a:t> : 1</a:t>
            </a:r>
            <a:r>
              <a:rPr lang="ko-KR" altLang="en-US" sz="1700" dirty="0" smtClean="0">
                <a:solidFill>
                  <a:schemeClr val="tx1"/>
                </a:solidFill>
              </a:rPr>
              <a:t>분 </a:t>
            </a:r>
            <a:endParaRPr lang="en-US" altLang="ko-KR" sz="1700" dirty="0" smtClean="0">
              <a:solidFill>
                <a:schemeClr val="tx1"/>
              </a:solidFill>
            </a:endParaRPr>
          </a:p>
        </p:txBody>
      </p:sp>
      <p:sp>
        <p:nvSpPr>
          <p:cNvPr id="5" name="제목 8"/>
          <p:cNvSpPr txBox="1">
            <a:spLocks/>
          </p:cNvSpPr>
          <p:nvPr/>
        </p:nvSpPr>
        <p:spPr>
          <a:xfrm>
            <a:off x="142898" y="214293"/>
            <a:ext cx="7715250" cy="428625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체" pitchFamily="49" charset="-127"/>
                <a:ea typeface="굴림체" pitchFamily="49" charset="-127"/>
                <a:cs typeface="+mj-cs"/>
              </a:rPr>
              <a:t>[2] </a:t>
            </a: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체" pitchFamily="49" charset="-127"/>
                <a:ea typeface="굴림체" pitchFamily="49" charset="-127"/>
                <a:cs typeface="+mj-cs"/>
              </a:rPr>
              <a:t>실 험 방 법</a:t>
            </a:r>
            <a:endParaRPr kumimoji="0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굴림체" pitchFamily="49" charset="-127"/>
              <a:ea typeface="굴림체" pitchFamily="49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 + EHP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1.1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조명부하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실험기간</a:t>
            </a:r>
            <a:r>
              <a:rPr lang="en-US" altLang="ko-KR" sz="1500" dirty="0" smtClean="0">
                <a:solidFill>
                  <a:schemeClr val="tx1"/>
                </a:solidFill>
              </a:rPr>
              <a:t>: 2013</a:t>
            </a:r>
            <a:r>
              <a:rPr lang="ko-KR" altLang="en-US" sz="1500" dirty="0" smtClean="0">
                <a:solidFill>
                  <a:schemeClr val="tx1"/>
                </a:solidFill>
              </a:rPr>
              <a:t>년 </a:t>
            </a:r>
            <a:r>
              <a:rPr lang="en-US" altLang="ko-KR" sz="1500" dirty="0" smtClean="0">
                <a:solidFill>
                  <a:schemeClr val="tx1"/>
                </a:solidFill>
              </a:rPr>
              <a:t>4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21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~ 6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22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(9</a:t>
            </a:r>
            <a:r>
              <a:rPr lang="ko-KR" altLang="en-US" sz="1500" dirty="0" smtClean="0">
                <a:solidFill>
                  <a:schemeClr val="tx1"/>
                </a:solidFill>
              </a:rPr>
              <a:t>주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1</a:t>
            </a:r>
            <a:r>
              <a:rPr lang="ko-KR" altLang="en-US" sz="1500" dirty="0" smtClean="0">
                <a:solidFill>
                  <a:schemeClr val="tx1"/>
                </a:solidFill>
              </a:rPr>
              <a:t>주</a:t>
            </a:r>
            <a:r>
              <a:rPr lang="en-US" altLang="ko-KR" sz="1500" dirty="0" smtClean="0">
                <a:solidFill>
                  <a:schemeClr val="tx1"/>
                </a:solidFill>
              </a:rPr>
              <a:t>~2</a:t>
            </a:r>
            <a:r>
              <a:rPr lang="ko-KR" altLang="en-US" sz="1500" dirty="0" smtClean="0">
                <a:solidFill>
                  <a:schemeClr val="tx1"/>
                </a:solidFill>
              </a:rPr>
              <a:t>주 간격으로 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하여 전기사용량 측정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571472" y="2143116"/>
          <a:ext cx="7929618" cy="4357717"/>
        </p:xfrm>
        <a:graphic>
          <a:graphicData uri="http://schemas.openxmlformats.org/drawingml/2006/table">
            <a:tbl>
              <a:tblPr/>
              <a:tblGrid>
                <a:gridCol w="520855"/>
                <a:gridCol w="1183761"/>
                <a:gridCol w="795487"/>
                <a:gridCol w="861778"/>
                <a:gridCol w="820740"/>
                <a:gridCol w="959635"/>
                <a:gridCol w="959635"/>
                <a:gridCol w="956479"/>
                <a:gridCol w="871248"/>
              </a:tblGrid>
              <a:tr h="52047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※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위치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3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층 강의실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개소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단위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 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latin typeface="맑은 고딕"/>
                        </a:rPr>
                        <a:t>계측값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2014.4.21 ~ 4.27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33.6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65.1%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2014.4.28 ~ 5.11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473.9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90.2%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2014.5.12 ~ 5.18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515.3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136.6%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2014.5.19 ~ 5.25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555.8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40.5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97.8%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597.7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103.5%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623.7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62.1%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193.5%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36.3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72.2%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4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1-1.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차트 10"/>
          <p:cNvGraphicFramePr/>
          <p:nvPr/>
        </p:nvGraphicFramePr>
        <p:xfrm>
          <a:off x="357158" y="1071546"/>
          <a:ext cx="807557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86644" y="2357430"/>
            <a:ext cx="15001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0000FF"/>
                </a:solidFill>
              </a:rPr>
              <a:t>센서 </a:t>
            </a:r>
            <a:r>
              <a:rPr lang="en-US" altLang="ko-KR" sz="1500" dirty="0" smtClean="0">
                <a:solidFill>
                  <a:srgbClr val="0000FF"/>
                </a:solidFill>
              </a:rPr>
              <a:t>OFF </a:t>
            </a:r>
            <a:r>
              <a:rPr lang="ko-KR" altLang="en-US" sz="1500" dirty="0" smtClean="0">
                <a:solidFill>
                  <a:srgbClr val="0000FF"/>
                </a:solidFill>
              </a:rPr>
              <a:t>평균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286644" y="3214686"/>
            <a:ext cx="1428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FF0000"/>
                </a:solidFill>
              </a:rPr>
              <a:t>센서 </a:t>
            </a:r>
            <a:r>
              <a:rPr lang="en-US" altLang="ko-KR" sz="1500" dirty="0" smtClean="0">
                <a:solidFill>
                  <a:srgbClr val="FF0000"/>
                </a:solidFill>
              </a:rPr>
              <a:t>ON </a:t>
            </a:r>
            <a:r>
              <a:rPr lang="ko-KR" altLang="en-US" sz="1500" dirty="0" smtClean="0">
                <a:solidFill>
                  <a:srgbClr val="FF0000"/>
                </a:solidFill>
              </a:rPr>
              <a:t>평균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429520" y="5500702"/>
            <a:ext cx="92869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000892" y="6357958"/>
            <a:ext cx="18574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ko-KR" sz="1900" dirty="0" smtClean="0">
                <a:solidFill>
                  <a:srgbClr val="FF0000"/>
                </a:solidFill>
              </a:rPr>
              <a:t>20.3%</a:t>
            </a:r>
            <a:r>
              <a:rPr lang="en-US" altLang="ko-KR" sz="1900" dirty="0" smtClean="0">
                <a:solidFill>
                  <a:srgbClr val="0000FF"/>
                </a:solidFill>
              </a:rPr>
              <a:t> </a:t>
            </a:r>
            <a:r>
              <a:rPr lang="ko-KR" altLang="en-US" sz="1900" dirty="0" smtClean="0">
                <a:solidFill>
                  <a:srgbClr val="0000FF"/>
                </a:solidFill>
              </a:rPr>
              <a:t>절감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sp>
        <p:nvSpPr>
          <p:cNvPr id="24" name="아래쪽 화살표 23"/>
          <p:cNvSpPr/>
          <p:nvPr/>
        </p:nvSpPr>
        <p:spPr>
          <a:xfrm rot="10800000">
            <a:off x="7786710" y="6099737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4429124" y="2643182"/>
            <a:ext cx="357190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noFill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6858016" y="2143116"/>
            <a:ext cx="357190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 + EHP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1.2 </a:t>
            </a:r>
            <a:r>
              <a:rPr lang="ko-KR" altLang="en-US" sz="1500" dirty="0" smtClean="0">
                <a:solidFill>
                  <a:schemeClr val="tx1"/>
                </a:solidFill>
              </a:rPr>
              <a:t>시스템에어컨 </a:t>
            </a:r>
            <a:r>
              <a:rPr lang="en-US" altLang="ko-KR" sz="1500" dirty="0" smtClean="0">
                <a:solidFill>
                  <a:schemeClr val="tx1"/>
                </a:solidFill>
              </a:rPr>
              <a:t>(EHP)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실험기간</a:t>
            </a:r>
            <a:r>
              <a:rPr lang="en-US" altLang="ko-KR" sz="1500" dirty="0" smtClean="0">
                <a:solidFill>
                  <a:schemeClr val="tx1"/>
                </a:solidFill>
              </a:rPr>
              <a:t>: 2014</a:t>
            </a:r>
            <a:r>
              <a:rPr lang="ko-KR" altLang="en-US" sz="1500" dirty="0" smtClean="0">
                <a:solidFill>
                  <a:schemeClr val="tx1"/>
                </a:solidFill>
              </a:rPr>
              <a:t>년 </a:t>
            </a:r>
            <a:r>
              <a:rPr lang="en-US" altLang="ko-KR" sz="1500" dirty="0" smtClean="0">
                <a:solidFill>
                  <a:schemeClr val="tx1"/>
                </a:solidFill>
              </a:rPr>
              <a:t>5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26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~ 6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22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(4</a:t>
            </a:r>
            <a:r>
              <a:rPr lang="ko-KR" altLang="en-US" sz="1500" dirty="0" smtClean="0">
                <a:solidFill>
                  <a:schemeClr val="tx1"/>
                </a:solidFill>
              </a:rPr>
              <a:t>주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1</a:t>
            </a:r>
            <a:r>
              <a:rPr lang="ko-KR" altLang="en-US" sz="1500" dirty="0" smtClean="0">
                <a:solidFill>
                  <a:schemeClr val="tx1"/>
                </a:solidFill>
              </a:rPr>
              <a:t>주 간격으로 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하여 전기사용량 측정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785786" y="2285992"/>
          <a:ext cx="7643867" cy="4000529"/>
        </p:xfrm>
        <a:graphic>
          <a:graphicData uri="http://schemas.openxmlformats.org/drawingml/2006/table">
            <a:tbl>
              <a:tblPr/>
              <a:tblGrid>
                <a:gridCol w="571212"/>
                <a:gridCol w="1298212"/>
                <a:gridCol w="872397"/>
                <a:gridCol w="945098"/>
                <a:gridCol w="900094"/>
                <a:gridCol w="1052416"/>
                <a:gridCol w="1048954"/>
                <a:gridCol w="955484"/>
              </a:tblGrid>
              <a:tr h="76414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※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위치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304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호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EHP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단위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3906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 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599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22.7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65.4%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99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174.0%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30.5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pic>
        <p:nvPicPr>
          <p:cNvPr id="5" name="그림 4" descr="A-004 조감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857232"/>
            <a:ext cx="7649336" cy="54000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43174" y="6215082"/>
            <a:ext cx="424338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800" dirty="0" smtClean="0">
                <a:solidFill>
                  <a:srgbClr val="0000FF"/>
                </a:solidFill>
              </a:rPr>
              <a:t> &lt; </a:t>
            </a:r>
            <a:r>
              <a:rPr lang="ko-KR" altLang="en-US" sz="1800" dirty="0" smtClean="0">
                <a:solidFill>
                  <a:srgbClr val="0000FF"/>
                </a:solidFill>
              </a:rPr>
              <a:t>조  감  도 </a:t>
            </a:r>
            <a:r>
              <a:rPr lang="en-US" altLang="ko-KR" sz="1800" dirty="0" smtClean="0">
                <a:solidFill>
                  <a:srgbClr val="0000FF"/>
                </a:solidFill>
              </a:rPr>
              <a:t>&gt;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6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8" name="차트 7"/>
          <p:cNvGraphicFramePr/>
          <p:nvPr/>
        </p:nvGraphicFramePr>
        <p:xfrm>
          <a:off x="357158" y="1071546"/>
          <a:ext cx="764386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직사각형 14"/>
          <p:cNvSpPr/>
          <p:nvPr/>
        </p:nvSpPr>
        <p:spPr>
          <a:xfrm>
            <a:off x="6500826" y="5286388"/>
            <a:ext cx="128588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215074" y="6187551"/>
            <a:ext cx="18574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ko-KR" sz="1900" dirty="0" smtClean="0">
                <a:solidFill>
                  <a:srgbClr val="FF0000"/>
                </a:solidFill>
              </a:rPr>
              <a:t>28.3%</a:t>
            </a:r>
            <a:r>
              <a:rPr lang="en-US" altLang="ko-KR" sz="1900" dirty="0" smtClean="0">
                <a:solidFill>
                  <a:srgbClr val="0000FF"/>
                </a:solidFill>
              </a:rPr>
              <a:t> </a:t>
            </a:r>
            <a:r>
              <a:rPr lang="ko-KR" altLang="en-US" sz="1900" dirty="0" smtClean="0">
                <a:solidFill>
                  <a:srgbClr val="0000FF"/>
                </a:solidFill>
              </a:rPr>
              <a:t>절감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sp>
        <p:nvSpPr>
          <p:cNvPr id="17" name="아래쪽 화살표 16"/>
          <p:cNvSpPr/>
          <p:nvPr/>
        </p:nvSpPr>
        <p:spPr>
          <a:xfrm rot="10800000">
            <a:off x="7000892" y="5929330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786578" y="2285992"/>
            <a:ext cx="15001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0000FF"/>
                </a:solidFill>
              </a:rPr>
              <a:t>센서 </a:t>
            </a:r>
            <a:r>
              <a:rPr lang="en-US" altLang="ko-KR" sz="1500" dirty="0" smtClean="0">
                <a:solidFill>
                  <a:srgbClr val="0000FF"/>
                </a:solidFill>
              </a:rPr>
              <a:t>OFF </a:t>
            </a:r>
            <a:r>
              <a:rPr lang="ko-KR" altLang="en-US" sz="1500" dirty="0" smtClean="0">
                <a:solidFill>
                  <a:srgbClr val="0000FF"/>
                </a:solidFill>
              </a:rPr>
              <a:t>평균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858016" y="3000372"/>
            <a:ext cx="1428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FF0000"/>
                </a:solidFill>
              </a:rPr>
              <a:t>센서 </a:t>
            </a:r>
            <a:r>
              <a:rPr lang="en-US" altLang="ko-KR" sz="1500" dirty="0" smtClean="0">
                <a:solidFill>
                  <a:srgbClr val="FF0000"/>
                </a:solidFill>
              </a:rPr>
              <a:t>ON </a:t>
            </a:r>
            <a:r>
              <a:rPr lang="ko-KR" altLang="en-US" sz="1500" dirty="0" smtClean="0">
                <a:solidFill>
                  <a:srgbClr val="FF0000"/>
                </a:solidFill>
              </a:rPr>
              <a:t>평균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072298" y="6072206"/>
            <a:ext cx="18574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rgbClr val="0000FF"/>
                </a:solidFill>
              </a:rPr>
              <a:t>≪</a:t>
            </a:r>
            <a:r>
              <a:rPr lang="ko-KR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ko-KR" sz="1900" dirty="0" smtClean="0">
                <a:solidFill>
                  <a:srgbClr val="FF0000"/>
                </a:solidFill>
              </a:rPr>
              <a:t>17.9%</a:t>
            </a:r>
            <a:r>
              <a:rPr lang="en-US" altLang="ko-KR" sz="1900" dirty="0" smtClean="0">
                <a:solidFill>
                  <a:srgbClr val="0000FF"/>
                </a:solidFill>
              </a:rPr>
              <a:t> </a:t>
            </a:r>
            <a:r>
              <a:rPr lang="ko-KR" altLang="en-US" sz="1900" dirty="0" smtClean="0">
                <a:solidFill>
                  <a:srgbClr val="0000FF"/>
                </a:solidFill>
              </a:rPr>
              <a:t>절감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214282" y="714356"/>
          <a:ext cx="7358116" cy="2428893"/>
        </p:xfrm>
        <a:graphic>
          <a:graphicData uri="http://schemas.openxmlformats.org/drawingml/2006/table">
            <a:tbl>
              <a:tblPr/>
              <a:tblGrid>
                <a:gridCol w="549859"/>
                <a:gridCol w="1249680"/>
                <a:gridCol w="839785"/>
                <a:gridCol w="909767"/>
                <a:gridCol w="866445"/>
                <a:gridCol w="1013074"/>
                <a:gridCol w="1009741"/>
                <a:gridCol w="919765"/>
              </a:tblGrid>
              <a:tr h="46394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※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위치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305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호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EHP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단위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94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 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638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28.8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69.1%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638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40.2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94.8%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차트 8"/>
          <p:cNvGraphicFramePr/>
          <p:nvPr/>
        </p:nvGraphicFramePr>
        <p:xfrm>
          <a:off x="285720" y="3214686"/>
          <a:ext cx="6786610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직사각형 15"/>
          <p:cNvSpPr/>
          <p:nvPr/>
        </p:nvSpPr>
        <p:spPr>
          <a:xfrm>
            <a:off x="5643570" y="6000768"/>
            <a:ext cx="128588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929322" y="3571876"/>
            <a:ext cx="15001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0000FF"/>
                </a:solidFill>
              </a:rPr>
              <a:t>센서 </a:t>
            </a:r>
            <a:r>
              <a:rPr lang="en-US" altLang="ko-KR" sz="1500" dirty="0" smtClean="0">
                <a:solidFill>
                  <a:srgbClr val="0000FF"/>
                </a:solidFill>
              </a:rPr>
              <a:t>OFF </a:t>
            </a:r>
            <a:r>
              <a:rPr lang="ko-KR" altLang="en-US" sz="1500" dirty="0" smtClean="0">
                <a:solidFill>
                  <a:srgbClr val="0000FF"/>
                </a:solidFill>
              </a:rPr>
              <a:t>평균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000760" y="4214818"/>
            <a:ext cx="1428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FF0000"/>
                </a:solidFill>
              </a:rPr>
              <a:t>센서 </a:t>
            </a:r>
            <a:r>
              <a:rPr lang="en-US" altLang="ko-KR" sz="1500" dirty="0" smtClean="0">
                <a:solidFill>
                  <a:srgbClr val="FF0000"/>
                </a:solidFill>
              </a:rPr>
              <a:t>ON </a:t>
            </a:r>
            <a:r>
              <a:rPr lang="ko-KR" altLang="en-US" sz="1500" dirty="0" smtClean="0">
                <a:solidFill>
                  <a:srgbClr val="FF0000"/>
                </a:solidFill>
              </a:rPr>
              <a:t>평균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142844" y="714356"/>
          <a:ext cx="7500989" cy="2500331"/>
        </p:xfrm>
        <a:graphic>
          <a:graphicData uri="http://schemas.openxmlformats.org/drawingml/2006/table">
            <a:tbl>
              <a:tblPr/>
              <a:tblGrid>
                <a:gridCol w="560535"/>
                <a:gridCol w="1273946"/>
                <a:gridCol w="856091"/>
                <a:gridCol w="927431"/>
                <a:gridCol w="883269"/>
                <a:gridCol w="1032744"/>
                <a:gridCol w="1029349"/>
                <a:gridCol w="937624"/>
              </a:tblGrid>
              <a:tr h="45626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※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위치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306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호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EHP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단위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09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 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9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29.5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19.1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9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250.3%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28.5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차트 7"/>
          <p:cNvGraphicFramePr/>
          <p:nvPr/>
        </p:nvGraphicFramePr>
        <p:xfrm>
          <a:off x="214282" y="3214686"/>
          <a:ext cx="678661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29454" y="5929330"/>
            <a:ext cx="18574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rgbClr val="0000FF"/>
                </a:solidFill>
              </a:rPr>
              <a:t>≪</a:t>
            </a:r>
            <a:r>
              <a:rPr lang="ko-KR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ko-KR" sz="1900" dirty="0" smtClean="0">
                <a:solidFill>
                  <a:srgbClr val="FF0000"/>
                </a:solidFill>
              </a:rPr>
              <a:t>38.4%</a:t>
            </a:r>
            <a:r>
              <a:rPr lang="en-US" altLang="ko-KR" sz="1900" dirty="0" smtClean="0">
                <a:solidFill>
                  <a:srgbClr val="0000FF"/>
                </a:solidFill>
              </a:rPr>
              <a:t> </a:t>
            </a:r>
            <a:r>
              <a:rPr lang="ko-KR" altLang="en-US" sz="1900" dirty="0" smtClean="0">
                <a:solidFill>
                  <a:srgbClr val="0000FF"/>
                </a:solidFill>
              </a:rPr>
              <a:t>절감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572132" y="5857892"/>
            <a:ext cx="128588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000760" y="4071942"/>
            <a:ext cx="15001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0000FF"/>
                </a:solidFill>
              </a:rPr>
              <a:t>센서 </a:t>
            </a:r>
            <a:r>
              <a:rPr lang="en-US" altLang="ko-KR" sz="1500" dirty="0" smtClean="0">
                <a:solidFill>
                  <a:srgbClr val="0000FF"/>
                </a:solidFill>
              </a:rPr>
              <a:t>OFF </a:t>
            </a:r>
            <a:r>
              <a:rPr lang="ko-KR" altLang="en-US" sz="1500" dirty="0" smtClean="0">
                <a:solidFill>
                  <a:srgbClr val="0000FF"/>
                </a:solidFill>
              </a:rPr>
              <a:t>평균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072198" y="4714884"/>
            <a:ext cx="1428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FF0000"/>
                </a:solidFill>
              </a:rPr>
              <a:t>센서 </a:t>
            </a:r>
            <a:r>
              <a:rPr lang="en-US" altLang="ko-KR" sz="1500" dirty="0" smtClean="0">
                <a:solidFill>
                  <a:srgbClr val="FF0000"/>
                </a:solidFill>
              </a:rPr>
              <a:t>ON </a:t>
            </a:r>
            <a:r>
              <a:rPr lang="ko-KR" altLang="en-US" sz="1500" dirty="0" smtClean="0">
                <a:solidFill>
                  <a:srgbClr val="FF0000"/>
                </a:solidFill>
              </a:rPr>
              <a:t>평균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57158" y="642918"/>
          <a:ext cx="7286676" cy="2357456"/>
        </p:xfrm>
        <a:graphic>
          <a:graphicData uri="http://schemas.openxmlformats.org/drawingml/2006/table">
            <a:tbl>
              <a:tblPr/>
              <a:tblGrid>
                <a:gridCol w="544520"/>
                <a:gridCol w="1237547"/>
                <a:gridCol w="831632"/>
                <a:gridCol w="900934"/>
                <a:gridCol w="858033"/>
                <a:gridCol w="1003238"/>
                <a:gridCol w="999937"/>
                <a:gridCol w="910835"/>
              </a:tblGrid>
              <a:tr h="4503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※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위치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강의실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개소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(304~6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호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 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전력량 합산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(EHP)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단위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944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 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531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105.9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70.6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83.3%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531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129.7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147.0%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99.2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76.5%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차트 9"/>
          <p:cNvGraphicFramePr/>
          <p:nvPr/>
        </p:nvGraphicFramePr>
        <p:xfrm>
          <a:off x="428596" y="3057525"/>
          <a:ext cx="6643734" cy="344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9454" y="5929330"/>
            <a:ext cx="18574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rgbClr val="0000FF"/>
                </a:solidFill>
              </a:rPr>
              <a:t>≪</a:t>
            </a:r>
            <a:r>
              <a:rPr lang="ko-KR" altLang="en-US" sz="1900" dirty="0" smtClean="0">
                <a:solidFill>
                  <a:srgbClr val="FF0000"/>
                </a:solidFill>
              </a:rPr>
              <a:t>  </a:t>
            </a:r>
            <a:r>
              <a:rPr lang="en-US" altLang="ko-KR" sz="1900" dirty="0" smtClean="0">
                <a:solidFill>
                  <a:srgbClr val="FF0000"/>
                </a:solidFill>
              </a:rPr>
              <a:t>27.9%</a:t>
            </a:r>
            <a:r>
              <a:rPr lang="en-US" altLang="ko-KR" sz="1900" dirty="0" smtClean="0">
                <a:solidFill>
                  <a:srgbClr val="0000FF"/>
                </a:solidFill>
              </a:rPr>
              <a:t> </a:t>
            </a:r>
            <a:r>
              <a:rPr lang="ko-KR" altLang="en-US" sz="1900" dirty="0" smtClean="0">
                <a:solidFill>
                  <a:srgbClr val="0000FF"/>
                </a:solidFill>
              </a:rPr>
              <a:t>절감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00760" y="3677339"/>
            <a:ext cx="15001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0000FF"/>
                </a:solidFill>
              </a:rPr>
              <a:t>센서 </a:t>
            </a:r>
            <a:r>
              <a:rPr lang="en-US" altLang="ko-KR" sz="1500" dirty="0" smtClean="0">
                <a:solidFill>
                  <a:srgbClr val="0000FF"/>
                </a:solidFill>
              </a:rPr>
              <a:t>OFF </a:t>
            </a:r>
            <a:r>
              <a:rPr lang="ko-KR" altLang="en-US" sz="1500" dirty="0" smtClean="0">
                <a:solidFill>
                  <a:srgbClr val="0000FF"/>
                </a:solidFill>
              </a:rPr>
              <a:t>평균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072198" y="4320281"/>
            <a:ext cx="1428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500" dirty="0" smtClean="0">
                <a:solidFill>
                  <a:srgbClr val="FF0000"/>
                </a:solidFill>
              </a:rPr>
              <a:t>센서 </a:t>
            </a:r>
            <a:r>
              <a:rPr lang="en-US" altLang="ko-KR" sz="1500" dirty="0" smtClean="0">
                <a:solidFill>
                  <a:srgbClr val="FF0000"/>
                </a:solidFill>
              </a:rPr>
              <a:t>ON </a:t>
            </a:r>
            <a:r>
              <a:rPr lang="ko-KR" altLang="en-US" sz="1500" dirty="0" smtClean="0">
                <a:solidFill>
                  <a:srgbClr val="FF0000"/>
                </a:solidFill>
              </a:rPr>
              <a:t>평균</a:t>
            </a:r>
            <a:endParaRPr lang="en-US" altLang="ko-KR" sz="15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71472" y="6215082"/>
            <a:ext cx="80010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chemeClr val="tx1"/>
                </a:solidFill>
              </a:rPr>
              <a:t>실험결과를 통하여  </a:t>
            </a:r>
            <a:r>
              <a:rPr lang="en-US" altLang="ko-KR" sz="1900" dirty="0" smtClean="0">
                <a:solidFill>
                  <a:srgbClr val="0000FF"/>
                </a:solidFill>
              </a:rPr>
              <a:t>1</a:t>
            </a:r>
            <a:r>
              <a:rPr lang="ko-KR" altLang="en-US" sz="1900" dirty="0" smtClean="0">
                <a:solidFill>
                  <a:srgbClr val="0000FF"/>
                </a:solidFill>
              </a:rPr>
              <a:t>주당 </a:t>
            </a:r>
            <a:r>
              <a:rPr lang="en-US" altLang="ko-KR" sz="1900" dirty="0" smtClean="0">
                <a:solidFill>
                  <a:srgbClr val="FF0000"/>
                </a:solidFill>
              </a:rPr>
              <a:t>41.4[KWH] (25.9%)</a:t>
            </a:r>
            <a:r>
              <a:rPr lang="ko-KR" altLang="en-US" sz="1900" dirty="0" smtClean="0">
                <a:solidFill>
                  <a:schemeClr val="tx1"/>
                </a:solidFill>
              </a:rPr>
              <a:t>가 절감됨을 알 수 있음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 + EHP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785786" y="1214422"/>
          <a:ext cx="5643603" cy="1571635"/>
        </p:xfrm>
        <a:graphic>
          <a:graphicData uri="http://schemas.openxmlformats.org/drawingml/2006/table">
            <a:tbl>
              <a:tblPr/>
              <a:tblGrid>
                <a:gridCol w="2005578"/>
                <a:gridCol w="1212675"/>
                <a:gridCol w="1212675"/>
                <a:gridCol w="1212675"/>
              </a:tblGrid>
              <a:tr h="3143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OFF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절감량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43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조명기구 평균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41.8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33.3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EHP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평균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117.8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84.9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소   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159.6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118.2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41.4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비 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74.1%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차트 15"/>
          <p:cNvGraphicFramePr/>
          <p:nvPr/>
        </p:nvGraphicFramePr>
        <p:xfrm>
          <a:off x="714348" y="2857496"/>
          <a:ext cx="621510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715008" y="968201"/>
            <a:ext cx="10715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000" dirty="0" smtClean="0">
                <a:solidFill>
                  <a:schemeClr val="tx1"/>
                </a:solidFill>
              </a:rPr>
              <a:t>단위</a:t>
            </a:r>
            <a:r>
              <a:rPr lang="en-US" altLang="ko-KR" sz="1000" dirty="0" smtClean="0">
                <a:solidFill>
                  <a:schemeClr val="tx1"/>
                </a:solidFill>
              </a:rPr>
              <a:t>:KWH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4" y="891257"/>
            <a:ext cx="8358246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   </a:t>
            </a:r>
            <a:r>
              <a:rPr lang="en-US" altLang="ko-KR" sz="1500" dirty="0" smtClean="0">
                <a:solidFill>
                  <a:srgbClr val="0000FF"/>
                </a:solidFill>
              </a:rPr>
              <a:t>※ </a:t>
            </a:r>
            <a:r>
              <a:rPr lang="ko-KR" altLang="en-US" sz="1500" dirty="0" smtClean="0">
                <a:solidFill>
                  <a:srgbClr val="0000FF"/>
                </a:solidFill>
              </a:rPr>
              <a:t>강의 시간표 참조 </a:t>
            </a:r>
            <a:r>
              <a:rPr lang="en-US" altLang="ko-KR" sz="1500" dirty="0" smtClean="0">
                <a:solidFill>
                  <a:srgbClr val="0000FF"/>
                </a:solidFill>
              </a:rPr>
              <a:t>(2014</a:t>
            </a:r>
            <a:r>
              <a:rPr lang="ko-KR" altLang="en-US" sz="1500" dirty="0" smtClean="0">
                <a:solidFill>
                  <a:srgbClr val="0000FF"/>
                </a:solidFill>
              </a:rPr>
              <a:t>년 </a:t>
            </a:r>
            <a:r>
              <a:rPr lang="en-US" altLang="ko-KR" sz="1500" dirty="0" smtClean="0">
                <a:solidFill>
                  <a:srgbClr val="0000FF"/>
                </a:solidFill>
              </a:rPr>
              <a:t>1</a:t>
            </a:r>
            <a:r>
              <a:rPr lang="ko-KR" altLang="en-US" sz="1500" dirty="0" smtClean="0">
                <a:solidFill>
                  <a:srgbClr val="0000FF"/>
                </a:solidFill>
              </a:rPr>
              <a:t>학기</a:t>
            </a:r>
            <a:r>
              <a:rPr lang="en-US" altLang="ko-KR" sz="1500" dirty="0" smtClean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10" name="그림 9" descr="305호 시간표.jpg"/>
          <p:cNvPicPr>
            <a:picLocks noChangeAspect="1"/>
          </p:cNvPicPr>
          <p:nvPr/>
        </p:nvPicPr>
        <p:blipFill>
          <a:blip r:embed="rId3" cstate="print"/>
          <a:srcRect l="60276" t="20624" r="8470" b="7876"/>
          <a:stretch>
            <a:fillRect/>
          </a:stretch>
        </p:blipFill>
        <p:spPr>
          <a:xfrm rot="5400000">
            <a:off x="236723" y="1834922"/>
            <a:ext cx="4786345" cy="4688355"/>
          </a:xfrm>
          <a:prstGeom prst="rect">
            <a:avLst/>
          </a:prstGeom>
        </p:spPr>
      </p:pic>
      <p:pic>
        <p:nvPicPr>
          <p:cNvPr id="14" name="그림 13" descr="306호 시간표.jpg"/>
          <p:cNvPicPr>
            <a:picLocks noChangeAspect="1"/>
          </p:cNvPicPr>
          <p:nvPr/>
        </p:nvPicPr>
        <p:blipFill>
          <a:blip r:embed="rId4" cstate="print"/>
          <a:srcRect l="57494" t="16656" r="8470" b="7938"/>
          <a:stretch>
            <a:fillRect/>
          </a:stretch>
        </p:blipFill>
        <p:spPr>
          <a:xfrm rot="5400000">
            <a:off x="5471053" y="644459"/>
            <a:ext cx="2888702" cy="3600000"/>
          </a:xfrm>
          <a:prstGeom prst="rect">
            <a:avLst/>
          </a:prstGeom>
        </p:spPr>
      </p:pic>
      <p:pic>
        <p:nvPicPr>
          <p:cNvPr id="15" name="그림 14" descr="304호 시간표.jpg"/>
          <p:cNvPicPr>
            <a:picLocks noChangeAspect="1"/>
          </p:cNvPicPr>
          <p:nvPr/>
        </p:nvPicPr>
        <p:blipFill>
          <a:blip r:embed="rId5" cstate="print"/>
          <a:srcRect l="57746" t="5278" r="2070"/>
          <a:stretch>
            <a:fillRect/>
          </a:stretch>
        </p:blipFill>
        <p:spPr>
          <a:xfrm rot="5400000">
            <a:off x="5557863" y="3486607"/>
            <a:ext cx="2715082" cy="36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28794" y="4929198"/>
            <a:ext cx="121444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000" smtClean="0">
                <a:solidFill>
                  <a:srgbClr val="FF0000"/>
                </a:solidFill>
              </a:rPr>
              <a:t>305</a:t>
            </a:r>
            <a:r>
              <a:rPr lang="ko-KR" altLang="en-US" sz="2000" dirty="0" smtClean="0">
                <a:solidFill>
                  <a:srgbClr val="FF0000"/>
                </a:solidFill>
              </a:rPr>
              <a:t>호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826" y="2857496"/>
            <a:ext cx="121444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</a:rPr>
              <a:t>306</a:t>
            </a:r>
            <a:r>
              <a:rPr lang="ko-KR" altLang="en-US" sz="2000" dirty="0" smtClean="0">
                <a:solidFill>
                  <a:srgbClr val="FF0000"/>
                </a:solidFill>
              </a:rPr>
              <a:t>호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0826" y="5929330"/>
            <a:ext cx="121444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</a:rPr>
              <a:t>304</a:t>
            </a:r>
            <a:r>
              <a:rPr lang="ko-KR" altLang="en-US" sz="2000" dirty="0" smtClean="0">
                <a:solidFill>
                  <a:srgbClr val="FF0000"/>
                </a:solidFill>
              </a:rPr>
              <a:t>호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실험기간</a:t>
            </a:r>
            <a:r>
              <a:rPr lang="en-US" altLang="ko-KR" sz="1500" dirty="0" smtClean="0">
                <a:solidFill>
                  <a:schemeClr val="tx1"/>
                </a:solidFill>
              </a:rPr>
              <a:t>: 2014</a:t>
            </a:r>
            <a:r>
              <a:rPr lang="ko-KR" altLang="en-US" sz="1500" dirty="0" smtClean="0">
                <a:solidFill>
                  <a:schemeClr val="tx1"/>
                </a:solidFill>
              </a:rPr>
              <a:t>년 </a:t>
            </a:r>
            <a:r>
              <a:rPr lang="en-US" altLang="ko-KR" sz="1500" dirty="0" smtClean="0">
                <a:solidFill>
                  <a:schemeClr val="tx1"/>
                </a:solidFill>
              </a:rPr>
              <a:t>4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7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~ 8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2</a:t>
            </a:r>
            <a:r>
              <a:rPr lang="ko-KR" altLang="en-US" sz="1500" dirty="0" smtClean="0">
                <a:solidFill>
                  <a:schemeClr val="tx1"/>
                </a:solidFill>
              </a:rPr>
              <a:t>층 공간은 학생들이 자유롭게 공부하는 열람실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rgbClr val="FF0000"/>
                </a:solidFill>
              </a:rPr>
              <a:t>일요일 및 공휴일은 개방 </a:t>
            </a:r>
            <a:r>
              <a:rPr lang="ko-KR" altLang="en-US" sz="1500" dirty="0" err="1" smtClean="0">
                <a:solidFill>
                  <a:srgbClr val="FF0000"/>
                </a:solidFill>
              </a:rPr>
              <a:t>안함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다</a:t>
            </a:r>
            <a:r>
              <a:rPr lang="en-US" altLang="ko-KR" sz="1500" dirty="0" smtClean="0">
                <a:solidFill>
                  <a:schemeClr val="tx1"/>
                </a:solidFill>
              </a:rPr>
              <a:t>. 1</a:t>
            </a:r>
            <a:r>
              <a:rPr lang="ko-KR" altLang="en-US" sz="1500" dirty="0" smtClean="0">
                <a:solidFill>
                  <a:schemeClr val="tx1"/>
                </a:solidFill>
              </a:rPr>
              <a:t>주</a:t>
            </a:r>
            <a:r>
              <a:rPr lang="en-US" altLang="ko-KR" sz="1500" dirty="0" smtClean="0">
                <a:solidFill>
                  <a:schemeClr val="tx1"/>
                </a:solidFill>
              </a:rPr>
              <a:t>~2</a:t>
            </a:r>
            <a:r>
              <a:rPr lang="ko-KR" altLang="en-US" sz="1500" dirty="0" smtClean="0">
                <a:solidFill>
                  <a:schemeClr val="tx1"/>
                </a:solidFill>
              </a:rPr>
              <a:t>주 간격으로 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하여 전기사용량 측정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71472" y="2143116"/>
          <a:ext cx="7858178" cy="4429149"/>
        </p:xfrm>
        <a:graphic>
          <a:graphicData uri="http://schemas.openxmlformats.org/drawingml/2006/table">
            <a:tbl>
              <a:tblPr/>
              <a:tblGrid>
                <a:gridCol w="537116"/>
                <a:gridCol w="1223975"/>
                <a:gridCol w="820323"/>
                <a:gridCol w="888684"/>
                <a:gridCol w="846367"/>
                <a:gridCol w="989596"/>
                <a:gridCol w="989596"/>
                <a:gridCol w="989596"/>
                <a:gridCol w="572925"/>
              </a:tblGrid>
              <a:tr h="3780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계측값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전기사용량</a:t>
                      </a:r>
                      <a:b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2014.4.7 ~ 4.13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670.6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60.5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165.3%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2014.4.14 ~ 4.20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47.1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2014.4.21 ~ 4.27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122.5%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2014.4.28 ~ 5.11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849.6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37.1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2014.5.12 ~ 5.18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906.1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152.3%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2014.5.19 ~ 5.25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950.5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44.4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78.6%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127.5%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29.9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52.8%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1096.3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198.3%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1142.1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45.8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77.2%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2014.6.23 ~ 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1251.6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54.75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119.5%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2014.7.7 ~ 7.13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1295.3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43.7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79.8%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2014.7.14 ~ 7.20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1334.9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39.6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90.6%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2014.7.21 ~ 7.27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1389.8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138.6%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2014.7.28 ~ 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3300"/>
                          </a:solidFill>
                          <a:latin typeface="맑은 고딕"/>
                        </a:rPr>
                        <a:t>40.5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73.8%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72396" y="1857364"/>
            <a:ext cx="1071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chemeClr val="tx1"/>
                </a:solidFill>
              </a:rPr>
              <a:t>단위</a:t>
            </a:r>
            <a:r>
              <a:rPr lang="en-US" altLang="ko-KR" sz="1200" dirty="0" smtClean="0">
                <a:solidFill>
                  <a:schemeClr val="tx1"/>
                </a:solidFill>
              </a:rPr>
              <a:t>: KWH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071670" y="6177669"/>
            <a:ext cx="550072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rgbClr val="0000FF"/>
                </a:solidFill>
              </a:rPr>
              <a:t>※ </a:t>
            </a:r>
            <a:r>
              <a:rPr lang="ko-KR" altLang="en-US" sz="1500" dirty="0" smtClean="0">
                <a:solidFill>
                  <a:srgbClr val="0000FF"/>
                </a:solidFill>
              </a:rPr>
              <a:t>센서 감지에 의해  </a:t>
            </a:r>
            <a:r>
              <a:rPr lang="en-US" altLang="ko-KR" sz="1500" dirty="0" smtClean="0">
                <a:solidFill>
                  <a:srgbClr val="FF0000"/>
                </a:solidFill>
              </a:rPr>
              <a:t>26.61%</a:t>
            </a:r>
            <a:r>
              <a:rPr lang="en-US" altLang="ko-KR" sz="1500" dirty="0" smtClean="0">
                <a:solidFill>
                  <a:srgbClr val="0000FF"/>
                </a:solidFill>
              </a:rPr>
              <a:t> </a:t>
            </a:r>
            <a:r>
              <a:rPr lang="ko-KR" altLang="en-US" sz="1500" dirty="0" smtClean="0">
                <a:solidFill>
                  <a:srgbClr val="0000FF"/>
                </a:solidFill>
              </a:rPr>
              <a:t>전기에너지 절감됨</a:t>
            </a:r>
            <a:r>
              <a:rPr lang="en-US" altLang="ko-KR" sz="1500" dirty="0" smtClean="0">
                <a:solidFill>
                  <a:srgbClr val="0000FF"/>
                </a:solidFill>
              </a:rPr>
              <a:t>.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9" name="차트 8"/>
          <p:cNvGraphicFramePr/>
          <p:nvPr/>
        </p:nvGraphicFramePr>
        <p:xfrm>
          <a:off x="0" y="1142984"/>
          <a:ext cx="9144000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857224" y="1357298"/>
          <a:ext cx="6286544" cy="1214445"/>
        </p:xfrm>
        <a:graphic>
          <a:graphicData uri="http://schemas.openxmlformats.org/drawingml/2006/table">
            <a:tbl>
              <a:tblPr/>
              <a:tblGrid>
                <a:gridCol w="2107322"/>
                <a:gridCol w="1393074"/>
                <a:gridCol w="1393074"/>
                <a:gridCol w="1393074"/>
              </a:tblGrid>
              <a:tr h="404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OFF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절감량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4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조명기구 평균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57.2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16.2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비 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71.7%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86512" y="1071546"/>
            <a:ext cx="1071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chemeClr val="tx1"/>
                </a:solidFill>
              </a:rPr>
              <a:t>단위</a:t>
            </a:r>
            <a:r>
              <a:rPr lang="en-US" altLang="ko-KR" sz="1200" dirty="0" smtClean="0">
                <a:solidFill>
                  <a:schemeClr val="tx1"/>
                </a:solidFill>
              </a:rPr>
              <a:t>:KWH</a:t>
            </a:r>
          </a:p>
        </p:txBody>
      </p:sp>
      <p:graphicFrame>
        <p:nvGraphicFramePr>
          <p:cNvPr id="10" name="차트 9"/>
          <p:cNvGraphicFramePr/>
          <p:nvPr/>
        </p:nvGraphicFramePr>
        <p:xfrm>
          <a:off x="1500166" y="2643182"/>
          <a:ext cx="5214974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1472" y="5929330"/>
            <a:ext cx="80010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chemeClr val="tx1"/>
                </a:solidFill>
              </a:rPr>
              <a:t>실험결과를 통하여  </a:t>
            </a:r>
            <a:r>
              <a:rPr lang="en-US" altLang="ko-KR" sz="1900" dirty="0" smtClean="0">
                <a:solidFill>
                  <a:srgbClr val="0000FF"/>
                </a:solidFill>
              </a:rPr>
              <a:t>1</a:t>
            </a:r>
            <a:r>
              <a:rPr lang="ko-KR" altLang="en-US" sz="1900" dirty="0" smtClean="0">
                <a:solidFill>
                  <a:srgbClr val="0000FF"/>
                </a:solidFill>
              </a:rPr>
              <a:t>주당 </a:t>
            </a:r>
            <a:r>
              <a:rPr lang="en-US" altLang="ko-KR" sz="1900" dirty="0" smtClean="0">
                <a:solidFill>
                  <a:srgbClr val="FF0000"/>
                </a:solidFill>
              </a:rPr>
              <a:t>16.2[KWH] (28.3%)</a:t>
            </a:r>
            <a:r>
              <a:rPr lang="ko-KR" altLang="en-US" sz="1900" dirty="0" smtClean="0">
                <a:solidFill>
                  <a:schemeClr val="tx1"/>
                </a:solidFill>
              </a:rPr>
              <a:t>가 절감됨을 알 수 있음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350" t="10583" r="22741" b="19302"/>
          <a:stretch>
            <a:fillRect/>
          </a:stretch>
        </p:blipFill>
        <p:spPr bwMode="auto">
          <a:xfrm>
            <a:off x="1142976" y="1142984"/>
            <a:ext cx="6643734" cy="525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143372" y="6357958"/>
            <a:ext cx="164307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평면도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572000" y="2643182"/>
            <a:ext cx="642942" cy="1214446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715008" y="2428868"/>
            <a:ext cx="1143008" cy="1428760"/>
          </a:xfrm>
          <a:prstGeom prst="rect">
            <a:avLst/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643174" y="5286388"/>
            <a:ext cx="3857652" cy="1000132"/>
          </a:xfrm>
          <a:prstGeom prst="rect">
            <a:avLst/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pic>
        <p:nvPicPr>
          <p:cNvPr id="6" name="그림 5" descr="A-005 투시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7651738" cy="54000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43174" y="6215082"/>
            <a:ext cx="424338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800" dirty="0" smtClean="0">
                <a:solidFill>
                  <a:srgbClr val="0000FF"/>
                </a:solidFill>
              </a:rPr>
              <a:t> &lt; </a:t>
            </a:r>
            <a:r>
              <a:rPr lang="ko-KR" altLang="en-US" sz="1800" smtClean="0">
                <a:solidFill>
                  <a:srgbClr val="0000FF"/>
                </a:solidFill>
              </a:rPr>
              <a:t>투  시  </a:t>
            </a:r>
            <a:r>
              <a:rPr lang="ko-KR" altLang="en-US" sz="1800" dirty="0" smtClean="0">
                <a:solidFill>
                  <a:srgbClr val="0000FF"/>
                </a:solidFill>
              </a:rPr>
              <a:t>도 </a:t>
            </a:r>
            <a:r>
              <a:rPr lang="en-US" altLang="ko-KR" sz="1800" dirty="0" smtClean="0">
                <a:solidFill>
                  <a:srgbClr val="0000FF"/>
                </a:solidFill>
              </a:rPr>
              <a:t>&gt;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7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pic>
        <p:nvPicPr>
          <p:cNvPr id="10" name="그림 9" descr="20140522_142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5072097" cy="2643206"/>
          </a:xfrm>
          <a:prstGeom prst="rect">
            <a:avLst/>
          </a:prstGeom>
        </p:spPr>
      </p:pic>
      <p:pic>
        <p:nvPicPr>
          <p:cNvPr id="11" name="그림 10" descr="SAM_1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285860"/>
            <a:ext cx="3360000" cy="2520000"/>
          </a:xfrm>
          <a:prstGeom prst="rect">
            <a:avLst/>
          </a:prstGeom>
        </p:spPr>
      </p:pic>
      <p:pic>
        <p:nvPicPr>
          <p:cNvPr id="15" name="그림 14" descr="SAM_18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4000504"/>
            <a:ext cx="3360000" cy="2520000"/>
          </a:xfrm>
          <a:prstGeom prst="rect">
            <a:avLst/>
          </a:prstGeom>
        </p:spPr>
      </p:pic>
      <p:pic>
        <p:nvPicPr>
          <p:cNvPr id="16" name="그림 15" descr="SAM_18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4000504"/>
            <a:ext cx="33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750206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전등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3)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실험기간</a:t>
            </a:r>
            <a:r>
              <a:rPr lang="en-US" altLang="ko-KR" sz="1500" dirty="0" smtClean="0">
                <a:solidFill>
                  <a:schemeClr val="tx1"/>
                </a:solidFill>
              </a:rPr>
              <a:t>: 2014</a:t>
            </a:r>
            <a:r>
              <a:rPr lang="ko-KR" altLang="en-US" sz="1500" dirty="0" smtClean="0">
                <a:solidFill>
                  <a:schemeClr val="tx1"/>
                </a:solidFill>
              </a:rPr>
              <a:t>년 </a:t>
            </a:r>
            <a:r>
              <a:rPr lang="en-US" altLang="ko-KR" sz="1500" dirty="0" smtClean="0">
                <a:solidFill>
                  <a:schemeClr val="tx1"/>
                </a:solidFill>
              </a:rPr>
              <a:t>4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7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r>
              <a:rPr lang="en-US" altLang="ko-KR" sz="1500" dirty="0" smtClean="0">
                <a:solidFill>
                  <a:schemeClr val="tx1"/>
                </a:solidFill>
              </a:rPr>
              <a:t>~  4</a:t>
            </a:r>
            <a:r>
              <a:rPr lang="ko-KR" altLang="en-US" sz="1500" dirty="0" smtClean="0">
                <a:solidFill>
                  <a:schemeClr val="tx1"/>
                </a:solidFill>
              </a:rPr>
              <a:t>월 </a:t>
            </a:r>
            <a:r>
              <a:rPr lang="en-US" altLang="ko-KR" sz="1500" dirty="0" smtClean="0">
                <a:solidFill>
                  <a:schemeClr val="tx1"/>
                </a:solidFill>
              </a:rPr>
              <a:t>13</a:t>
            </a:r>
            <a:r>
              <a:rPr lang="ko-KR" altLang="en-US" sz="1500" dirty="0" smtClean="0">
                <a:solidFill>
                  <a:schemeClr val="tx1"/>
                </a:solidFill>
              </a:rPr>
              <a:t>일 </a:t>
            </a:r>
            <a:endParaRPr lang="en-US" altLang="ko-KR" sz="150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지하주차장 조명은 연중 </a:t>
            </a:r>
            <a:r>
              <a:rPr lang="en-US" altLang="ko-KR" sz="1500" dirty="0" smtClean="0">
                <a:solidFill>
                  <a:schemeClr val="tx1"/>
                </a:solidFill>
              </a:rPr>
              <a:t>24</a:t>
            </a:r>
            <a:r>
              <a:rPr lang="ko-KR" altLang="en-US" sz="1500" dirty="0" smtClean="0">
                <a:solidFill>
                  <a:schemeClr val="tx1"/>
                </a:solidFill>
              </a:rPr>
              <a:t>간 점등됨</a:t>
            </a:r>
            <a:r>
              <a:rPr lang="en-US" altLang="ko-KR" sz="15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</a:rPr>
              <a:t>다</a:t>
            </a:r>
            <a:r>
              <a:rPr lang="en-US" altLang="ko-KR" sz="1500" dirty="0" smtClean="0">
                <a:solidFill>
                  <a:schemeClr val="tx1"/>
                </a:solidFill>
              </a:rPr>
              <a:t>. 1</a:t>
            </a:r>
            <a:r>
              <a:rPr lang="ko-KR" altLang="en-US" sz="1500" dirty="0" smtClean="0">
                <a:solidFill>
                  <a:schemeClr val="tx1"/>
                </a:solidFill>
              </a:rPr>
              <a:t>주</a:t>
            </a:r>
            <a:r>
              <a:rPr lang="en-US" altLang="ko-KR" sz="1500" dirty="0" smtClean="0">
                <a:solidFill>
                  <a:schemeClr val="tx1"/>
                </a:solidFill>
              </a:rPr>
              <a:t>~2</a:t>
            </a:r>
            <a:r>
              <a:rPr lang="ko-KR" altLang="en-US" sz="1500" dirty="0" smtClean="0">
                <a:solidFill>
                  <a:schemeClr val="tx1"/>
                </a:solidFill>
              </a:rPr>
              <a:t>주 간격으로 센서 </a:t>
            </a:r>
            <a:r>
              <a:rPr lang="en-US" altLang="ko-KR" sz="1500" dirty="0" smtClean="0">
                <a:solidFill>
                  <a:schemeClr val="tx1"/>
                </a:solidFill>
              </a:rPr>
              <a:t>ON/OFF</a:t>
            </a:r>
            <a:r>
              <a:rPr lang="ko-KR" altLang="en-US" sz="1500" dirty="0" smtClean="0">
                <a:solidFill>
                  <a:schemeClr val="tx1"/>
                </a:solidFill>
              </a:rPr>
              <a:t>하여 전기사용량 측정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28596" y="2143116"/>
          <a:ext cx="8072493" cy="4357718"/>
        </p:xfrm>
        <a:graphic>
          <a:graphicData uri="http://schemas.openxmlformats.org/drawingml/2006/table">
            <a:tbl>
              <a:tblPr/>
              <a:tblGrid>
                <a:gridCol w="551765"/>
                <a:gridCol w="1257356"/>
                <a:gridCol w="842696"/>
                <a:gridCol w="912921"/>
                <a:gridCol w="869448"/>
                <a:gridCol w="1016586"/>
                <a:gridCol w="1016586"/>
                <a:gridCol w="1016586"/>
                <a:gridCol w="588549"/>
              </a:tblGrid>
              <a:tr h="53515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날짜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기간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시간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센서동작</a:t>
                      </a:r>
                      <a:b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유무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계측값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주간 사용량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일간대비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비고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2014.4.7 ~ 4.13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328.9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487.8%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2014.4.14 ~ 4.20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2085.3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69.4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2014.4.21 ~ 4.27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473.6%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2014.4.28 ~ 5.11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2014.5.12 ~ 5.18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2873.6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496.4%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2014.5.19 ~ 5.25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2946.7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73.1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2014.5.26 ~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3274.4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448.3%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2014.6.2 ~ 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3342.3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67.9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2014.6.9 ~ 6.15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8:26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3669.7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482.2%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2014.6.16 ~ 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9:10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3749.3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79.6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43834" y="1857364"/>
            <a:ext cx="1071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chemeClr val="tx1"/>
                </a:solidFill>
              </a:rPr>
              <a:t>단위</a:t>
            </a:r>
            <a:r>
              <a:rPr lang="en-US" altLang="ko-KR" sz="1200" dirty="0" smtClean="0">
                <a:solidFill>
                  <a:schemeClr val="tx1"/>
                </a:solidFill>
              </a:rPr>
              <a:t>: KWH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전등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3)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14546" y="6000768"/>
            <a:ext cx="5317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800" dirty="0" smtClean="0">
                <a:solidFill>
                  <a:srgbClr val="0000FF"/>
                </a:solidFill>
              </a:rPr>
              <a:t>※ </a:t>
            </a:r>
            <a:r>
              <a:rPr lang="ko-KR" altLang="en-US" sz="1800" dirty="0" smtClean="0">
                <a:solidFill>
                  <a:srgbClr val="0000FF"/>
                </a:solidFill>
              </a:rPr>
              <a:t>센서 감지에 의해  </a:t>
            </a:r>
            <a:r>
              <a:rPr lang="en-US" altLang="ko-KR" sz="1800" dirty="0" smtClean="0">
                <a:solidFill>
                  <a:srgbClr val="FF0000"/>
                </a:solidFill>
              </a:rPr>
              <a:t>78.3%</a:t>
            </a:r>
            <a:r>
              <a:rPr lang="en-US" altLang="ko-KR" sz="1800" dirty="0" smtClean="0">
                <a:solidFill>
                  <a:srgbClr val="0000FF"/>
                </a:solidFill>
              </a:rPr>
              <a:t> </a:t>
            </a:r>
            <a:r>
              <a:rPr lang="ko-KR" altLang="en-US" sz="1800" dirty="0" smtClean="0">
                <a:solidFill>
                  <a:srgbClr val="0000FF"/>
                </a:solidFill>
              </a:rPr>
              <a:t>전기에너지 절감됨</a:t>
            </a:r>
            <a:r>
              <a:rPr lang="en-US" altLang="ko-KR" sz="1800" dirty="0" smtClean="0">
                <a:solidFill>
                  <a:srgbClr val="0000FF"/>
                </a:solidFill>
              </a:rPr>
              <a:t>.</a:t>
            </a:r>
            <a:endParaRPr lang="en-US" altLang="ko-KR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0" name="차트 9"/>
          <p:cNvGraphicFramePr/>
          <p:nvPr/>
        </p:nvGraphicFramePr>
        <p:xfrm>
          <a:off x="285720" y="1285860"/>
          <a:ext cx="8572560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[3]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실험결과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전등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3)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714348" y="1285860"/>
          <a:ext cx="6429419" cy="1143009"/>
        </p:xfrm>
        <a:graphic>
          <a:graphicData uri="http://schemas.openxmlformats.org/drawingml/2006/table">
            <a:tbl>
              <a:tblPr/>
              <a:tblGrid>
                <a:gridCol w="2085881"/>
                <a:gridCol w="1447846"/>
                <a:gridCol w="1447846"/>
                <a:gridCol w="1447846"/>
              </a:tblGrid>
              <a:tr h="38100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OFF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센서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절감량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조명기구 평균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328.1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0000FF"/>
                          </a:solidFill>
                          <a:latin typeface="맑은 고딕"/>
                        </a:rPr>
                        <a:t>71.2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256.9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비 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78.3%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86512" y="1000108"/>
            <a:ext cx="1071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200" dirty="0" smtClean="0">
                <a:solidFill>
                  <a:schemeClr val="tx1"/>
                </a:solidFill>
              </a:rPr>
              <a:t>단위</a:t>
            </a:r>
            <a:r>
              <a:rPr lang="en-US" altLang="ko-KR" sz="1200" dirty="0" smtClean="0">
                <a:solidFill>
                  <a:schemeClr val="tx1"/>
                </a:solidFill>
              </a:rPr>
              <a:t>:KWH</a:t>
            </a:r>
          </a:p>
        </p:txBody>
      </p:sp>
      <p:graphicFrame>
        <p:nvGraphicFramePr>
          <p:cNvPr id="12" name="차트 11"/>
          <p:cNvGraphicFramePr/>
          <p:nvPr/>
        </p:nvGraphicFramePr>
        <p:xfrm>
          <a:off x="857224" y="2500306"/>
          <a:ext cx="6286544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1472" y="5929330"/>
            <a:ext cx="80010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900" dirty="0" smtClean="0">
                <a:solidFill>
                  <a:schemeClr val="tx1"/>
                </a:solidFill>
              </a:rPr>
              <a:t>실험결과를 통하여  </a:t>
            </a:r>
            <a:r>
              <a:rPr lang="en-US" altLang="ko-KR" sz="1900" dirty="0" smtClean="0">
                <a:solidFill>
                  <a:srgbClr val="0000FF"/>
                </a:solidFill>
              </a:rPr>
              <a:t>1</a:t>
            </a:r>
            <a:r>
              <a:rPr lang="ko-KR" altLang="en-US" sz="1900" dirty="0" smtClean="0">
                <a:solidFill>
                  <a:srgbClr val="0000FF"/>
                </a:solidFill>
              </a:rPr>
              <a:t>주당 </a:t>
            </a:r>
            <a:r>
              <a:rPr lang="en-US" altLang="ko-KR" sz="1900" dirty="0" smtClean="0">
                <a:solidFill>
                  <a:srgbClr val="FF0000"/>
                </a:solidFill>
              </a:rPr>
              <a:t>256.9[KWH] (78.3%)</a:t>
            </a:r>
            <a:r>
              <a:rPr lang="ko-KR" altLang="en-US" sz="1900" dirty="0" smtClean="0">
                <a:solidFill>
                  <a:schemeClr val="tx1"/>
                </a:solidFill>
              </a:rPr>
              <a:t>가 절감됨을 알 수 있음</a:t>
            </a:r>
            <a:endParaRPr lang="en-US" altLang="ko-KR" sz="19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 + EHP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500034" y="1357298"/>
          <a:ext cx="7715304" cy="2428890"/>
        </p:xfrm>
        <a:graphic>
          <a:graphicData uri="http://schemas.openxmlformats.org/drawingml/2006/table">
            <a:tbl>
              <a:tblPr/>
              <a:tblGrid>
                <a:gridCol w="1421739"/>
                <a:gridCol w="1706087"/>
                <a:gridCol w="2104174"/>
                <a:gridCol w="2483304"/>
              </a:tblGrid>
              <a:tr h="64770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초기투자비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전기에너지 절감량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년간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56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재실감지센서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조명기구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드라이컨텍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EHP (KWH)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625.1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설치비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139,578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소계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948.1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합계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505,578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전기요금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/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37"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합계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원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                    </a:t>
                      </a:r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500034" y="3643314"/>
          <a:ext cx="3786214" cy="2682240"/>
        </p:xfrm>
        <a:graphic>
          <a:graphicData uri="http://schemas.openxmlformats.org/drawingml/2006/table">
            <a:tbl>
              <a:tblPr/>
              <a:tblGrid>
                <a:gridCol w="3786214"/>
              </a:tblGrid>
              <a:tr h="2071699">
                <a:tc>
                  <a:txBody>
                    <a:bodyPr/>
                    <a:lstStyle/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비 고 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재실감지센서 단가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96,000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드라이컨텍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26,000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설치비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23,263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드라이컨텍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및 센서 각각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전력요금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130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/KWH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5. 1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수업일은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계절학기 포함하여 </a:t>
                      </a:r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38</a:t>
                      </a:r>
                      <a:r>
                        <a:rPr lang="ko-KR" altLang="en-US" sz="1100" b="1" i="0" u="none" strike="noStrik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주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로 정함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6. </a:t>
                      </a:r>
                      <a:r>
                        <a:rPr lang="en-US" altLang="ko-KR" sz="1100" b="1" i="0" u="sng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EHP</a:t>
                      </a:r>
                      <a:r>
                        <a:rPr lang="ko-KR" altLang="en-US" sz="1100" b="1" i="0" u="sng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절감량</a:t>
                      </a:r>
                      <a:r>
                        <a:rPr lang="ko-KR" altLang="en-US" sz="1100" b="1" i="0" u="sng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반영은 수업 일수의 </a:t>
                      </a:r>
                      <a:r>
                        <a:rPr lang="en-US" altLang="ko-KR" sz="1100" b="1" i="0" u="sng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50%</a:t>
                      </a:r>
                      <a:r>
                        <a:rPr lang="ko-KR" altLang="en-US" sz="1100" b="1" i="0" u="sng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만 적용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방학기간은 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절감량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산출 제외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  <a:buAutoNum type="arabicPeriod"/>
            </a:pP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층 강의실 </a:t>
            </a:r>
            <a:r>
              <a:rPr lang="en-US" altLang="ko-KR" sz="1500" dirty="0" smtClean="0">
                <a:solidFill>
                  <a:schemeClr val="tx1"/>
                </a:solidFill>
              </a:rPr>
              <a:t>3</a:t>
            </a:r>
            <a:r>
              <a:rPr lang="ko-KR" altLang="en-US" sz="1500" dirty="0" smtClean="0">
                <a:solidFill>
                  <a:schemeClr val="tx1"/>
                </a:solidFill>
              </a:rPr>
              <a:t>개소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1)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 + EHP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500032" y="1285860"/>
          <a:ext cx="7786744" cy="1143009"/>
        </p:xfrm>
        <a:graphic>
          <a:graphicData uri="http://schemas.openxmlformats.org/drawingml/2006/table">
            <a:tbl>
              <a:tblPr/>
              <a:tblGrid>
                <a:gridCol w="1112392"/>
                <a:gridCol w="1112392"/>
                <a:gridCol w="1112392"/>
                <a:gridCol w="1112392"/>
                <a:gridCol w="1112392"/>
                <a:gridCol w="1112392"/>
                <a:gridCol w="1112392"/>
              </a:tblGrid>
              <a:tr h="4313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투자비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-505,578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-382,325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-259,072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-135,819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절감금액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123,253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손익분기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-382,325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-259,072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-135,819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-12,566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110,687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233,940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642910" y="2571744"/>
          <a:ext cx="7572428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타원 8"/>
          <p:cNvSpPr/>
          <p:nvPr/>
        </p:nvSpPr>
        <p:spPr>
          <a:xfrm>
            <a:off x="6215074" y="3286124"/>
            <a:ext cx="857256" cy="928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15008" y="278605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ko-KR" altLang="en-US" sz="1800" dirty="0" smtClean="0">
                <a:solidFill>
                  <a:srgbClr val="0000FF"/>
                </a:solidFill>
              </a:rPr>
              <a:t>손익분기점  </a:t>
            </a:r>
            <a:r>
              <a:rPr lang="en-US" altLang="ko-KR" sz="1800" dirty="0" smtClean="0">
                <a:solidFill>
                  <a:srgbClr val="FF3300"/>
                </a:solidFill>
              </a:rPr>
              <a:t>5</a:t>
            </a:r>
            <a:r>
              <a:rPr lang="ko-KR" altLang="en-US" sz="1800" dirty="0" smtClean="0">
                <a:solidFill>
                  <a:srgbClr val="FF3300"/>
                </a:solidFill>
              </a:rPr>
              <a:t>년</a:t>
            </a:r>
            <a:endParaRPr lang="en-US" altLang="ko-KR" sz="1800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28597" y="1285860"/>
          <a:ext cx="7286676" cy="1857388"/>
        </p:xfrm>
        <a:graphic>
          <a:graphicData uri="http://schemas.openxmlformats.org/drawingml/2006/table">
            <a:tbl>
              <a:tblPr/>
              <a:tblGrid>
                <a:gridCol w="1490309"/>
                <a:gridCol w="1788371"/>
                <a:gridCol w="1703743"/>
                <a:gridCol w="2304253"/>
              </a:tblGrid>
              <a:tr h="46434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초기투자비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전기에너지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절감량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재실감지센서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288,000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조명기구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842.4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설치비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69,789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전기요금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357,789 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합계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109,512 </a:t>
                      </a:r>
                      <a:endParaRPr lang="en-US" altLang="ko-KR" sz="11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00034" y="3357562"/>
          <a:ext cx="3714776" cy="1676400"/>
        </p:xfrm>
        <a:graphic>
          <a:graphicData uri="http://schemas.openxmlformats.org/drawingml/2006/table">
            <a:tbl>
              <a:tblPr/>
              <a:tblGrid>
                <a:gridCol w="3714776"/>
              </a:tblGrid>
              <a:tr h="1643074">
                <a:tc>
                  <a:txBody>
                    <a:bodyPr/>
                    <a:lstStyle/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비고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재실감지센서 단가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96,000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설치비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23,263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드라이컨텍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및 센서 각각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전력요금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130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/KWH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년을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52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주로 정함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지상</a:t>
            </a:r>
            <a:r>
              <a:rPr lang="en-US" altLang="ko-KR" sz="1500" dirty="0" smtClean="0">
                <a:solidFill>
                  <a:schemeClr val="tx1"/>
                </a:solidFill>
              </a:rPr>
              <a:t>2</a:t>
            </a:r>
            <a:r>
              <a:rPr lang="ko-KR" altLang="en-US" sz="1500" dirty="0" smtClean="0">
                <a:solidFill>
                  <a:schemeClr val="tx1"/>
                </a:solidFill>
              </a:rPr>
              <a:t>층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남여화장실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2)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57158" y="1214422"/>
          <a:ext cx="8143933" cy="1571636"/>
        </p:xfrm>
        <a:graphic>
          <a:graphicData uri="http://schemas.openxmlformats.org/drawingml/2006/table">
            <a:tbl>
              <a:tblPr/>
              <a:tblGrid>
                <a:gridCol w="1163419"/>
                <a:gridCol w="1163419"/>
                <a:gridCol w="1163419"/>
                <a:gridCol w="1163419"/>
                <a:gridCol w="1163419"/>
                <a:gridCol w="1163419"/>
                <a:gridCol w="1163419"/>
              </a:tblGrid>
              <a:tr h="3929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투자비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-357,789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-248,277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-138,765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절감금액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109,512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손익분기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-248,277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-138,765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-29,253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80,259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189,771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299,283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차트 8"/>
          <p:cNvGraphicFramePr/>
          <p:nvPr/>
        </p:nvGraphicFramePr>
        <p:xfrm>
          <a:off x="714348" y="2857496"/>
          <a:ext cx="7358114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전등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3)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28596" y="1285860"/>
          <a:ext cx="7929618" cy="1643072"/>
        </p:xfrm>
        <a:graphic>
          <a:graphicData uri="http://schemas.openxmlformats.org/drawingml/2006/table">
            <a:tbl>
              <a:tblPr/>
              <a:tblGrid>
                <a:gridCol w="1461232"/>
                <a:gridCol w="1753478"/>
                <a:gridCol w="2162623"/>
                <a:gridCol w="2552285"/>
              </a:tblGrid>
              <a:tr h="41076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초기투자비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전기에너지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절감량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1076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조명기구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1,820,000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조명기구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13,359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76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센서비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455,000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전기요금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KWH)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76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  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2,275,000 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  계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1,736,644 </a:t>
                      </a:r>
                      <a:endParaRPr lang="en-US" altLang="ko-KR" sz="11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28596" y="3214686"/>
          <a:ext cx="5357850" cy="1928826"/>
        </p:xfrm>
        <a:graphic>
          <a:graphicData uri="http://schemas.openxmlformats.org/drawingml/2006/table">
            <a:tbl>
              <a:tblPr/>
              <a:tblGrid>
                <a:gridCol w="5357850"/>
              </a:tblGrid>
              <a:tr h="1928826">
                <a:tc>
                  <a:txBody>
                    <a:bodyPr/>
                    <a:lstStyle/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비고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도플러센서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조명기구 증액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배관배선 포함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): 35,000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개 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(52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개 설치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도플러센서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65,000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(7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개 설치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전력요금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130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/KWH</a:t>
                      </a:r>
                    </a:p>
                    <a:p>
                      <a:pPr algn="l" fontAlgn="ctr">
                        <a:lnSpc>
                          <a:spcPct val="200000"/>
                        </a:lnSpc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년을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52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주로 정함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[4] 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고찰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785794"/>
            <a:ext cx="83582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지하 </a:t>
            </a:r>
            <a:r>
              <a:rPr lang="en-US" altLang="ko-KR" sz="1500" dirty="0" smtClean="0">
                <a:solidFill>
                  <a:schemeClr val="tx1"/>
                </a:solidFill>
              </a:rPr>
              <a:t>1</a:t>
            </a:r>
            <a:r>
              <a:rPr lang="ko-KR" altLang="en-US" sz="1500" dirty="0" smtClean="0">
                <a:solidFill>
                  <a:schemeClr val="tx1"/>
                </a:solidFill>
              </a:rPr>
              <a:t>층 주차장 전등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실험군</a:t>
            </a:r>
            <a:r>
              <a:rPr lang="ko-KR" altLang="en-US" sz="1500" dirty="0" smtClean="0">
                <a:solidFill>
                  <a:schemeClr val="tx1"/>
                </a:solidFill>
              </a:rPr>
              <a:t> </a:t>
            </a:r>
            <a:r>
              <a:rPr lang="en-US" altLang="ko-KR" sz="1500" dirty="0" smtClean="0">
                <a:solidFill>
                  <a:schemeClr val="tx1"/>
                </a:solidFill>
              </a:rPr>
              <a:t>3)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85720" y="1214422"/>
          <a:ext cx="8429687" cy="1357324"/>
        </p:xfrm>
        <a:graphic>
          <a:graphicData uri="http://schemas.openxmlformats.org/drawingml/2006/table">
            <a:tbl>
              <a:tblPr/>
              <a:tblGrid>
                <a:gridCol w="1204241"/>
                <a:gridCol w="1204241"/>
                <a:gridCol w="1204241"/>
                <a:gridCol w="1204241"/>
                <a:gridCol w="1204241"/>
                <a:gridCol w="1204241"/>
                <a:gridCol w="1204241"/>
              </a:tblGrid>
              <a:tr h="3393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품  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투자비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-2,275,000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절감금액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1,736,644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손익분기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-538,356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1,198,288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2,934,932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4,671,576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6,408,220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8,144,864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714348" y="2643182"/>
          <a:ext cx="735811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1. LED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pic>
        <p:nvPicPr>
          <p:cNvPr id="6" name="그림 13" descr="4-3.png"/>
          <p:cNvPicPr>
            <a:picLocks noChangeAspect="1"/>
          </p:cNvPicPr>
          <p:nvPr/>
        </p:nvPicPr>
        <p:blipFill>
          <a:blip r:embed="rId2" cstate="print"/>
          <a:srcRect l="4936" t="19585" r="4199" b="43721"/>
          <a:stretch>
            <a:fillRect/>
          </a:stretch>
        </p:blipFill>
        <p:spPr bwMode="auto">
          <a:xfrm>
            <a:off x="451339" y="1343025"/>
            <a:ext cx="8308731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681405" y="1651001"/>
            <a:ext cx="6093069" cy="196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-85725">
              <a:buFont typeface="Arial" pitchFamily="34" charset="0"/>
              <a:buChar char="•"/>
            </a:pPr>
            <a:r>
              <a:rPr kumimoji="0" lang="ko-KR" altLang="en-US" sz="16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유해물질이 없고 연구소근무자의 건강을 극대화하는 건강한 빛</a:t>
            </a:r>
            <a:endParaRPr kumimoji="0" lang="en-US" altLang="ko-KR" sz="16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52"/>
          <p:cNvSpPr>
            <a:spLocks noChangeArrowheads="1"/>
          </p:cNvSpPr>
          <p:nvPr/>
        </p:nvSpPr>
        <p:spPr bwMode="auto">
          <a:xfrm>
            <a:off x="515815" y="1233489"/>
            <a:ext cx="3068469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ko-KR" altLang="en-US" sz="1600" dirty="0">
                <a:solidFill>
                  <a:srgbClr val="CC0066"/>
                </a:solidFill>
                <a:latin typeface="+mn-ea"/>
                <a:ea typeface="+mn-ea"/>
              </a:rPr>
              <a:t>눈부심이 적어 쾌적한 환경제공</a:t>
            </a:r>
            <a:endParaRPr kumimoji="0" lang="en-US" altLang="ko-KR" sz="1600" dirty="0">
              <a:solidFill>
                <a:srgbClr val="CC0066"/>
              </a:solidFill>
              <a:latin typeface="+mn-ea"/>
              <a:ea typeface="+mn-ea"/>
            </a:endParaRPr>
          </a:p>
        </p:txBody>
      </p:sp>
      <p:pic>
        <p:nvPicPr>
          <p:cNvPr id="12" name="그림 105" descr="2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558" y="1322388"/>
            <a:ext cx="117231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4" descr="4-3.png"/>
          <p:cNvPicPr>
            <a:picLocks noChangeAspect="1"/>
          </p:cNvPicPr>
          <p:nvPr/>
        </p:nvPicPr>
        <p:blipFill>
          <a:blip r:embed="rId2" cstate="print"/>
          <a:srcRect l="4936" t="56123" r="4199" b="7849"/>
          <a:stretch>
            <a:fillRect/>
          </a:stretch>
        </p:blipFill>
        <p:spPr bwMode="auto">
          <a:xfrm>
            <a:off x="451339" y="3849688"/>
            <a:ext cx="8308731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6" descr="4-3.png"/>
          <p:cNvPicPr>
            <a:picLocks noChangeAspect="1"/>
          </p:cNvPicPr>
          <p:nvPr/>
        </p:nvPicPr>
        <p:blipFill>
          <a:blip r:embed="rId4" cstate="print"/>
          <a:srcRect l="45930" t="30388" r="46046" b="59068"/>
          <a:stretch>
            <a:fillRect/>
          </a:stretch>
        </p:blipFill>
        <p:spPr bwMode="auto">
          <a:xfrm>
            <a:off x="3877408" y="2084388"/>
            <a:ext cx="677008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7" descr="4-3.png"/>
          <p:cNvPicPr>
            <a:picLocks noChangeAspect="1"/>
          </p:cNvPicPr>
          <p:nvPr/>
        </p:nvPicPr>
        <p:blipFill>
          <a:blip r:embed="rId4" cstate="print"/>
          <a:srcRect l="30466" t="42015" r="62558" b="48993"/>
          <a:stretch>
            <a:fillRect/>
          </a:stretch>
        </p:blipFill>
        <p:spPr bwMode="auto">
          <a:xfrm>
            <a:off x="2571751" y="2881314"/>
            <a:ext cx="58908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5" descr="4-3.png"/>
          <p:cNvPicPr>
            <a:picLocks noChangeAspect="1"/>
          </p:cNvPicPr>
          <p:nvPr/>
        </p:nvPicPr>
        <p:blipFill>
          <a:blip r:embed="rId4" cstate="print"/>
          <a:srcRect l="59883" t="24496" r="32791" b="66821"/>
          <a:stretch>
            <a:fillRect/>
          </a:stretch>
        </p:blipFill>
        <p:spPr bwMode="auto">
          <a:xfrm>
            <a:off x="5499590" y="1704976"/>
            <a:ext cx="61839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8" descr="4-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9697" y="4879976"/>
            <a:ext cx="414557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0" descr="4.png"/>
          <p:cNvPicPr>
            <a:picLocks noChangeAspect="1"/>
          </p:cNvPicPr>
          <p:nvPr/>
        </p:nvPicPr>
        <p:blipFill>
          <a:blip r:embed="rId6" cstate="print"/>
          <a:srcRect l="46512" t="34729" r="31628" b="9302"/>
          <a:stretch>
            <a:fillRect/>
          </a:stretch>
        </p:blipFill>
        <p:spPr bwMode="auto">
          <a:xfrm>
            <a:off x="3925766" y="2381251"/>
            <a:ext cx="1844919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22" descr="4-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1793" y="2662239"/>
            <a:ext cx="391257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1" descr="4-2.png"/>
          <p:cNvPicPr>
            <a:picLocks noChangeAspect="1"/>
          </p:cNvPicPr>
          <p:nvPr/>
        </p:nvPicPr>
        <p:blipFill>
          <a:blip r:embed="rId8" cstate="print"/>
          <a:srcRect l="52441" t="25116" r="28722" b="43721"/>
          <a:stretch>
            <a:fillRect/>
          </a:stretch>
        </p:blipFill>
        <p:spPr bwMode="auto">
          <a:xfrm>
            <a:off x="4872405" y="1747839"/>
            <a:ext cx="158994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5" descr="4-5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3189" y="4051301"/>
            <a:ext cx="3260481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4" descr="4-4.png"/>
          <p:cNvPicPr>
            <a:picLocks noChangeAspect="1"/>
          </p:cNvPicPr>
          <p:nvPr/>
        </p:nvPicPr>
        <p:blipFill>
          <a:blip r:embed="rId10" cstate="print"/>
          <a:srcRect l="28488" t="42946" r="51047" b="22015"/>
          <a:stretch>
            <a:fillRect/>
          </a:stretch>
        </p:blipFill>
        <p:spPr bwMode="auto">
          <a:xfrm>
            <a:off x="2451589" y="2944814"/>
            <a:ext cx="1727688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8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900615" y="2413054"/>
            <a:ext cx="424338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Ⅰ. </a:t>
            </a:r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에너지 절감 시스템 </a:t>
            </a:r>
            <a:endParaRPr lang="en-US" altLang="ko-K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spcBef>
                <a:spcPct val="50000"/>
              </a:spcBef>
            </a:pPr>
            <a:endParaRPr lang="en-US" altLang="ko-K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Ⅱ.</a:t>
            </a:r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재실감지 센서 </a:t>
            </a:r>
            <a:r>
              <a:rPr lang="ko-KR" alt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적용성</a:t>
            </a:r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검증</a:t>
            </a:r>
            <a:endParaRPr lang="en-US" altLang="ko-K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endParaRPr lang="en-US" altLang="ko-KR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2000" dirty="0" smtClean="0">
                <a:solidFill>
                  <a:schemeClr val="tx1"/>
                </a:solidFill>
              </a:rPr>
              <a:t> Ⅲ. </a:t>
            </a:r>
            <a:r>
              <a:rPr lang="ko-KR" altLang="en-US" sz="2000" dirty="0" smtClean="0">
                <a:solidFill>
                  <a:schemeClr val="tx1"/>
                </a:solidFill>
              </a:rPr>
              <a:t>도서관 열람실 </a:t>
            </a:r>
            <a:r>
              <a:rPr lang="en-US" altLang="ko-KR" sz="2000" dirty="0" smtClean="0">
                <a:solidFill>
                  <a:schemeClr val="tx1"/>
                </a:solidFill>
              </a:rPr>
              <a:t>LED</a:t>
            </a:r>
            <a:r>
              <a:rPr lang="ko-KR" altLang="en-US" sz="2000" dirty="0" smtClean="0">
                <a:solidFill>
                  <a:schemeClr val="tx1"/>
                </a:solidFill>
              </a:rPr>
              <a:t>조명 교체</a:t>
            </a:r>
            <a:endParaRPr lang="en-US" altLang="ko-KR" sz="2000" dirty="0" smtClean="0">
              <a:solidFill>
                <a:schemeClr val="tx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8596" y="857232"/>
            <a:ext cx="857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500" dirty="0" smtClean="0">
                <a:solidFill>
                  <a:schemeClr val="tx1"/>
                </a:solidFill>
              </a:rPr>
              <a:t>목                 </a:t>
            </a:r>
            <a:r>
              <a:rPr lang="en-US" altLang="ko-KR" sz="3500" dirty="0" smtClean="0">
                <a:solidFill>
                  <a:schemeClr val="tx1"/>
                </a:solidFill>
              </a:rPr>
              <a:t> </a:t>
            </a:r>
            <a:r>
              <a:rPr lang="ko-KR" altLang="en-US" sz="3500" dirty="0" smtClean="0">
                <a:solidFill>
                  <a:schemeClr val="tx1"/>
                </a:solidFill>
              </a:rPr>
              <a:t>차</a:t>
            </a:r>
            <a:endParaRPr lang="ko-KR" altLang="en-US" sz="3500" dirty="0">
              <a:solidFill>
                <a:schemeClr val="tx1"/>
              </a:solidFill>
            </a:endParaRPr>
          </a:p>
        </p:txBody>
      </p:sp>
      <p:pic>
        <p:nvPicPr>
          <p:cNvPr id="8" name="그림 7" descr="광고투시도-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4572032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80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Ⅲ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도서관 열람실 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LED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조명 교체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642910" y="4071942"/>
          <a:ext cx="8215371" cy="235745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54853"/>
                <a:gridCol w="6060518"/>
              </a:tblGrid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  사  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도서관 열람실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LED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조명 교체공사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 기간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06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19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2013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08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31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(2.5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4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  공  사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필립스전자</a:t>
                      </a:r>
                      <a:endParaRPr kumimoji="0" lang="ko-KR" altLang="en-US" sz="14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7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2,664 </a:t>
                      </a:r>
                      <a:r>
                        <a:rPr kumimoji="0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</a:t>
                      </a:r>
                      <a:r>
                        <a:rPr kumimoji="0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3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규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모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지하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지상 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4282" y="928670"/>
            <a:ext cx="835824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※ </a:t>
            </a:r>
            <a:r>
              <a:rPr lang="ko-KR" altLang="en-US" sz="1500" dirty="0" smtClean="0">
                <a:solidFill>
                  <a:schemeClr val="tx1"/>
                </a:solidFill>
              </a:rPr>
              <a:t>서울캠퍼스 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“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도서관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” </a:t>
            </a:r>
          </a:p>
        </p:txBody>
      </p:sp>
      <p:pic>
        <p:nvPicPr>
          <p:cNvPr id="6" name="그림 5" descr="SAM_189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8926" y="928670"/>
            <a:ext cx="5861159" cy="2928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442114"/>
            <a:ext cx="2214578" cy="155825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ko-KR" sz="2400" dirty="0" smtClean="0">
                <a:solidFill>
                  <a:srgbClr val="0000FF"/>
                </a:solidFill>
                <a:ea typeface="굴림" pitchFamily="50" charset="-127"/>
              </a:rPr>
              <a:t>TP&amp;S</a:t>
            </a:r>
            <a:r>
              <a:rPr lang="en-US" altLang="ko-KR" sz="2400" dirty="0" smtClean="0">
                <a:solidFill>
                  <a:srgbClr val="0000FF"/>
                </a:solidFill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굴림체" pitchFamily="49" charset="-127"/>
                <a:ea typeface="굴림체" pitchFamily="49" charset="-127"/>
              </a:rPr>
              <a:t>사업 </a:t>
            </a:r>
            <a:endParaRPr lang="en-US" altLang="ko-KR" sz="2400" dirty="0" smtClean="0">
              <a:solidFill>
                <a:srgbClr val="0000FF"/>
              </a:solidFill>
              <a:latin typeface="굴림체" pitchFamily="49" charset="-127"/>
              <a:ea typeface="굴림체" pitchFamily="49" charset="-127"/>
            </a:endParaRPr>
          </a:p>
          <a:p>
            <a:pPr algn="l">
              <a:lnSpc>
                <a:spcPct val="200000"/>
              </a:lnSpc>
            </a:pPr>
            <a:r>
              <a:rPr lang="en-US" altLang="ko-KR" sz="2400" dirty="0" smtClean="0">
                <a:solidFill>
                  <a:srgbClr val="0000FF"/>
                </a:solidFill>
                <a:latin typeface="굴림체" pitchFamily="49" charset="-127"/>
                <a:ea typeface="굴림체" pitchFamily="49" charset="-127"/>
              </a:rPr>
              <a:t>  =  ESCO</a:t>
            </a:r>
            <a:endParaRPr lang="ko-KR" alt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Ⅲ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도서관 열람실 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LED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조명 교체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24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424796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82</a:t>
            </a:fld>
            <a:r>
              <a:rPr kumimoji="0" lang="en-US" altLang="ko-KR" sz="1200">
                <a:solidFill>
                  <a:srgbClr val="7F7F7F"/>
                </a:solidFill>
                <a:ea typeface="맑은 고딕" pitchFamily="50" charset="-127"/>
              </a:rPr>
              <a:t> / 26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85720" y="1500174"/>
            <a:ext cx="8858280" cy="428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/>
                </a:solidFill>
              </a:rPr>
              <a:t>1. </a:t>
            </a:r>
            <a:r>
              <a:rPr lang="ko-KR" altLang="en-US" sz="1500" dirty="0" smtClean="0">
                <a:solidFill>
                  <a:schemeClr val="tx1"/>
                </a:solidFill>
              </a:rPr>
              <a:t>건 명 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smtClean="0">
                <a:solidFill>
                  <a:schemeClr val="tx1"/>
                </a:solidFill>
              </a:rPr>
              <a:t>도서관 열람실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 교체공사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형광등 </a:t>
            </a:r>
            <a:r>
              <a:rPr lang="en-US" altLang="ko-KR" sz="1500" dirty="0" smtClean="0">
                <a:solidFill>
                  <a:schemeClr val="tx1"/>
                </a:solidFill>
              </a:rPr>
              <a:t>64W -&gt; LED 40W) </a:t>
            </a:r>
            <a:endParaRPr lang="ko-KR" altLang="en-US" sz="1500" dirty="0" smtClean="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/>
                </a:solidFill>
              </a:rPr>
              <a:t>2. </a:t>
            </a:r>
            <a:r>
              <a:rPr lang="ko-KR" altLang="en-US" sz="1500" dirty="0" smtClean="0">
                <a:solidFill>
                  <a:schemeClr val="tx1"/>
                </a:solidFill>
              </a:rPr>
              <a:t>공사 범위 </a:t>
            </a:r>
            <a:r>
              <a:rPr lang="en-US" altLang="ko-KR" sz="1500" dirty="0" smtClean="0">
                <a:solidFill>
                  <a:schemeClr val="tx1"/>
                </a:solidFill>
              </a:rPr>
              <a:t>: 4,5</a:t>
            </a:r>
            <a:r>
              <a:rPr lang="ko-KR" altLang="en-US" sz="1500" dirty="0" smtClean="0">
                <a:solidFill>
                  <a:schemeClr val="tx1"/>
                </a:solidFill>
              </a:rPr>
              <a:t>층 열람실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</a:t>
            </a:r>
            <a:r>
              <a:rPr lang="en-US" altLang="ko-KR" sz="1500" dirty="0" smtClean="0">
                <a:solidFill>
                  <a:schemeClr val="tx1"/>
                </a:solidFill>
              </a:rPr>
              <a:t>(600</a:t>
            </a:r>
            <a:r>
              <a:rPr lang="ko-KR" altLang="en-US" sz="1500" dirty="0" smtClean="0">
                <a:solidFill>
                  <a:schemeClr val="tx1"/>
                </a:solidFill>
              </a:rPr>
              <a:t>개</a:t>
            </a:r>
            <a:r>
              <a:rPr lang="en-US" altLang="ko-KR" sz="1500" dirty="0" smtClean="0">
                <a:solidFill>
                  <a:schemeClr val="tx1"/>
                </a:solidFill>
              </a:rPr>
              <a:t>) </a:t>
            </a:r>
            <a:r>
              <a:rPr lang="ko-KR" altLang="en-US" sz="1500" dirty="0" smtClean="0">
                <a:solidFill>
                  <a:schemeClr val="tx1"/>
                </a:solidFill>
              </a:rPr>
              <a:t>교체 </a:t>
            </a:r>
            <a:r>
              <a:rPr lang="en-US" altLang="ko-KR" sz="1500" dirty="0" smtClean="0">
                <a:solidFill>
                  <a:schemeClr val="tx1"/>
                </a:solidFill>
              </a:rPr>
              <a:t>/ </a:t>
            </a:r>
            <a:r>
              <a:rPr lang="ko-KR" altLang="en-US" sz="1500" dirty="0" smtClean="0">
                <a:solidFill>
                  <a:schemeClr val="tx1"/>
                </a:solidFill>
              </a:rPr>
              <a:t>소방</a:t>
            </a:r>
            <a:r>
              <a:rPr lang="en-US" altLang="ko-KR" sz="1500" dirty="0" smtClean="0">
                <a:solidFill>
                  <a:schemeClr val="tx1"/>
                </a:solidFill>
              </a:rPr>
              <a:t>LED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유도등</a:t>
            </a:r>
            <a:r>
              <a:rPr lang="en-US" altLang="ko-KR" sz="1500" dirty="0" smtClean="0">
                <a:solidFill>
                  <a:schemeClr val="tx1"/>
                </a:solidFill>
              </a:rPr>
              <a:t>(203</a:t>
            </a:r>
            <a:r>
              <a:rPr lang="ko-KR" altLang="en-US" sz="1500" dirty="0" smtClean="0">
                <a:solidFill>
                  <a:schemeClr val="tx1"/>
                </a:solidFill>
              </a:rPr>
              <a:t>개</a:t>
            </a:r>
            <a:r>
              <a:rPr lang="en-US" altLang="ko-KR" sz="1500" dirty="0" smtClean="0">
                <a:solidFill>
                  <a:schemeClr val="tx1"/>
                </a:solidFill>
              </a:rPr>
              <a:t>) </a:t>
            </a:r>
            <a:r>
              <a:rPr lang="ko-KR" altLang="en-US" sz="1500" dirty="0" smtClean="0">
                <a:solidFill>
                  <a:schemeClr val="tx1"/>
                </a:solidFill>
              </a:rPr>
              <a:t>교체</a:t>
            </a:r>
          </a:p>
          <a:p>
            <a:pPr algn="l"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/>
                </a:solidFill>
              </a:rPr>
              <a:t>3. </a:t>
            </a:r>
            <a:r>
              <a:rPr lang="ko-KR" altLang="en-US" sz="1500" dirty="0" smtClean="0">
                <a:solidFill>
                  <a:schemeClr val="tx1"/>
                </a:solidFill>
              </a:rPr>
              <a:t>추정 금액 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smtClean="0">
                <a:solidFill>
                  <a:schemeClr val="tx1"/>
                </a:solidFill>
              </a:rPr>
              <a:t>₩ </a:t>
            </a:r>
            <a:r>
              <a:rPr lang="en-US" altLang="ko-KR" sz="1500" dirty="0" smtClean="0">
                <a:solidFill>
                  <a:schemeClr val="tx1"/>
                </a:solidFill>
              </a:rPr>
              <a:t>92,300,000</a:t>
            </a:r>
            <a:r>
              <a:rPr lang="ko-KR" altLang="en-US" sz="1500" dirty="0" smtClean="0">
                <a:solidFill>
                  <a:schemeClr val="tx1"/>
                </a:solidFill>
              </a:rPr>
              <a:t>원 </a:t>
            </a:r>
            <a:r>
              <a:rPr lang="en-US" altLang="ko-KR" sz="1500" dirty="0" smtClean="0">
                <a:solidFill>
                  <a:schemeClr val="tx1"/>
                </a:solidFill>
              </a:rPr>
              <a:t>(</a:t>
            </a:r>
            <a:r>
              <a:rPr lang="ko-KR" altLang="en-US" sz="1500" dirty="0" smtClean="0">
                <a:solidFill>
                  <a:schemeClr val="tx1"/>
                </a:solidFill>
              </a:rPr>
              <a:t>부가세 포함</a:t>
            </a:r>
            <a:r>
              <a:rPr lang="en-US" altLang="ko-KR" sz="1500" dirty="0" smtClean="0">
                <a:solidFill>
                  <a:schemeClr val="tx1"/>
                </a:solidFill>
              </a:rPr>
              <a:t>)</a:t>
            </a:r>
            <a:endParaRPr lang="ko-KR" altLang="en-US" sz="1500" dirty="0" smtClean="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en-US" altLang="ko-KR" sz="1500" dirty="0" smtClean="0">
                <a:solidFill>
                  <a:schemeClr val="tx1"/>
                </a:solidFill>
              </a:rPr>
              <a:t>4. </a:t>
            </a:r>
            <a:r>
              <a:rPr lang="ko-KR" altLang="en-US" sz="1500" dirty="0" smtClean="0">
                <a:solidFill>
                  <a:schemeClr val="tx1"/>
                </a:solidFill>
              </a:rPr>
              <a:t>사업 방법</a:t>
            </a:r>
          </a:p>
          <a:p>
            <a:pPr algn="l">
              <a:lnSpc>
                <a:spcPct val="200000"/>
              </a:lnSpc>
            </a:pPr>
            <a:r>
              <a:rPr lang="ko-KR" altLang="en-US" sz="1500" dirty="0" smtClean="0">
                <a:solidFill>
                  <a:schemeClr val="tx1"/>
                </a:solidFill>
              </a:rPr>
              <a:t>   가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사 업 비</a:t>
            </a:r>
            <a:r>
              <a:rPr lang="en-US" altLang="ko-KR" sz="1500" dirty="0" smtClean="0">
                <a:solidFill>
                  <a:schemeClr val="tx1"/>
                </a:solidFill>
              </a:rPr>
              <a:t>: </a:t>
            </a:r>
            <a:r>
              <a:rPr lang="ko-KR" altLang="en-US" sz="1500" dirty="0" smtClean="0">
                <a:solidFill>
                  <a:schemeClr val="tx1"/>
                </a:solidFill>
              </a:rPr>
              <a:t>이 사업에 소요되는 금액을 계약업체에서 선 투자하여 </a:t>
            </a:r>
            <a:r>
              <a:rPr lang="en-US" altLang="ko-KR" sz="1500" dirty="0" smtClean="0">
                <a:solidFill>
                  <a:schemeClr val="tx1"/>
                </a:solidFill>
              </a:rPr>
              <a:t>LED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조명시설 을 설치 완료 후 익월부터 </a:t>
            </a:r>
            <a:r>
              <a:rPr lang="ko-KR" altLang="en-US" sz="1500" dirty="0" err="1" smtClean="0">
                <a:solidFill>
                  <a:schemeClr val="tx1"/>
                </a:solidFill>
              </a:rPr>
              <a:t>사업자파이낸싱에</a:t>
            </a:r>
            <a:r>
              <a:rPr lang="ko-KR" altLang="en-US" sz="1500" dirty="0" smtClean="0">
                <a:solidFill>
                  <a:schemeClr val="tx1"/>
                </a:solidFill>
              </a:rPr>
              <a:t> 의한 정액분할방식으로 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본교 전기에너지 절감 금액으로 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매월 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140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만원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(</a:t>
            </a:r>
            <a:r>
              <a:rPr lang="ko-KR" altLang="en-US" sz="1500" u="sng" dirty="0" smtClean="0">
                <a:solidFill>
                  <a:srgbClr val="FF0000"/>
                </a:solidFill>
              </a:rPr>
              <a:t>부가세 포함</a:t>
            </a:r>
            <a:r>
              <a:rPr lang="en-US" altLang="ko-KR" sz="1500" u="sng" dirty="0" smtClean="0">
                <a:solidFill>
                  <a:srgbClr val="FF0000"/>
                </a:solidFill>
              </a:rPr>
              <a:t>)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 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상환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(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지급</a:t>
            </a:r>
            <a:r>
              <a:rPr lang="en-US" altLang="ko-KR" sz="1500" u="sng" dirty="0" smtClean="0">
                <a:solidFill>
                  <a:srgbClr val="0000FF"/>
                </a:solidFill>
              </a:rPr>
              <a:t>) </a:t>
            </a:r>
            <a:r>
              <a:rPr lang="ko-KR" altLang="en-US" sz="1500" u="sng" dirty="0" smtClean="0">
                <a:solidFill>
                  <a:srgbClr val="0000FF"/>
                </a:solidFill>
              </a:rPr>
              <a:t>한다</a:t>
            </a:r>
            <a:r>
              <a:rPr lang="en-US" altLang="ko-KR" sz="1500" u="sng" dirty="0" smtClean="0">
                <a:solidFill>
                  <a:schemeClr val="tx1"/>
                </a:solidFill>
              </a:rPr>
              <a:t>.</a:t>
            </a:r>
            <a:endParaRPr lang="ko-KR" altLang="en-US" sz="1500" dirty="0" smtClean="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ko-KR" altLang="en-US" sz="1500" dirty="0" smtClean="0">
                <a:solidFill>
                  <a:schemeClr val="tx1"/>
                </a:solidFill>
              </a:rPr>
              <a:t>   나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대출 및 모든 대관업무는 계약업체에서 시행한다</a:t>
            </a:r>
            <a:r>
              <a:rPr lang="en-US" altLang="ko-KR" sz="1500" dirty="0" smtClean="0">
                <a:solidFill>
                  <a:schemeClr val="tx1"/>
                </a:solidFill>
              </a:rPr>
              <a:t>.</a:t>
            </a:r>
            <a:endParaRPr lang="ko-KR" altLang="en-US" sz="1500" dirty="0" smtClean="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ko-KR" altLang="en-US" sz="1500" dirty="0" smtClean="0">
                <a:solidFill>
                  <a:schemeClr val="tx1"/>
                </a:solidFill>
              </a:rPr>
              <a:t>   다</a:t>
            </a:r>
            <a:r>
              <a:rPr lang="en-US" altLang="ko-KR" sz="1500" dirty="0" smtClean="0">
                <a:solidFill>
                  <a:schemeClr val="tx1"/>
                </a:solidFill>
              </a:rPr>
              <a:t>. </a:t>
            </a:r>
            <a:r>
              <a:rPr lang="ko-KR" altLang="en-US" sz="1500" dirty="0" smtClean="0">
                <a:solidFill>
                  <a:schemeClr val="tx1"/>
                </a:solidFill>
              </a:rPr>
              <a:t>상환기간은 </a:t>
            </a:r>
            <a:r>
              <a:rPr lang="en-US" altLang="ko-KR" sz="1500" dirty="0" smtClean="0">
                <a:solidFill>
                  <a:srgbClr val="0000FF"/>
                </a:solidFill>
              </a:rPr>
              <a:t>5.5</a:t>
            </a:r>
            <a:r>
              <a:rPr lang="ko-KR" altLang="en-US" sz="1500" dirty="0" smtClean="0">
                <a:solidFill>
                  <a:srgbClr val="0000FF"/>
                </a:solidFill>
              </a:rPr>
              <a:t>년</a:t>
            </a:r>
            <a:r>
              <a:rPr lang="ko-KR" altLang="en-US" sz="1500" dirty="0" smtClean="0">
                <a:solidFill>
                  <a:schemeClr val="tx1"/>
                </a:solidFill>
              </a:rPr>
              <a:t> 예상됨 </a:t>
            </a: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3108" y="1000108"/>
            <a:ext cx="4286280" cy="327152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※ </a:t>
            </a:r>
            <a:r>
              <a:rPr lang="ko-KR" altLang="en-US" sz="2000" dirty="0" smtClean="0">
                <a:solidFill>
                  <a:srgbClr val="0000FF"/>
                </a:solidFill>
              </a:rPr>
              <a:t>공사 개요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28" y="5715016"/>
            <a:ext cx="4286280" cy="327152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</a:rPr>
              <a:t>4.9</a:t>
            </a:r>
            <a:r>
              <a:rPr lang="ko-KR" altLang="en-US" sz="2000" dirty="0" smtClean="0">
                <a:solidFill>
                  <a:srgbClr val="FF0000"/>
                </a:solidFill>
              </a:rPr>
              <a:t>년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2214546" y="5643578"/>
            <a:ext cx="57150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Ⅲ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도서관 열람실 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LED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조명 교체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785794"/>
            <a:ext cx="5915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▣ </a:t>
            </a:r>
            <a:r>
              <a:rPr lang="ko-KR" altLang="en-US" sz="1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교체전</a:t>
            </a:r>
            <a:endParaRPr lang="ko-KR" altLang="en-US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2" y="1214422"/>
            <a:ext cx="4416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00372"/>
            <a:ext cx="4416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9" name="직사각형 1878"/>
          <p:cNvSpPr/>
          <p:nvPr/>
        </p:nvSpPr>
        <p:spPr>
          <a:xfrm>
            <a:off x="5143536" y="1928802"/>
            <a:ext cx="4071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도서관 열람실 </a:t>
            </a:r>
            <a:r>
              <a:rPr lang="en-US" altLang="ko-KR" dirty="0" smtClean="0">
                <a:solidFill>
                  <a:schemeClr val="tx1"/>
                </a:solidFill>
              </a:rPr>
              <a:t>4</a:t>
            </a:r>
            <a:r>
              <a:rPr lang="ko-KR" altLang="en-US" dirty="0" smtClean="0">
                <a:solidFill>
                  <a:schemeClr val="tx1"/>
                </a:solidFill>
              </a:rPr>
              <a:t>층 입구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80" name="직사각형 1879"/>
          <p:cNvSpPr/>
          <p:nvPr/>
        </p:nvSpPr>
        <p:spPr>
          <a:xfrm>
            <a:off x="0" y="5286388"/>
            <a:ext cx="4214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도서관 열람실 </a:t>
            </a:r>
            <a:r>
              <a:rPr lang="en-US" altLang="ko-KR" dirty="0" smtClean="0">
                <a:solidFill>
                  <a:schemeClr val="tx1"/>
                </a:solidFill>
              </a:rPr>
              <a:t>5</a:t>
            </a:r>
            <a:r>
              <a:rPr lang="ko-KR" altLang="en-US" dirty="0" smtClean="0">
                <a:solidFill>
                  <a:schemeClr val="tx1"/>
                </a:solidFill>
              </a:rPr>
              <a:t>층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81" name="오른쪽 화살표 1880"/>
          <p:cNvSpPr/>
          <p:nvPr/>
        </p:nvSpPr>
        <p:spPr>
          <a:xfrm rot="10800000">
            <a:off x="4714876" y="1928802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2" name="오른쪽 화살표 1881"/>
          <p:cNvSpPr/>
          <p:nvPr/>
        </p:nvSpPr>
        <p:spPr>
          <a:xfrm>
            <a:off x="3643306" y="5286388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Ⅲ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도서관 열람실 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LED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조명 교체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6627319" y="4181596"/>
          <a:ext cx="1866347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347"/>
              </a:tblGrid>
              <a:tr h="2480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err="1" smtClean="0"/>
                        <a:t>휴</a:t>
                      </a:r>
                      <a:r>
                        <a:rPr lang="ko-KR" altLang="en-US" sz="800" dirty="0" smtClean="0"/>
                        <a:t> 게 실</a:t>
                      </a:r>
                      <a:endParaRPr lang="ko-KR" altLang="en-US" sz="800" dirty="0"/>
                    </a:p>
                  </a:txBody>
                  <a:tcPr marL="84406" marR="84406"/>
                </a:tc>
              </a:tr>
              <a:tr h="1520783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중 앙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1,000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1,000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636608" y="4181596"/>
          <a:ext cx="1866348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174"/>
                <a:gridCol w="933174"/>
              </a:tblGrid>
              <a:tr h="24803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2 </a:t>
                      </a:r>
                      <a:r>
                        <a:rPr lang="ko-KR" altLang="en-US" sz="800" dirty="0" smtClean="0"/>
                        <a:t>자유열람실 </a:t>
                      </a:r>
                      <a:r>
                        <a:rPr lang="en-US" altLang="ko-KR" sz="800" dirty="0" smtClean="0"/>
                        <a:t>(</a:t>
                      </a:r>
                      <a:r>
                        <a:rPr lang="ko-KR" altLang="en-US" sz="800" dirty="0" smtClean="0"/>
                        <a:t>노트북전용</a:t>
                      </a:r>
                      <a:r>
                        <a:rPr lang="en-US" altLang="ko-KR" sz="800" dirty="0" smtClean="0"/>
                        <a:t>)</a:t>
                      </a:r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52078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책 상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복 도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920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2642540" y="4181596"/>
          <a:ext cx="1866348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174"/>
                <a:gridCol w="933174"/>
              </a:tblGrid>
              <a:tr h="24803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1 </a:t>
                      </a:r>
                      <a:r>
                        <a:rPr lang="ko-KR" altLang="en-US" sz="800" dirty="0" smtClean="0"/>
                        <a:t>자유열람실 </a:t>
                      </a:r>
                      <a:r>
                        <a:rPr lang="en-US" altLang="ko-KR" sz="800" dirty="0" smtClean="0"/>
                        <a:t>(B)</a:t>
                      </a:r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52078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책 상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복 도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680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648473" y="4181596"/>
          <a:ext cx="1866348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587"/>
                <a:gridCol w="466587"/>
                <a:gridCol w="466587"/>
                <a:gridCol w="466587"/>
              </a:tblGrid>
              <a:tr h="248038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1 </a:t>
                      </a:r>
                      <a:r>
                        <a:rPr lang="ko-KR" altLang="en-US" sz="800" dirty="0" smtClean="0"/>
                        <a:t>자유열람실 </a:t>
                      </a:r>
                      <a:r>
                        <a:rPr lang="en-US" altLang="ko-KR" sz="800" dirty="0" smtClean="0"/>
                        <a:t>(A)</a:t>
                      </a:r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520783"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통 </a:t>
                      </a:r>
                      <a:r>
                        <a:rPr lang="ko-KR" altLang="en-US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로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중 앙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끝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복 도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1,140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1,080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950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34" y="785794"/>
            <a:ext cx="5915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▣ 도서관 </a:t>
            </a:r>
            <a:r>
              <a:rPr lang="en-US" altLang="ko-KR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ko-KR" altLang="en-US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층</a:t>
            </a:r>
            <a:endParaRPr lang="ko-KR" altLang="en-US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3762"/>
          <p:cNvGrpSpPr/>
          <p:nvPr/>
        </p:nvGrpSpPr>
        <p:grpSpPr>
          <a:xfrm>
            <a:off x="642911" y="1071546"/>
            <a:ext cx="7500990" cy="2968550"/>
            <a:chOff x="2504728" y="1844824"/>
            <a:chExt cx="5328592" cy="288032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2504728" y="1844824"/>
              <a:ext cx="5328592" cy="2880320"/>
            </a:xfrm>
            <a:prstGeom prst="roundRect">
              <a:avLst>
                <a:gd name="adj" fmla="val 498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그룹 3755"/>
            <p:cNvGrpSpPr/>
            <p:nvPr/>
          </p:nvGrpSpPr>
          <p:grpSpPr>
            <a:xfrm>
              <a:off x="2576736" y="1988840"/>
              <a:ext cx="5212691" cy="2603180"/>
              <a:chOff x="128588" y="1185860"/>
              <a:chExt cx="9840323" cy="4979441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3800872" y="5013176"/>
                <a:ext cx="1152128" cy="86409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" name="그룹 3750"/>
              <p:cNvGrpSpPr/>
              <p:nvPr/>
            </p:nvGrpSpPr>
            <p:grpSpPr>
              <a:xfrm>
                <a:off x="128588" y="1185860"/>
                <a:ext cx="9840323" cy="4979441"/>
                <a:chOff x="128588" y="1185863"/>
                <a:chExt cx="6851649" cy="3467100"/>
              </a:xfrm>
            </p:grpSpPr>
            <p:sp>
              <p:nvSpPr>
                <p:cNvPr id="17" name="직사각형 16"/>
                <p:cNvSpPr/>
                <p:nvPr/>
              </p:nvSpPr>
              <p:spPr>
                <a:xfrm>
                  <a:off x="306457" y="1975368"/>
                  <a:ext cx="1714500" cy="122499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7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8" name="직사각형 17"/>
                <p:cNvSpPr/>
                <p:nvPr/>
              </p:nvSpPr>
              <p:spPr>
                <a:xfrm>
                  <a:off x="2695160" y="1986963"/>
                  <a:ext cx="3077817" cy="122499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7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9" name="직사각형 18"/>
                <p:cNvSpPr/>
                <p:nvPr/>
              </p:nvSpPr>
              <p:spPr>
                <a:xfrm>
                  <a:off x="326334" y="3203680"/>
                  <a:ext cx="1371601" cy="68248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7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20" name="직사각형 19"/>
                <p:cNvSpPr/>
                <p:nvPr/>
              </p:nvSpPr>
              <p:spPr>
                <a:xfrm>
                  <a:off x="329647" y="3894450"/>
                  <a:ext cx="689113" cy="555763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7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21" name="자유형 20"/>
                <p:cNvSpPr/>
                <p:nvPr/>
              </p:nvSpPr>
              <p:spPr>
                <a:xfrm>
                  <a:off x="2973457" y="3200366"/>
                  <a:ext cx="2832652" cy="1233280"/>
                </a:xfrm>
                <a:custGeom>
                  <a:avLst/>
                  <a:gdLst>
                    <a:gd name="connsiteX0" fmla="*/ 265043 w 2832652"/>
                    <a:gd name="connsiteY0" fmla="*/ 24848 h 1250674"/>
                    <a:gd name="connsiteX1" fmla="*/ 256760 w 2832652"/>
                    <a:gd name="connsiteY1" fmla="*/ 438979 h 1250674"/>
                    <a:gd name="connsiteX2" fmla="*/ 0 w 2832652"/>
                    <a:gd name="connsiteY2" fmla="*/ 430696 h 1250674"/>
                    <a:gd name="connsiteX3" fmla="*/ 8282 w 2832652"/>
                    <a:gd name="connsiteY3" fmla="*/ 679174 h 1250674"/>
                    <a:gd name="connsiteX4" fmla="*/ 480391 w 2832652"/>
                    <a:gd name="connsiteY4" fmla="*/ 670892 h 1250674"/>
                    <a:gd name="connsiteX5" fmla="*/ 480391 w 2832652"/>
                    <a:gd name="connsiteY5" fmla="*/ 1250674 h 1250674"/>
                    <a:gd name="connsiteX6" fmla="*/ 2832652 w 2832652"/>
                    <a:gd name="connsiteY6" fmla="*/ 1242392 h 1250674"/>
                    <a:gd name="connsiteX7" fmla="*/ 2799521 w 2832652"/>
                    <a:gd name="connsiteY7" fmla="*/ 0 h 1250674"/>
                    <a:gd name="connsiteX8" fmla="*/ 265043 w 2832652"/>
                    <a:gd name="connsiteY8" fmla="*/ 24848 h 1250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2652" h="1250674">
                      <a:moveTo>
                        <a:pt x="265043" y="24848"/>
                      </a:moveTo>
                      <a:lnTo>
                        <a:pt x="256760" y="438979"/>
                      </a:lnTo>
                      <a:lnTo>
                        <a:pt x="0" y="430696"/>
                      </a:lnTo>
                      <a:lnTo>
                        <a:pt x="8282" y="679174"/>
                      </a:lnTo>
                      <a:lnTo>
                        <a:pt x="480391" y="670892"/>
                      </a:lnTo>
                      <a:lnTo>
                        <a:pt x="480391" y="1250674"/>
                      </a:lnTo>
                      <a:lnTo>
                        <a:pt x="2832652" y="1242392"/>
                      </a:lnTo>
                      <a:lnTo>
                        <a:pt x="2799521" y="0"/>
                      </a:lnTo>
                      <a:lnTo>
                        <a:pt x="265043" y="2484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7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grpSp>
              <p:nvGrpSpPr>
                <p:cNvPr id="11" name="Group 1887"/>
                <p:cNvGrpSpPr>
                  <a:grpSpLocks noChangeAspect="1"/>
                </p:cNvGrpSpPr>
                <p:nvPr/>
              </p:nvGrpSpPr>
              <p:grpSpPr bwMode="auto">
                <a:xfrm>
                  <a:off x="128588" y="1185863"/>
                  <a:ext cx="6851649" cy="3467100"/>
                  <a:chOff x="81" y="747"/>
                  <a:chExt cx="4316" cy="2184"/>
                </a:xfrm>
              </p:grpSpPr>
              <p:sp>
                <p:nvSpPr>
                  <p:cNvPr id="23" name="AutoShape 1886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1" y="747"/>
                    <a:ext cx="4173" cy="21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grpSp>
                <p:nvGrpSpPr>
                  <p:cNvPr id="13" name="Group 2088"/>
                  <p:cNvGrpSpPr>
                    <a:grpSpLocks/>
                  </p:cNvGrpSpPr>
                  <p:nvPr/>
                </p:nvGrpSpPr>
                <p:grpSpPr bwMode="auto">
                  <a:xfrm>
                    <a:off x="214" y="768"/>
                    <a:ext cx="4183" cy="2038"/>
                    <a:chOff x="214" y="768"/>
                    <a:chExt cx="4183" cy="2038"/>
                  </a:xfrm>
                </p:grpSpPr>
                <p:sp>
                  <p:nvSpPr>
                    <p:cNvPr id="1673" name="Line 18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27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4" name="Line 18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0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5" name="Line 18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4" y="2117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6" name="Freeform 1891"/>
                    <p:cNvSpPr>
                      <a:spLocks/>
                    </p:cNvSpPr>
                    <p:nvPr/>
                  </p:nvSpPr>
                  <p:spPr bwMode="auto">
                    <a:xfrm>
                      <a:off x="1927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7" name="Freeform 1892"/>
                    <p:cNvSpPr>
                      <a:spLocks/>
                    </p:cNvSpPr>
                    <p:nvPr/>
                  </p:nvSpPr>
                  <p:spPr bwMode="auto">
                    <a:xfrm>
                      <a:off x="1927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8" name="Freeform 1893"/>
                    <p:cNvSpPr>
                      <a:spLocks/>
                    </p:cNvSpPr>
                    <p:nvPr/>
                  </p:nvSpPr>
                  <p:spPr bwMode="auto">
                    <a:xfrm>
                      <a:off x="1973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9" name="Rectangle 18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45" y="2108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680" name="Freeform 1895"/>
                    <p:cNvSpPr>
                      <a:spLocks/>
                    </p:cNvSpPr>
                    <p:nvPr/>
                  </p:nvSpPr>
                  <p:spPr bwMode="auto">
                    <a:xfrm>
                      <a:off x="1973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1" name="Line 18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74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2" name="Line 18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27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3" name="Line 18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1" y="2117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4" name="Freeform 1899"/>
                    <p:cNvSpPr>
                      <a:spLocks/>
                    </p:cNvSpPr>
                    <p:nvPr/>
                  </p:nvSpPr>
                  <p:spPr bwMode="auto">
                    <a:xfrm>
                      <a:off x="1874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5" name="Freeform 1900"/>
                    <p:cNvSpPr>
                      <a:spLocks/>
                    </p:cNvSpPr>
                    <p:nvPr/>
                  </p:nvSpPr>
                  <p:spPr bwMode="auto">
                    <a:xfrm>
                      <a:off x="1874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6" name="Freeform 1901"/>
                    <p:cNvSpPr>
                      <a:spLocks/>
                    </p:cNvSpPr>
                    <p:nvPr/>
                  </p:nvSpPr>
                  <p:spPr bwMode="auto">
                    <a:xfrm>
                      <a:off x="1920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7" name="Rectangle 19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91" y="2108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688" name="Freeform 1903"/>
                    <p:cNvSpPr>
                      <a:spLocks/>
                    </p:cNvSpPr>
                    <p:nvPr/>
                  </p:nvSpPr>
                  <p:spPr bwMode="auto">
                    <a:xfrm>
                      <a:off x="1920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9" name="Line 19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1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0" name="Line 19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74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1" name="Line 19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8" y="2117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2" name="Freeform 1907"/>
                    <p:cNvSpPr>
                      <a:spLocks/>
                    </p:cNvSpPr>
                    <p:nvPr/>
                  </p:nvSpPr>
                  <p:spPr bwMode="auto">
                    <a:xfrm>
                      <a:off x="1821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3" name="Freeform 1908"/>
                    <p:cNvSpPr>
                      <a:spLocks/>
                    </p:cNvSpPr>
                    <p:nvPr/>
                  </p:nvSpPr>
                  <p:spPr bwMode="auto">
                    <a:xfrm>
                      <a:off x="1821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4" name="Freeform 1909"/>
                    <p:cNvSpPr>
                      <a:spLocks/>
                    </p:cNvSpPr>
                    <p:nvPr/>
                  </p:nvSpPr>
                  <p:spPr bwMode="auto">
                    <a:xfrm>
                      <a:off x="1867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5" name="Rectangle 1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8" y="2108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696" name="Freeform 1911"/>
                    <p:cNvSpPr>
                      <a:spLocks/>
                    </p:cNvSpPr>
                    <p:nvPr/>
                  </p:nvSpPr>
                  <p:spPr bwMode="auto">
                    <a:xfrm>
                      <a:off x="1867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7" name="Line 19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8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8" name="Line 19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1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9" name="Line 19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5" y="2117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0" name="Freeform 1915"/>
                    <p:cNvSpPr>
                      <a:spLocks/>
                    </p:cNvSpPr>
                    <p:nvPr/>
                  </p:nvSpPr>
                  <p:spPr bwMode="auto">
                    <a:xfrm>
                      <a:off x="1768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1" name="Freeform 1916"/>
                    <p:cNvSpPr>
                      <a:spLocks/>
                    </p:cNvSpPr>
                    <p:nvPr/>
                  </p:nvSpPr>
                  <p:spPr bwMode="auto">
                    <a:xfrm>
                      <a:off x="1768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2" name="Freeform 1917"/>
                    <p:cNvSpPr>
                      <a:spLocks/>
                    </p:cNvSpPr>
                    <p:nvPr/>
                  </p:nvSpPr>
                  <p:spPr bwMode="auto">
                    <a:xfrm>
                      <a:off x="1814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3" name="Rectangle 19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85" y="2108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04" name="Freeform 1919"/>
                    <p:cNvSpPr>
                      <a:spLocks/>
                    </p:cNvSpPr>
                    <p:nvPr/>
                  </p:nvSpPr>
                  <p:spPr bwMode="auto">
                    <a:xfrm>
                      <a:off x="1814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5" name="Line 19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4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6" name="Line 19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8" y="2131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7" name="Line 19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2" y="2117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8" name="Freeform 1923"/>
                    <p:cNvSpPr>
                      <a:spLocks/>
                    </p:cNvSpPr>
                    <p:nvPr/>
                  </p:nvSpPr>
                  <p:spPr bwMode="auto">
                    <a:xfrm>
                      <a:off x="1714" y="2116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8" y="2"/>
                        </a:cxn>
                        <a:cxn ang="0">
                          <a:pos x="0" y="1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8" y="0"/>
                          </a:moveTo>
                          <a:lnTo>
                            <a:pt x="8" y="2"/>
                          </a:lnTo>
                          <a:lnTo>
                            <a:pt x="0" y="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9" name="Freeform 1924"/>
                    <p:cNvSpPr>
                      <a:spLocks/>
                    </p:cNvSpPr>
                    <p:nvPr/>
                  </p:nvSpPr>
                  <p:spPr bwMode="auto">
                    <a:xfrm>
                      <a:off x="1714" y="2116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8" y="2"/>
                        </a:cxn>
                        <a:cxn ang="0">
                          <a:pos x="0" y="1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8" y="0"/>
                          </a:moveTo>
                          <a:lnTo>
                            <a:pt x="8" y="2"/>
                          </a:lnTo>
                          <a:lnTo>
                            <a:pt x="0" y="1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0" name="Freeform 1925"/>
                    <p:cNvSpPr>
                      <a:spLocks/>
                    </p:cNvSpPr>
                    <p:nvPr/>
                  </p:nvSpPr>
                  <p:spPr bwMode="auto">
                    <a:xfrm>
                      <a:off x="1761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1" name="Rectangle 19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2" y="2108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12" name="Freeform 1927"/>
                    <p:cNvSpPr>
                      <a:spLocks/>
                    </p:cNvSpPr>
                    <p:nvPr/>
                  </p:nvSpPr>
                  <p:spPr bwMode="auto">
                    <a:xfrm>
                      <a:off x="1761" y="2116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3" name="Line 19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99" y="2196"/>
                      <a:ext cx="1" cy="3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4" name="Line 19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2" y="2196"/>
                      <a:ext cx="1" cy="3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5" name="Line 19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6" y="2210"/>
                      <a:ext cx="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6" name="Freeform 1931"/>
                    <p:cNvSpPr>
                      <a:spLocks/>
                    </p:cNvSpPr>
                    <p:nvPr/>
                  </p:nvSpPr>
                  <p:spPr bwMode="auto">
                    <a:xfrm>
                      <a:off x="1999" y="2209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3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7" y="0"/>
                          </a:moveTo>
                          <a:lnTo>
                            <a:pt x="7" y="3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7" name="Freeform 1932"/>
                    <p:cNvSpPr>
                      <a:spLocks/>
                    </p:cNvSpPr>
                    <p:nvPr/>
                  </p:nvSpPr>
                  <p:spPr bwMode="auto">
                    <a:xfrm>
                      <a:off x="1999" y="2209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3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7" y="0"/>
                          </a:moveTo>
                          <a:lnTo>
                            <a:pt x="7" y="3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8" name="Freeform 1933"/>
                    <p:cNvSpPr>
                      <a:spLocks/>
                    </p:cNvSpPr>
                    <p:nvPr/>
                  </p:nvSpPr>
                  <p:spPr bwMode="auto">
                    <a:xfrm>
                      <a:off x="2045" y="2209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9" name="Rectangle 1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7" y="2202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20" name="Freeform 1935"/>
                    <p:cNvSpPr>
                      <a:spLocks/>
                    </p:cNvSpPr>
                    <p:nvPr/>
                  </p:nvSpPr>
                  <p:spPr bwMode="auto">
                    <a:xfrm>
                      <a:off x="2045" y="2209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1" name="Line 19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285"/>
                      <a:ext cx="3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2" name="Line 19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264"/>
                      <a:ext cx="3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3" name="Line 19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2292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4" name="Line 19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2" y="2249"/>
                      <a:ext cx="1" cy="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5" name="Line 19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2" y="2278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6" name="Line 19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2264"/>
                      <a:ext cx="1" cy="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7" name="Freeform 1942"/>
                    <p:cNvSpPr>
                      <a:spLocks/>
                    </p:cNvSpPr>
                    <p:nvPr/>
                  </p:nvSpPr>
                  <p:spPr bwMode="auto">
                    <a:xfrm>
                      <a:off x="2051" y="2285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8" name="Freeform 1943"/>
                    <p:cNvSpPr>
                      <a:spLocks/>
                    </p:cNvSpPr>
                    <p:nvPr/>
                  </p:nvSpPr>
                  <p:spPr bwMode="auto">
                    <a:xfrm>
                      <a:off x="2051" y="2285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9" name="Freeform 1944"/>
                    <p:cNvSpPr>
                      <a:spLocks/>
                    </p:cNvSpPr>
                    <p:nvPr/>
                  </p:nvSpPr>
                  <p:spPr bwMode="auto">
                    <a:xfrm>
                      <a:off x="2051" y="2257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0" name="Rectangle 19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" y="2270"/>
                      <a:ext cx="11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354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31" name="Freeform 1946"/>
                    <p:cNvSpPr>
                      <a:spLocks/>
                    </p:cNvSpPr>
                    <p:nvPr/>
                  </p:nvSpPr>
                  <p:spPr bwMode="auto">
                    <a:xfrm>
                      <a:off x="2051" y="2257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2" name="Line 19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210"/>
                      <a:ext cx="1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3" name="Line 19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019"/>
                      <a:ext cx="1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4" name="Line 19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2119"/>
                      <a:ext cx="1" cy="8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5" name="Line 19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4" y="2025"/>
                      <a:ext cx="1" cy="8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6" name="Freeform 1951"/>
                    <p:cNvSpPr>
                      <a:spLocks/>
                    </p:cNvSpPr>
                    <p:nvPr/>
                  </p:nvSpPr>
                  <p:spPr bwMode="auto">
                    <a:xfrm>
                      <a:off x="2033" y="220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7" name="Freeform 1952"/>
                    <p:cNvSpPr>
                      <a:spLocks/>
                    </p:cNvSpPr>
                    <p:nvPr/>
                  </p:nvSpPr>
                  <p:spPr bwMode="auto">
                    <a:xfrm>
                      <a:off x="2033" y="220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8" name="Freeform 1953"/>
                    <p:cNvSpPr>
                      <a:spLocks/>
                    </p:cNvSpPr>
                    <p:nvPr/>
                  </p:nvSpPr>
                  <p:spPr bwMode="auto">
                    <a:xfrm>
                      <a:off x="2033" y="2019"/>
                      <a:ext cx="3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3" y="6"/>
                        </a:cxn>
                        <a:cxn ang="0">
                          <a:pos x="1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3" h="6">
                          <a:moveTo>
                            <a:pt x="0" y="6"/>
                          </a:moveTo>
                          <a:lnTo>
                            <a:pt x="3" y="6"/>
                          </a:lnTo>
                          <a:lnTo>
                            <a:pt x="1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9" name="Rectangle 19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3" y="2110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3246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40" name="Freeform 1955"/>
                    <p:cNvSpPr>
                      <a:spLocks/>
                    </p:cNvSpPr>
                    <p:nvPr/>
                  </p:nvSpPr>
                  <p:spPr bwMode="auto">
                    <a:xfrm>
                      <a:off x="2033" y="2019"/>
                      <a:ext cx="3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3" y="6"/>
                        </a:cxn>
                        <a:cxn ang="0">
                          <a:pos x="1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3" h="6">
                          <a:moveTo>
                            <a:pt x="0" y="6"/>
                          </a:moveTo>
                          <a:lnTo>
                            <a:pt x="3" y="6"/>
                          </a:lnTo>
                          <a:lnTo>
                            <a:pt x="1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1" name="Line 19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2" y="1984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2" name="Line 19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1" y="1984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3" name="Line 19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9" y="1999"/>
                      <a:ext cx="27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4" name="Freeform 1959"/>
                    <p:cNvSpPr>
                      <a:spLocks/>
                    </p:cNvSpPr>
                    <p:nvPr/>
                  </p:nvSpPr>
                  <p:spPr bwMode="auto">
                    <a:xfrm>
                      <a:off x="1712" y="199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5" name="Freeform 1960"/>
                    <p:cNvSpPr>
                      <a:spLocks/>
                    </p:cNvSpPr>
                    <p:nvPr/>
                  </p:nvSpPr>
                  <p:spPr bwMode="auto">
                    <a:xfrm>
                      <a:off x="1712" y="199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6" name="Freeform 1961"/>
                    <p:cNvSpPr>
                      <a:spLocks/>
                    </p:cNvSpPr>
                    <p:nvPr/>
                  </p:nvSpPr>
                  <p:spPr bwMode="auto">
                    <a:xfrm>
                      <a:off x="1994" y="199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7" name="Rectangle 1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5" y="1990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4896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48" name="Freeform 1963"/>
                    <p:cNvSpPr>
                      <a:spLocks/>
                    </p:cNvSpPr>
                    <p:nvPr/>
                  </p:nvSpPr>
                  <p:spPr bwMode="auto">
                    <a:xfrm>
                      <a:off x="1994" y="199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9" name="Line 19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4" y="210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0" name="Line 19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4" y="203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1" name="Line 19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90" y="2069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2" name="Line 19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0" y="2037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3" name="Freeform 1968"/>
                    <p:cNvSpPr>
                      <a:spLocks/>
                    </p:cNvSpPr>
                    <p:nvPr/>
                  </p:nvSpPr>
                  <p:spPr bwMode="auto">
                    <a:xfrm>
                      <a:off x="1989" y="2093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4" name="Freeform 1969"/>
                    <p:cNvSpPr>
                      <a:spLocks/>
                    </p:cNvSpPr>
                    <p:nvPr/>
                  </p:nvSpPr>
                  <p:spPr bwMode="auto">
                    <a:xfrm>
                      <a:off x="1989" y="2093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5" name="Freeform 1970"/>
                    <p:cNvSpPr>
                      <a:spLocks/>
                    </p:cNvSpPr>
                    <p:nvPr/>
                  </p:nvSpPr>
                  <p:spPr bwMode="auto">
                    <a:xfrm>
                      <a:off x="1989" y="2030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6" name="Rectangle 19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78" y="206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1190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57" name="Freeform 1972"/>
                    <p:cNvSpPr>
                      <a:spLocks/>
                    </p:cNvSpPr>
                    <p:nvPr/>
                  </p:nvSpPr>
                  <p:spPr bwMode="auto">
                    <a:xfrm>
                      <a:off x="1989" y="2030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8" name="Line 19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3" y="2241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9" name="Line 19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3" y="2171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0" name="Line 19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48" y="2210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1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8" y="2178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2" name="Freeform 1977"/>
                    <p:cNvSpPr>
                      <a:spLocks/>
                    </p:cNvSpPr>
                    <p:nvPr/>
                  </p:nvSpPr>
                  <p:spPr bwMode="auto">
                    <a:xfrm>
                      <a:off x="1947" y="2234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3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1947" y="2234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4" name="Freeform 1979"/>
                    <p:cNvSpPr>
                      <a:spLocks/>
                    </p:cNvSpPr>
                    <p:nvPr/>
                  </p:nvSpPr>
                  <p:spPr bwMode="auto">
                    <a:xfrm>
                      <a:off x="1947" y="2171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5" name="Rectangle 19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202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1190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66" name="Freeform 1981"/>
                    <p:cNvSpPr>
                      <a:spLocks/>
                    </p:cNvSpPr>
                    <p:nvPr/>
                  </p:nvSpPr>
                  <p:spPr bwMode="auto">
                    <a:xfrm>
                      <a:off x="1947" y="2171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7" name="Line 19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99" y="2263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8" name="Freeform 1983"/>
                    <p:cNvSpPr>
                      <a:spLocks/>
                    </p:cNvSpPr>
                    <p:nvPr/>
                  </p:nvSpPr>
                  <p:spPr bwMode="auto">
                    <a:xfrm>
                      <a:off x="1999" y="2210"/>
                      <a:ext cx="53" cy="53"/>
                    </a:xfrm>
                    <a:custGeom>
                      <a:avLst/>
                      <a:gdLst/>
                      <a:ahLst/>
                      <a:cxnLst>
                        <a:cxn ang="0">
                          <a:pos x="53" y="53"/>
                        </a:cxn>
                        <a:cxn ang="0">
                          <a:pos x="38" y="1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3" h="53">
                          <a:moveTo>
                            <a:pt x="53" y="53"/>
                          </a:moveTo>
                          <a:lnTo>
                            <a:pt x="38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9" name="Rectangle 19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97" y="2015"/>
                      <a:ext cx="2" cy="6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0" name="Rectangle 19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9" y="2015"/>
                      <a:ext cx="4" cy="6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1" name="Line 19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99" y="196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2" name="Freeform 1987"/>
                    <p:cNvSpPr>
                      <a:spLocks/>
                    </p:cNvSpPr>
                    <p:nvPr/>
                  </p:nvSpPr>
                  <p:spPr bwMode="auto">
                    <a:xfrm>
                      <a:off x="1999" y="1968"/>
                      <a:ext cx="50" cy="1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1"/>
                        </a:cxn>
                        <a:cxn ang="0">
                          <a:pos x="36" y="86"/>
                        </a:cxn>
                        <a:cxn ang="0">
                          <a:pos x="50" y="51"/>
                        </a:cxn>
                        <a:cxn ang="0">
                          <a:pos x="36" y="1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0" h="101">
                          <a:moveTo>
                            <a:pt x="0" y="101"/>
                          </a:moveTo>
                          <a:lnTo>
                            <a:pt x="36" y="86"/>
                          </a:lnTo>
                          <a:lnTo>
                            <a:pt x="50" y="51"/>
                          </a:lnTo>
                          <a:lnTo>
                            <a:pt x="36" y="1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3" name="Line 19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1" y="196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4" name="Line 19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8" y="196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5" name="Line 19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9" y="196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6" name="Freeform 1991"/>
                    <p:cNvSpPr>
                      <a:spLocks/>
                    </p:cNvSpPr>
                    <p:nvPr/>
                  </p:nvSpPr>
                  <p:spPr bwMode="auto">
                    <a:xfrm>
                      <a:off x="2049" y="1968"/>
                      <a:ext cx="50" cy="101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0"/>
                        </a:cxn>
                        <a:cxn ang="0">
                          <a:pos x="15" y="15"/>
                        </a:cxn>
                        <a:cxn ang="0">
                          <a:pos x="0" y="51"/>
                        </a:cxn>
                        <a:cxn ang="0">
                          <a:pos x="15" y="86"/>
                        </a:cxn>
                        <a:cxn ang="0">
                          <a:pos x="50" y="101"/>
                        </a:cxn>
                      </a:cxnLst>
                      <a:rect l="0" t="0" r="r" b="b"/>
                      <a:pathLst>
                        <a:path w="50" h="101">
                          <a:moveTo>
                            <a:pt x="50" y="0"/>
                          </a:moveTo>
                          <a:lnTo>
                            <a:pt x="15" y="15"/>
                          </a:lnTo>
                          <a:lnTo>
                            <a:pt x="0" y="51"/>
                          </a:lnTo>
                          <a:lnTo>
                            <a:pt x="15" y="86"/>
                          </a:lnTo>
                          <a:lnTo>
                            <a:pt x="50" y="10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7" name="Line 19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243"/>
                      <a:ext cx="27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8" name="Line 19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2805"/>
                      <a:ext cx="27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9" name="Line 19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0" y="1250"/>
                      <a:ext cx="1" cy="77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0" name="Line 19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20" y="2029"/>
                      <a:ext cx="1" cy="76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1" name="Freeform 1996"/>
                    <p:cNvSpPr>
                      <a:spLocks/>
                    </p:cNvSpPr>
                    <p:nvPr/>
                  </p:nvSpPr>
                  <p:spPr bwMode="auto">
                    <a:xfrm>
                      <a:off x="4218" y="1243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2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2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2" name="Freeform 1997"/>
                    <p:cNvSpPr>
                      <a:spLocks/>
                    </p:cNvSpPr>
                    <p:nvPr/>
                  </p:nvSpPr>
                  <p:spPr bwMode="auto">
                    <a:xfrm>
                      <a:off x="4218" y="1243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2" y="7"/>
                        </a:cxn>
                        <a:cxn ang="0">
                          <a:pos x="2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7"/>
                          </a:moveTo>
                          <a:lnTo>
                            <a:pt x="2" y="7"/>
                          </a:lnTo>
                          <a:lnTo>
                            <a:pt x="2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3" name="Freeform 1998"/>
                    <p:cNvSpPr>
                      <a:spLocks/>
                    </p:cNvSpPr>
                    <p:nvPr/>
                  </p:nvSpPr>
                  <p:spPr bwMode="auto">
                    <a:xfrm>
                      <a:off x="4218" y="2798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2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2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4" name="Rectangle 19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05" y="2020"/>
                      <a:ext cx="19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26400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85" name="Freeform 2000"/>
                    <p:cNvSpPr>
                      <a:spLocks/>
                    </p:cNvSpPr>
                    <p:nvPr/>
                  </p:nvSpPr>
                  <p:spPr bwMode="auto">
                    <a:xfrm>
                      <a:off x="4218" y="2798"/>
                      <a:ext cx="2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2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2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6" name="Line 20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2805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7" name="Line 20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2457"/>
                      <a:ext cx="1" cy="16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8" name="Line 20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2632"/>
                      <a:ext cx="1" cy="16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9" name="Freeform 2004"/>
                    <p:cNvSpPr>
                      <a:spLocks/>
                    </p:cNvSpPr>
                    <p:nvPr/>
                  </p:nvSpPr>
                  <p:spPr bwMode="auto">
                    <a:xfrm>
                      <a:off x="4041" y="2450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0" name="Freeform 2005"/>
                    <p:cNvSpPr>
                      <a:spLocks/>
                    </p:cNvSpPr>
                    <p:nvPr/>
                  </p:nvSpPr>
                  <p:spPr bwMode="auto">
                    <a:xfrm>
                      <a:off x="4041" y="2450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1" name="Freeform 2006"/>
                    <p:cNvSpPr>
                      <a:spLocks/>
                    </p:cNvSpPr>
                    <p:nvPr/>
                  </p:nvSpPr>
                  <p:spPr bwMode="auto">
                    <a:xfrm>
                      <a:off x="4041" y="2798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2" name="Rectangle 20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2624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6000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793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4041" y="2798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4" name="Line 20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2450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5" name="Line 20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2031"/>
                      <a:ext cx="1" cy="20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6" name="Line 20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2241"/>
                      <a:ext cx="1" cy="20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7" name="Freeform 2012"/>
                    <p:cNvSpPr>
                      <a:spLocks/>
                    </p:cNvSpPr>
                    <p:nvPr/>
                  </p:nvSpPr>
                  <p:spPr bwMode="auto">
                    <a:xfrm>
                      <a:off x="4041" y="2024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8" name="Freeform 2013"/>
                    <p:cNvSpPr>
                      <a:spLocks/>
                    </p:cNvSpPr>
                    <p:nvPr/>
                  </p:nvSpPr>
                  <p:spPr bwMode="auto">
                    <a:xfrm>
                      <a:off x="4041" y="2024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9" name="Freeform 2014"/>
                    <p:cNvSpPr>
                      <a:spLocks/>
                    </p:cNvSpPr>
                    <p:nvPr/>
                  </p:nvSpPr>
                  <p:spPr bwMode="auto">
                    <a:xfrm>
                      <a:off x="4041" y="244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0" name="Rectangle 20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2233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01" name="Freeform 2016"/>
                    <p:cNvSpPr>
                      <a:spLocks/>
                    </p:cNvSpPr>
                    <p:nvPr/>
                  </p:nvSpPr>
                  <p:spPr bwMode="auto">
                    <a:xfrm>
                      <a:off x="4041" y="244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2" name="Line 20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2024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3" name="Line 20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1907"/>
                      <a:ext cx="1" cy="5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4" name="Line 20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1966"/>
                      <a:ext cx="1" cy="5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5" name="Freeform 2020"/>
                    <p:cNvSpPr>
                      <a:spLocks/>
                    </p:cNvSpPr>
                    <p:nvPr/>
                  </p:nvSpPr>
                  <p:spPr bwMode="auto">
                    <a:xfrm>
                      <a:off x="4041" y="1900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6" name="Freeform 2021"/>
                    <p:cNvSpPr>
                      <a:spLocks/>
                    </p:cNvSpPr>
                    <p:nvPr/>
                  </p:nvSpPr>
                  <p:spPr bwMode="auto">
                    <a:xfrm>
                      <a:off x="4041" y="1900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7" name="Freeform 2022"/>
                    <p:cNvSpPr>
                      <a:spLocks/>
                    </p:cNvSpPr>
                    <p:nvPr/>
                  </p:nvSpPr>
                  <p:spPr bwMode="auto">
                    <a:xfrm>
                      <a:off x="4041" y="2017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8" name="Rectangle 20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958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2100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09" name="Freeform 2024"/>
                    <p:cNvSpPr>
                      <a:spLocks/>
                    </p:cNvSpPr>
                    <p:nvPr/>
                  </p:nvSpPr>
                  <p:spPr bwMode="auto">
                    <a:xfrm>
                      <a:off x="4041" y="2017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0" name="Line 20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00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1" name="Line 20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1830"/>
                      <a:ext cx="1" cy="2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2" name="Line 20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1866"/>
                      <a:ext cx="1" cy="2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3" name="Freeform 2028"/>
                    <p:cNvSpPr>
                      <a:spLocks/>
                    </p:cNvSpPr>
                    <p:nvPr/>
                  </p:nvSpPr>
                  <p:spPr bwMode="auto">
                    <a:xfrm>
                      <a:off x="4041" y="182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4" name="Freeform 2029"/>
                    <p:cNvSpPr>
                      <a:spLocks/>
                    </p:cNvSpPr>
                    <p:nvPr/>
                  </p:nvSpPr>
                  <p:spPr bwMode="auto">
                    <a:xfrm>
                      <a:off x="4041" y="182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5" name="Freeform 2030"/>
                    <p:cNvSpPr>
                      <a:spLocks/>
                    </p:cNvSpPr>
                    <p:nvPr/>
                  </p:nvSpPr>
                  <p:spPr bwMode="auto">
                    <a:xfrm>
                      <a:off x="4041" y="189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6" name="Rectangle 20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57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1300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17" name="Freeform 2032"/>
                    <p:cNvSpPr>
                      <a:spLocks/>
                    </p:cNvSpPr>
                    <p:nvPr/>
                  </p:nvSpPr>
                  <p:spPr bwMode="auto">
                    <a:xfrm>
                      <a:off x="4041" y="189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8" name="Line 20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823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9" name="Line 20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1605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0" name="Line 20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1715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1" name="Freeform 2036"/>
                    <p:cNvSpPr>
                      <a:spLocks/>
                    </p:cNvSpPr>
                    <p:nvPr/>
                  </p:nvSpPr>
                  <p:spPr bwMode="auto">
                    <a:xfrm>
                      <a:off x="4041" y="1598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2" name="Freeform 2037"/>
                    <p:cNvSpPr>
                      <a:spLocks/>
                    </p:cNvSpPr>
                    <p:nvPr/>
                  </p:nvSpPr>
                  <p:spPr bwMode="auto">
                    <a:xfrm>
                      <a:off x="4041" y="1598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3" name="Freeform 2038"/>
                    <p:cNvSpPr>
                      <a:spLocks/>
                    </p:cNvSpPr>
                    <p:nvPr/>
                  </p:nvSpPr>
                  <p:spPr bwMode="auto">
                    <a:xfrm>
                      <a:off x="4041" y="1816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4" name="Rectangle 20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707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3800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25" name="Freeform 2040"/>
                    <p:cNvSpPr>
                      <a:spLocks/>
                    </p:cNvSpPr>
                    <p:nvPr/>
                  </p:nvSpPr>
                  <p:spPr bwMode="auto">
                    <a:xfrm>
                      <a:off x="4041" y="1816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6" name="Line 20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243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7" name="Line 20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598"/>
                      <a:ext cx="9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8" name="Line 20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2" y="1250"/>
                      <a:ext cx="1" cy="16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9" name="Line 20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2" y="1425"/>
                      <a:ext cx="1" cy="16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0" name="Freeform 2045"/>
                    <p:cNvSpPr>
                      <a:spLocks/>
                    </p:cNvSpPr>
                    <p:nvPr/>
                  </p:nvSpPr>
                  <p:spPr bwMode="auto">
                    <a:xfrm>
                      <a:off x="4041" y="124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1" name="Freeform 2046"/>
                    <p:cNvSpPr>
                      <a:spLocks/>
                    </p:cNvSpPr>
                    <p:nvPr/>
                  </p:nvSpPr>
                  <p:spPr bwMode="auto">
                    <a:xfrm>
                      <a:off x="4041" y="1243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3" y="7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7"/>
                          </a:moveTo>
                          <a:lnTo>
                            <a:pt x="3" y="7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2" name="Freeform 2047"/>
                    <p:cNvSpPr>
                      <a:spLocks/>
                    </p:cNvSpPr>
                    <p:nvPr/>
                  </p:nvSpPr>
                  <p:spPr bwMode="auto">
                    <a:xfrm>
                      <a:off x="4041" y="1591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3" name="Rectangle 20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416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6000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34" name="Freeform 2049"/>
                    <p:cNvSpPr>
                      <a:spLocks/>
                    </p:cNvSpPr>
                    <p:nvPr/>
                  </p:nvSpPr>
                  <p:spPr bwMode="auto">
                    <a:xfrm>
                      <a:off x="4041" y="1591"/>
                      <a:ext cx="3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5" name="Line 20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768"/>
                      <a:ext cx="1" cy="15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6" name="Line 20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65" y="768"/>
                      <a:ext cx="1" cy="27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7" name="Line 20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" y="782"/>
                      <a:ext cx="363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8" name="Freeform 2053"/>
                    <p:cNvSpPr>
                      <a:spLocks/>
                    </p:cNvSpPr>
                    <p:nvPr/>
                  </p:nvSpPr>
                  <p:spPr bwMode="auto">
                    <a:xfrm>
                      <a:off x="214" y="781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9" name="Freeform 2054"/>
                    <p:cNvSpPr>
                      <a:spLocks/>
                    </p:cNvSpPr>
                    <p:nvPr/>
                  </p:nvSpPr>
                  <p:spPr bwMode="auto">
                    <a:xfrm>
                      <a:off x="214" y="781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0" name="Freeform 2055"/>
                    <p:cNvSpPr>
                      <a:spLocks/>
                    </p:cNvSpPr>
                    <p:nvPr/>
                  </p:nvSpPr>
                  <p:spPr bwMode="auto">
                    <a:xfrm>
                      <a:off x="3858" y="781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1" name="Rectangle 20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5" y="773"/>
                      <a:ext cx="19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61880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42" name="Freeform 2057"/>
                    <p:cNvSpPr>
                      <a:spLocks/>
                    </p:cNvSpPr>
                    <p:nvPr/>
                  </p:nvSpPr>
                  <p:spPr bwMode="auto">
                    <a:xfrm>
                      <a:off x="3858" y="781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3" name="Line 20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65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4" name="Line 20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0" y="959"/>
                      <a:ext cx="19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5" name="Freeform 2060"/>
                    <p:cNvSpPr>
                      <a:spLocks/>
                    </p:cNvSpPr>
                    <p:nvPr/>
                  </p:nvSpPr>
                  <p:spPr bwMode="auto">
                    <a:xfrm>
                      <a:off x="3653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6" name="Freeform 2061"/>
                    <p:cNvSpPr>
                      <a:spLocks/>
                    </p:cNvSpPr>
                    <p:nvPr/>
                  </p:nvSpPr>
                  <p:spPr bwMode="auto">
                    <a:xfrm>
                      <a:off x="3653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7" name="Freeform 2062"/>
                    <p:cNvSpPr>
                      <a:spLocks/>
                    </p:cNvSpPr>
                    <p:nvPr/>
                  </p:nvSpPr>
                  <p:spPr bwMode="auto">
                    <a:xfrm>
                      <a:off x="3858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8" name="Rectangle 20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8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3600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49" name="Freeform 2064"/>
                    <p:cNvSpPr>
                      <a:spLocks/>
                    </p:cNvSpPr>
                    <p:nvPr/>
                  </p:nvSpPr>
                  <p:spPr bwMode="auto">
                    <a:xfrm>
                      <a:off x="3858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0" name="Line 20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3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1" name="Line 20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8" y="959"/>
                      <a:ext cx="19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2" name="Freeform 2067"/>
                    <p:cNvSpPr>
                      <a:spLocks/>
                    </p:cNvSpPr>
                    <p:nvPr/>
                  </p:nvSpPr>
                  <p:spPr bwMode="auto">
                    <a:xfrm>
                      <a:off x="3441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3" name="Freeform 2068"/>
                    <p:cNvSpPr>
                      <a:spLocks/>
                    </p:cNvSpPr>
                    <p:nvPr/>
                  </p:nvSpPr>
                  <p:spPr bwMode="auto">
                    <a:xfrm>
                      <a:off x="3441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4" name="Freeform 2069"/>
                    <p:cNvSpPr>
                      <a:spLocks/>
                    </p:cNvSpPr>
                    <p:nvPr/>
                  </p:nvSpPr>
                  <p:spPr bwMode="auto">
                    <a:xfrm>
                      <a:off x="364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5" name="Rectangle 20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35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3600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56" name="Freeform 2071"/>
                    <p:cNvSpPr>
                      <a:spLocks/>
                    </p:cNvSpPr>
                    <p:nvPr/>
                  </p:nvSpPr>
                  <p:spPr bwMode="auto">
                    <a:xfrm>
                      <a:off x="364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7" name="Line 20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41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8" name="Line 20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3" y="959"/>
                      <a:ext cx="4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9" name="Freeform 2074"/>
                    <p:cNvSpPr>
                      <a:spLocks/>
                    </p:cNvSpPr>
                    <p:nvPr/>
                  </p:nvSpPr>
                  <p:spPr bwMode="auto">
                    <a:xfrm>
                      <a:off x="301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0" name="Freeform 2075"/>
                    <p:cNvSpPr>
                      <a:spLocks/>
                    </p:cNvSpPr>
                    <p:nvPr/>
                  </p:nvSpPr>
                  <p:spPr bwMode="auto">
                    <a:xfrm>
                      <a:off x="301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1" name="Freeform 2076"/>
                    <p:cNvSpPr>
                      <a:spLocks/>
                    </p:cNvSpPr>
                    <p:nvPr/>
                  </p:nvSpPr>
                  <p:spPr bwMode="auto">
                    <a:xfrm>
                      <a:off x="343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2" name="Rectangle 20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63" name="Freeform 2078"/>
                    <p:cNvSpPr>
                      <a:spLocks/>
                    </p:cNvSpPr>
                    <p:nvPr/>
                  </p:nvSpPr>
                  <p:spPr bwMode="auto">
                    <a:xfrm>
                      <a:off x="343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4" name="Line 20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16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5" name="Line 20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8" y="959"/>
                      <a:ext cx="4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6" name="Freeform 2081"/>
                    <p:cNvSpPr>
                      <a:spLocks/>
                    </p:cNvSpPr>
                    <p:nvPr/>
                  </p:nvSpPr>
                  <p:spPr bwMode="auto">
                    <a:xfrm>
                      <a:off x="2591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7" name="Freeform 2082"/>
                    <p:cNvSpPr>
                      <a:spLocks/>
                    </p:cNvSpPr>
                    <p:nvPr/>
                  </p:nvSpPr>
                  <p:spPr bwMode="auto">
                    <a:xfrm>
                      <a:off x="2591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8" name="Freeform 2083"/>
                    <p:cNvSpPr>
                      <a:spLocks/>
                    </p:cNvSpPr>
                    <p:nvPr/>
                  </p:nvSpPr>
                  <p:spPr bwMode="auto">
                    <a:xfrm>
                      <a:off x="300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9" name="Rectangle 20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2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870" name="Freeform 2085"/>
                    <p:cNvSpPr>
                      <a:spLocks/>
                    </p:cNvSpPr>
                    <p:nvPr/>
                  </p:nvSpPr>
                  <p:spPr bwMode="auto">
                    <a:xfrm>
                      <a:off x="300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71" name="Line 20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91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72" name="Line 20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3" y="959"/>
                      <a:ext cx="4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15" name="Group 2289"/>
                  <p:cNvGrpSpPr>
                    <a:grpSpLocks/>
                  </p:cNvGrpSpPr>
                  <p:nvPr/>
                </p:nvGrpSpPr>
                <p:grpSpPr bwMode="auto">
                  <a:xfrm>
                    <a:off x="101" y="945"/>
                    <a:ext cx="2997" cy="1968"/>
                    <a:chOff x="101" y="945"/>
                    <a:chExt cx="2997" cy="1968"/>
                  </a:xfrm>
                </p:grpSpPr>
                <p:sp>
                  <p:nvSpPr>
                    <p:cNvPr id="1473" name="Freeform 2089"/>
                    <p:cNvSpPr>
                      <a:spLocks/>
                    </p:cNvSpPr>
                    <p:nvPr/>
                  </p:nvSpPr>
                  <p:spPr bwMode="auto">
                    <a:xfrm>
                      <a:off x="216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4" name="Freeform 2090"/>
                    <p:cNvSpPr>
                      <a:spLocks/>
                    </p:cNvSpPr>
                    <p:nvPr/>
                  </p:nvSpPr>
                  <p:spPr bwMode="auto">
                    <a:xfrm>
                      <a:off x="2166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5" name="Freeform 2091"/>
                    <p:cNvSpPr>
                      <a:spLocks/>
                    </p:cNvSpPr>
                    <p:nvPr/>
                  </p:nvSpPr>
                  <p:spPr bwMode="auto">
                    <a:xfrm>
                      <a:off x="258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6" name="Rectangle 20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67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477" name="Freeform 2093"/>
                    <p:cNvSpPr>
                      <a:spLocks/>
                    </p:cNvSpPr>
                    <p:nvPr/>
                  </p:nvSpPr>
                  <p:spPr bwMode="auto">
                    <a:xfrm>
                      <a:off x="258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8" name="Line 20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6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9" name="Line 20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1" y="959"/>
                      <a:ext cx="45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0" name="Freeform 2096"/>
                    <p:cNvSpPr>
                      <a:spLocks/>
                    </p:cNvSpPr>
                    <p:nvPr/>
                  </p:nvSpPr>
                  <p:spPr bwMode="auto">
                    <a:xfrm>
                      <a:off x="169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1" name="Freeform 2097"/>
                    <p:cNvSpPr>
                      <a:spLocks/>
                    </p:cNvSpPr>
                    <p:nvPr/>
                  </p:nvSpPr>
                  <p:spPr bwMode="auto">
                    <a:xfrm>
                      <a:off x="1694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2" name="Freeform 2098"/>
                    <p:cNvSpPr>
                      <a:spLocks/>
                    </p:cNvSpPr>
                    <p:nvPr/>
                  </p:nvSpPr>
                  <p:spPr bwMode="auto">
                    <a:xfrm>
                      <a:off x="215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3" name="Rectangle 20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8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8000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484" name="Freeform 2100"/>
                    <p:cNvSpPr>
                      <a:spLocks/>
                    </p:cNvSpPr>
                    <p:nvPr/>
                  </p:nvSpPr>
                  <p:spPr bwMode="auto">
                    <a:xfrm>
                      <a:off x="215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5" name="Line 2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94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6" name="Line 2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7" y="959"/>
                      <a:ext cx="1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7" name="Freeform 2103"/>
                    <p:cNvSpPr>
                      <a:spLocks/>
                    </p:cNvSpPr>
                    <p:nvPr/>
                  </p:nvSpPr>
                  <p:spPr bwMode="auto">
                    <a:xfrm>
                      <a:off x="1500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8" name="Freeform 2104"/>
                    <p:cNvSpPr>
                      <a:spLocks/>
                    </p:cNvSpPr>
                    <p:nvPr/>
                  </p:nvSpPr>
                  <p:spPr bwMode="auto">
                    <a:xfrm>
                      <a:off x="1500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9" name="Freeform 2105"/>
                    <p:cNvSpPr>
                      <a:spLocks/>
                    </p:cNvSpPr>
                    <p:nvPr/>
                  </p:nvSpPr>
                  <p:spPr bwMode="auto">
                    <a:xfrm>
                      <a:off x="1687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0" name="Rectangle 2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5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3300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491" name="Freeform 2107"/>
                    <p:cNvSpPr>
                      <a:spLocks/>
                    </p:cNvSpPr>
                    <p:nvPr/>
                  </p:nvSpPr>
                  <p:spPr bwMode="auto">
                    <a:xfrm>
                      <a:off x="1687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2" name="Line 21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00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3" name="Line 2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6" y="959"/>
                      <a:ext cx="21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4" name="Freeform 2110"/>
                    <p:cNvSpPr>
                      <a:spLocks/>
                    </p:cNvSpPr>
                    <p:nvPr/>
                  </p:nvSpPr>
                  <p:spPr bwMode="auto">
                    <a:xfrm>
                      <a:off x="126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5" name="Freeform 2111"/>
                    <p:cNvSpPr>
                      <a:spLocks/>
                    </p:cNvSpPr>
                    <p:nvPr/>
                  </p:nvSpPr>
                  <p:spPr bwMode="auto">
                    <a:xfrm>
                      <a:off x="1269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6" name="Freeform 2112"/>
                    <p:cNvSpPr>
                      <a:spLocks/>
                    </p:cNvSpPr>
                    <p:nvPr/>
                  </p:nvSpPr>
                  <p:spPr bwMode="auto">
                    <a:xfrm>
                      <a:off x="1492" y="958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8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8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7" name="Rectangle 2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73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3900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498" name="Freeform 2114"/>
                    <p:cNvSpPr>
                      <a:spLocks/>
                    </p:cNvSpPr>
                    <p:nvPr/>
                  </p:nvSpPr>
                  <p:spPr bwMode="auto">
                    <a:xfrm>
                      <a:off x="1492" y="958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8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8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9" name="Line 21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69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0" name="Line 2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52" y="959"/>
                      <a:ext cx="4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1" name="Freeform 2117"/>
                    <p:cNvSpPr>
                      <a:spLocks/>
                    </p:cNvSpPr>
                    <p:nvPr/>
                  </p:nvSpPr>
                  <p:spPr bwMode="auto">
                    <a:xfrm>
                      <a:off x="845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2" name="Freeform 2118"/>
                    <p:cNvSpPr>
                      <a:spLocks/>
                    </p:cNvSpPr>
                    <p:nvPr/>
                  </p:nvSpPr>
                  <p:spPr bwMode="auto">
                    <a:xfrm>
                      <a:off x="845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3" name="Freeform 2119"/>
                    <p:cNvSpPr>
                      <a:spLocks/>
                    </p:cNvSpPr>
                    <p:nvPr/>
                  </p:nvSpPr>
                  <p:spPr bwMode="auto">
                    <a:xfrm>
                      <a:off x="1263" y="958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4" name="Rectangle 2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5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05" name="Freeform 2121"/>
                    <p:cNvSpPr>
                      <a:spLocks/>
                    </p:cNvSpPr>
                    <p:nvPr/>
                  </p:nvSpPr>
                  <p:spPr bwMode="auto">
                    <a:xfrm>
                      <a:off x="1263" y="958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6" name="Line 21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45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7" name="Line 2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" y="959"/>
                      <a:ext cx="4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8" name="Freeform 2124"/>
                    <p:cNvSpPr>
                      <a:spLocks/>
                    </p:cNvSpPr>
                    <p:nvPr/>
                  </p:nvSpPr>
                  <p:spPr bwMode="auto">
                    <a:xfrm>
                      <a:off x="420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9" name="Freeform 2125"/>
                    <p:cNvSpPr>
                      <a:spLocks/>
                    </p:cNvSpPr>
                    <p:nvPr/>
                  </p:nvSpPr>
                  <p:spPr bwMode="auto">
                    <a:xfrm>
                      <a:off x="420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0" name="Freeform 2126"/>
                    <p:cNvSpPr>
                      <a:spLocks/>
                    </p:cNvSpPr>
                    <p:nvPr/>
                  </p:nvSpPr>
                  <p:spPr bwMode="auto">
                    <a:xfrm>
                      <a:off x="838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1" name="Rectangle 2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1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7200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12" name="Freeform 2128"/>
                    <p:cNvSpPr>
                      <a:spLocks/>
                    </p:cNvSpPr>
                    <p:nvPr/>
                  </p:nvSpPr>
                  <p:spPr bwMode="auto">
                    <a:xfrm>
                      <a:off x="838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3" name="Line 2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4" name="Line 21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0" y="945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5" name="Line 2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959"/>
                      <a:ext cx="19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6" name="Freeform 2132"/>
                    <p:cNvSpPr>
                      <a:spLocks/>
                    </p:cNvSpPr>
                    <p:nvPr/>
                  </p:nvSpPr>
                  <p:spPr bwMode="auto">
                    <a:xfrm>
                      <a:off x="207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7" name="Freeform 2133"/>
                    <p:cNvSpPr>
                      <a:spLocks/>
                    </p:cNvSpPr>
                    <p:nvPr/>
                  </p:nvSpPr>
                  <p:spPr bwMode="auto">
                    <a:xfrm>
                      <a:off x="207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7" y="2"/>
                        </a:cxn>
                        <a:cxn ang="0">
                          <a:pos x="0" y="1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7" y="0"/>
                          </a:moveTo>
                          <a:lnTo>
                            <a:pt x="7" y="2"/>
                          </a:lnTo>
                          <a:lnTo>
                            <a:pt x="0" y="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8" name="Freeform 2134"/>
                    <p:cNvSpPr>
                      <a:spLocks/>
                    </p:cNvSpPr>
                    <p:nvPr/>
                  </p:nvSpPr>
                  <p:spPr bwMode="auto">
                    <a:xfrm>
                      <a:off x="413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9" name="Rectangle 2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" y="951"/>
                      <a:ext cx="15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3600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0" name="Freeform 2136"/>
                    <p:cNvSpPr>
                      <a:spLocks/>
                    </p:cNvSpPr>
                    <p:nvPr/>
                  </p:nvSpPr>
                  <p:spPr bwMode="auto">
                    <a:xfrm>
                      <a:off x="413" y="958"/>
                      <a:ext cx="7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7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7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21" name="Rectangle 2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4" y="2080"/>
                      <a:ext cx="176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ELEV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2" name="Rectangle 2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9" y="2047"/>
                      <a:ext cx="46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A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3" name="Rectangle 2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1" y="2085"/>
                      <a:ext cx="91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  D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4" name="Rectangle 2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0" y="1892"/>
                      <a:ext cx="139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창고</a:t>
                      </a:r>
                      <a:endParaRPr kumimoji="1" 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5" name="Rectangle 2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2628"/>
                      <a:ext cx="204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휴게실</a:t>
                      </a:r>
                      <a:endPara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6" name="Rectangle 2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5" y="2144"/>
                      <a:ext cx="485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전자정보자료실</a:t>
                      </a:r>
                      <a:endParaRPr kumimoji="1" lang="ko-K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7" name="Rectangle 2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5" y="2429"/>
                      <a:ext cx="563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제</a:t>
                      </a:r>
                      <a:r>
                        <a:rPr kumimoji="1" lang="ko-KR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1</a:t>
                      </a:r>
                      <a:r>
                        <a:rPr kumimoji="1" 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자유열람실</a:t>
                      </a: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 (A)</a:t>
                      </a:r>
                      <a:endPara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8" name="Rectangle 2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" y="1305"/>
                      <a:ext cx="124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(72)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29" name="Rectangle 2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9" y="1800"/>
                      <a:ext cx="144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(9.3)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30" name="Rectangle 2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24" y="1787"/>
                      <a:ext cx="16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(132)</a:t>
                      </a:r>
                      <a:endParaRPr kumimoji="1" lang="ko-KR" altLang="ko-K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31" name="Rectangle 2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4" y="2227"/>
                      <a:ext cx="16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(118)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32" name="Rectangle 2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3" y="2508"/>
                      <a:ext cx="18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(14.5)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1533" name="Line 2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1" y="1137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4" name="Line 2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1" y="11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5" name="Line 2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1580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6" name="Line 2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1616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7" name="Line 2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8" name="Line 2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9" name="Line 2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0" name="Line 2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1" name="Line 2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042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2" name="Line 2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007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3" name="Line 2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4" name="Line 2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5" name="Line 2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468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6" name="Line 2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433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7" name="Line 2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1137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8" name="Line 2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9" name="Line 2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1" y="126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0" name="Line 2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237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1" name="Line 2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1148"/>
                      <a:ext cx="1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2" name="Line 2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1148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3" name="Line 2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114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4" name="Line 2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124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5" name="Line 2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279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6" name="Line 21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3" y="2799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7" name="Line 2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2900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8" name="Line 21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2811"/>
                      <a:ext cx="1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9" name="Line 2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81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0" name="Line 2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1" y="2788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1" name="Line 21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2" name="Line 21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5" y="2788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3" name="Line 2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1" y="2912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4" name="Line 21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1" y="2788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5" name="Line 2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6" name="Line 2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7" name="Line 2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433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8" name="Line 2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46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9" name="Line 2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78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0" name="Line 2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1" name="Line 2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2" name="Line 2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84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3" name="Line 2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04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4" name="Line 2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00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5" name="Line 2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6" name="Line 2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7" name="Line 2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8" name="Line 2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9" name="Line 2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1580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0" name="Line 2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1616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1" name="Line 2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120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2" name="Line 21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8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3" name="Line 21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2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4" name="Line 2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" y="126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5" name="Line 2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126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6" name="Line 22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27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7" name="Line 22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63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8" name="Line 2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120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9" name="Line 2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1616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0" name="Line 2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1580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1" name="Line 2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2" name="Line 2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3" name="Line 2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4" name="Line 2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5" name="Line 2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00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6" name="Line 2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04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7" name="Line 2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84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8" name="Line 2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9" name="Line 2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0" name="Line 2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78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1" name="Line 2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46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2" name="Line 2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433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3" name="Line 2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7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4" name="Line 2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5" name="Line 2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126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6" name="Line 22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52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7" name="Line 2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8" name="Line 2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120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9" name="Line 2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1616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0" name="Line 2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1580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1" name="Line 2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2" name="Line 2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3" name="Line 2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4" name="Line 2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5" name="Line 2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00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6" name="Line 2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042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7" name="Line 2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84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8" name="Line 2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9" name="Line 2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0" name="Line 2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78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1" name="Line 2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46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2" name="Line 2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433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3" name="Line 2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2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4" name="Line 2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5" name="Line 22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126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6" name="Line 22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76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7" name="Line 22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2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8" name="Line 2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120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9" name="Line 2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1616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0" name="Line 2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1580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1" name="Line 2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2" name="Line 22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3" name="Line 2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4" name="Line 2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5" name="Line 2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00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6" name="Line 2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04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7" name="Line 2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84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8" name="Line 2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9" name="Line 2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0" name="Line 2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78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1" name="Line 2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46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2" name="Line 2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433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3" name="Line 2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6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4" name="Line 2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5" name="Line 2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126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6" name="Line 2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9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7" name="Line 22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4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8" name="Line 2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120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9" name="Line 2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1616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0" name="Line 2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1580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1" name="Line 2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2" name="Line 2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3" name="Line 2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4" name="Line 2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5" name="Line 2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00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6" name="Line 2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042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7" name="Line 2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84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8" name="Line 22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9" name="Line 2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0" name="Line 2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78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1" name="Line 22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46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2" name="Line 22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433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3" name="Line 2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4" name="Line 2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5" name="Line 22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126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6" name="Line 22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73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7" name="Line 2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09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8" name="Line 2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120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9" name="Line 2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1616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0" name="Line 22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1580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1" name="Line 2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2" name="Line 2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2" name="Group 2490"/>
                  <p:cNvGrpSpPr>
                    <a:grpSpLocks/>
                  </p:cNvGrpSpPr>
                  <p:nvPr/>
                </p:nvGrpSpPr>
                <p:grpSpPr bwMode="auto">
                  <a:xfrm>
                    <a:off x="179" y="1137"/>
                    <a:ext cx="3694" cy="1776"/>
                    <a:chOff x="179" y="1137"/>
                    <a:chExt cx="3694" cy="1776"/>
                  </a:xfrm>
                </p:grpSpPr>
                <p:sp>
                  <p:nvSpPr>
                    <p:cNvPr id="1273" name="Line 22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4" name="Line 2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5" name="Line 2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00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6" name="Line 2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04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7" name="Line 2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84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8" name="Line 2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9" name="Line 2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0" name="Line 2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78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1" name="Line 2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46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2" name="Line 2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433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3" name="Line 2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3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4" name="Line 2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5" name="Line 2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126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6" name="Line 23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98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7" name="Line 23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4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8" name="Line 2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120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9" name="Line 2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4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0" name="Line 2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1" name="Line 2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00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2" name="Line 2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04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3" name="Line 2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84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4" name="Line 2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4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5" name="Line 2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6" name="Line 2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78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7" name="Line 2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468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8" name="Line 2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433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9" name="Line 2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0" name="Line 2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4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1" name="Line 2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126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2" name="Line 23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23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3" name="Line 2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58" y="120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4" name="Line 2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120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5" name="Line 2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00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6" name="Line 2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042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7" name="Line 2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84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8" name="Line 2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9" name="Line 2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78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0" name="Line 2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78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1" name="Line 2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468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2" name="Line 2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433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3" name="Line 2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4" name="Line 2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5" name="Line 23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9" y="124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6" name="Line 2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7" y="1148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7" name="Line 23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148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8" name="Line 2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148"/>
                      <a:ext cx="1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9" name="Line 23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237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0" name="Line 23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126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1" name="Line 2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2" name="Line 2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5" y="1137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3" name="Line 23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11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4" name="Line 2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9" y="1137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5" name="Line 23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433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6" name="Line 23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468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7" name="Line 23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5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8" name="Line 2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8" y="2433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9" name="Line 23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042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0" name="Line 23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5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1" name="Line 23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8" y="2019"/>
                      <a:ext cx="1" cy="2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2" name="Line 2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8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3" name="Line 2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8" y="1616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4" name="Line 23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8" y="1580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5" name="Line 23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9" y="2788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6" name="Line 23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912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7" name="Line 23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35" y="2788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8" name="Line 23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9" name="Line 2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788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0" name="Line 23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81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1" name="Line 23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2811"/>
                      <a:ext cx="1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2" name="Line 23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900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3" name="Line 23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47" y="2799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4" name="Line 23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9" y="279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5" name="Line 23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46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6" name="Line 23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46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7" name="Line 23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76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8" name="Line 2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657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9" name="Line 23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498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0" name="Line 23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60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1" name="Line 23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9" y="2711"/>
                      <a:ext cx="6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2" name="Line 2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2551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3" name="Line 23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2542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4" name="Line 23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2498"/>
                      <a:ext cx="1" cy="5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5" name="Line 23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604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6" name="Line 2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604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7" name="Line 23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764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8" name="Line 2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764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9" name="Line 23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2711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0" name="Line 23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2657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1" name="Line 23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2701"/>
                      <a:ext cx="1" cy="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2" name="Line 23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657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3" name="Line 2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657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4" name="Line 2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498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5" name="Line 2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498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6" name="Line 23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1261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7" name="Line 23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1261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8" name="Line 23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1285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9" name="Line 23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1285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0" name="Line 23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" y="1285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1" name="Line 2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" y="1332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2" name="Line 2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1338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3" name="Line 2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9" y="1338"/>
                      <a:ext cx="6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4" name="Line 23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39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5" name="Line 2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285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6" name="Line 23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1444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7" name="Line 23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1444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8" name="Line 23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1391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9" name="Line 23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1391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0" name="Line 2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" y="1492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1" name="Line 23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" y="1444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2" name="Line 23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1498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3" name="Line 24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44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4" name="Line 24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55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5" name="Line 24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" y="1551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6" name="Line 24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" y="1551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7" name="Line 24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326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8" name="Line 24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326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9" name="Line 24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2326"/>
                      <a:ext cx="1" cy="5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0" name="Line 24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2370"/>
                      <a:ext cx="1" cy="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1" name="Line 24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2379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2" name="Line 24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43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3" name="Line 24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32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4" name="Line 24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04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5" name="Line 2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148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6" name="Line 24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2086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7" name="Line 24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2042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8" name="Line 2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042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9" name="Line 2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042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0" name="Line 2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2095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1" name="Line 2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616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2" name="Line 2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1616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3" name="Line 24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1616"/>
                      <a:ext cx="1" cy="5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4" name="Line 24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1660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5" name="Line 24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72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6" name="Line 24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6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7" name="Line 24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1669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8" name="Line 2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900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9" name="Line 2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1900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0" name="Line 24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" y="1900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1" name="Line 24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" y="1944"/>
                      <a:ext cx="1" cy="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2" name="Line 2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007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3" name="Line 24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90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4" name="Line 24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" y="1953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5" name="Line 24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1722"/>
                      <a:ext cx="1" cy="17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6" name="Line 2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" y="2148"/>
                      <a:ext cx="1" cy="17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7" name="Line 24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2148"/>
                      <a:ext cx="1" cy="17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8" name="Line 24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55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9" name="Line 24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44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0" name="Line 24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5" y="1498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1" name="Line 2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5" y="1444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2" name="Line 24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2" y="1492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3" name="Line 24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391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4" name="Line 24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391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5" name="Line 24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444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6" name="Line 24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444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7" name="Line 24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285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8" name="Line 24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39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9" name="Line 24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1" y="1338"/>
                      <a:ext cx="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0" name="Line 24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5" y="1338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1" name="Line 2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2" y="1332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2" name="Line 24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5" y="1285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3" name="Line 24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285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4" name="Line 24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285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5" name="Line 24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261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6" name="Line 24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261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7" name="Line 24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551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8" name="Line 24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551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9" name="Line 24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616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0" name="Line 24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6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1" name="Line 24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172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2" name="Line 24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5" y="1660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3" name="Line 24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2" y="1616"/>
                      <a:ext cx="1" cy="5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4" name="Line 2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616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5" name="Line 24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5" y="1669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6" name="Line 2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764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7" name="Line 24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764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8" name="Line 2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657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9" name="Line 2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657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0" name="Line 24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5" y="2701"/>
                      <a:ext cx="1" cy="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1" name="Line 24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2" y="2657"/>
                      <a:ext cx="1" cy="5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2" name="Line 24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5" y="2711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3" name="Line 24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1" y="2711"/>
                      <a:ext cx="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4" name="Line 24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657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5" name="Line 24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76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6" name="Line 2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498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7" name="Line 24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498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8" name="Line 2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604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9" name="Line 24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604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0" name="Line 24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2" y="2498"/>
                      <a:ext cx="1" cy="5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1" name="Line 24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5" y="2542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2" name="Line 24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60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3" name="Line 24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7" y="2498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4" name="Line 24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46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5" name="Line 24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46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6" name="Line 24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5" y="2551"/>
                      <a:ext cx="5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7" name="Line 24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2" y="1894"/>
                      <a:ext cx="1" cy="1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8" name="Line 24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9" y="1906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9" name="Line 24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8" y="2433"/>
                      <a:ext cx="1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0" name="Line 24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8" y="2444"/>
                      <a:ext cx="18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1" name="Line 24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894"/>
                      <a:ext cx="9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2" name="Line 24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906"/>
                      <a:ext cx="2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4" name="Group 2691"/>
                  <p:cNvGrpSpPr>
                    <a:grpSpLocks/>
                  </p:cNvGrpSpPr>
                  <p:nvPr/>
                </p:nvGrpSpPr>
                <p:grpSpPr bwMode="auto">
                  <a:xfrm>
                    <a:off x="225" y="1722"/>
                    <a:ext cx="3648" cy="1090"/>
                    <a:chOff x="225" y="1722"/>
                    <a:chExt cx="3648" cy="1090"/>
                  </a:xfrm>
                </p:grpSpPr>
                <p:sp>
                  <p:nvSpPr>
                    <p:cNvPr id="1073" name="Line 24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906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4" name="Line 24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906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5" name="Line 24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894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6" name="Line 24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88" y="2019"/>
                      <a:ext cx="18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7" name="Line 24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2007"/>
                      <a:ext cx="2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8" name="Line 24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1722"/>
                      <a:ext cx="1" cy="17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9" name="Line 24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829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0" name="Line 24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042"/>
                      <a:ext cx="1" cy="27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1" name="Line 24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042"/>
                      <a:ext cx="1" cy="27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2" name="Line 25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31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3" name="Line 25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42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4" name="Line 25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2420"/>
                      <a:ext cx="1" cy="1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5" name="Line 25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420"/>
                      <a:ext cx="1" cy="1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6" name="Line 25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9" y="2019"/>
                      <a:ext cx="1" cy="41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7" name="Line 25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2" y="2019"/>
                      <a:ext cx="1" cy="4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8" name="Line 25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279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9" name="Line 2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2811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0" name="Line 25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1" name="Line 2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2" name="Line 25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3" name="Line 25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4" name="Line 25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79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5" name="Line 25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81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6" name="Line 25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" y="279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7" name="Line 2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" y="2811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8" name="Line 25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9" name="Freeform 2517"/>
                    <p:cNvSpPr>
                      <a:spLocks/>
                    </p:cNvSpPr>
                    <p:nvPr/>
                  </p:nvSpPr>
                  <p:spPr bwMode="auto">
                    <a:xfrm>
                      <a:off x="3650" y="2367"/>
                      <a:ext cx="53" cy="51"/>
                    </a:xfrm>
                    <a:custGeom>
                      <a:avLst/>
                      <a:gdLst/>
                      <a:ahLst/>
                      <a:cxnLst>
                        <a:cxn ang="0">
                          <a:pos x="53" y="51"/>
                        </a:cxn>
                        <a:cxn ang="0">
                          <a:pos x="37" y="1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3" h="51">
                          <a:moveTo>
                            <a:pt x="53" y="51"/>
                          </a:moveTo>
                          <a:lnTo>
                            <a:pt x="37" y="1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0" name="Line 25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0" y="2317"/>
                      <a:ext cx="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1" name="Freeform 2519"/>
                    <p:cNvSpPr>
                      <a:spLocks/>
                    </p:cNvSpPr>
                    <p:nvPr/>
                  </p:nvSpPr>
                  <p:spPr bwMode="auto">
                    <a:xfrm>
                      <a:off x="3650" y="2317"/>
                      <a:ext cx="53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"/>
                        </a:cxn>
                        <a:cxn ang="0">
                          <a:pos x="37" y="36"/>
                        </a:cxn>
                        <a:cxn ang="0">
                          <a:pos x="53" y="0"/>
                        </a:cxn>
                      </a:cxnLst>
                      <a:rect l="0" t="0" r="r" b="b"/>
                      <a:pathLst>
                        <a:path w="53" h="50">
                          <a:moveTo>
                            <a:pt x="0" y="50"/>
                          </a:moveTo>
                          <a:lnTo>
                            <a:pt x="37" y="36"/>
                          </a:lnTo>
                          <a:lnTo>
                            <a:pt x="53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2" name="Line 2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0" y="2317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3" name="Line 2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0" y="2418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4" name="Line 25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92" y="2143"/>
                      <a:ext cx="34" cy="7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5" name="Line 25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06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6" name="Line 25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06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7" name="Line 25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0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8" name="Line 25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4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9" name="Line 2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8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0" name="Line 25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42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1" name="Line 2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2" name="Line 25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0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3" name="Line 25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4" name="Line 25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8" y="2214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5" name="Line 25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2" y="2214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6" name="Line 25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214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7" name="Line 25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0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8" name="Line 25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4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9" name="Line 25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8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0" name="Line 25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42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1" name="Line 25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2" name="Line 25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0" y="2143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3" name="Line 25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4" name="Line 25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2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5" name="Line 25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8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6" name="Line 25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7" name="Line 25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06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8" name="Line 25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0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9" name="Line 25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4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0" name="Line 25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8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1" name="Line 25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42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2" name="Line 25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3" name="Line 25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0" y="2220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4" name="Line 25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8" y="2220"/>
                      <a:ext cx="17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5" name="Line 25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0" y="2208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6" name="Line 25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95" y="2208"/>
                      <a:ext cx="11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7" name="Line 2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3" y="2210"/>
                      <a:ext cx="11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8" name="Line 25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07" y="2210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9" name="Line 25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8" y="2217"/>
                      <a:ext cx="16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0" name="Line 25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8" y="2217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1" name="Line 2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214"/>
                      <a:ext cx="1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2" name="Line 25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10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3" name="Line 25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27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4" name="Line 25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45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5" name="Line 2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63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6" name="Line 25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80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7" name="Line 25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8" name="Line 25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9" name="Line 25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34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0" name="Line 25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52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1" name="Line 25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69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2" name="Line 25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87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3" name="Line 25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82" y="2502"/>
                      <a:ext cx="1" cy="6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4" name="Line 25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6" y="2502"/>
                      <a:ext cx="8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5" name="Line 25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6" y="2502"/>
                      <a:ext cx="1" cy="18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6" name="Line 25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6" y="2689"/>
                      <a:ext cx="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7" name="Line 25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2" y="2544"/>
                      <a:ext cx="1" cy="14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8" name="Line 25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87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9" name="Line 25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87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0" name="Line 25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69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1" name="Line 25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52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2" name="Line 25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34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3" name="Line 25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4" name="Line 25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5" name="Line 25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6" name="Line 25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80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7" name="Line 25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8" name="Line 25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63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9" name="Line 25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45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0" name="Line 25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27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1" name="Line 2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510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2" name="Line 25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79" y="2505"/>
                      <a:ext cx="1" cy="6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3" name="Line 25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9" y="2505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4" name="Line 25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05"/>
                      <a:ext cx="1" cy="18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5" name="Line 25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05"/>
                      <a:ext cx="80" cy="6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6" name="Line 25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25" y="2505"/>
                      <a:ext cx="54" cy="4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7" name="Line 2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506"/>
                      <a:ext cx="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8" name="Line 25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06"/>
                      <a:ext cx="1" cy="8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9" name="Line 2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9" y="2510"/>
                      <a:ext cx="1" cy="8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0" name="Line 25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506"/>
                      <a:ext cx="1" cy="8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1" name="Line 2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590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2" name="Line 26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2" y="2687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3" name="Line 26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2" y="2589"/>
                      <a:ext cx="1" cy="9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4" name="Line 2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2590"/>
                      <a:ext cx="1" cy="9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5" name="Line 2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10"/>
                      <a:ext cx="1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6" name="Line 26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10"/>
                      <a:ext cx="1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7" name="Line 2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27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8" name="Line 26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27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9" name="Line 26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45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0" name="Line 2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45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1" name="Line 2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63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2" name="Line 26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563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3" name="Line 2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63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4" name="Line 2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63"/>
                      <a:ext cx="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5" name="Line 2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45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6" name="Line 26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45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7" name="Line 26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27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8" name="Line 26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27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9" name="Line 26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10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0" name="Line 26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9" y="2510"/>
                      <a:ext cx="8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1" name="Line 2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27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2" name="Line 2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27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3" name="Line 26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45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4" name="Line 26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45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5" name="Line 26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63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6" name="Line 2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63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7" name="Line 2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80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8" name="Line 2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580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9" name="Line 26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69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0" name="Line 26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69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1" name="Line 26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52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2" name="Line 26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52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3" name="Line 26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34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4" name="Line 26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34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5" name="Line 26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6" name="Line 26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7" name="Line 26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616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8" name="Line 26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9" name="Line 26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0" name="Line 26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7" y="2598"/>
                      <a:ext cx="10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1" name="Line 26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69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2" name="Line 26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69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3" name="Line 26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52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4" name="Line 26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52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5" name="Line 26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34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6" name="Line 26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34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7" name="Line 26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16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8" name="Line 26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16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9" name="Line 26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616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0" name="Line 26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98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1" name="Line 26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98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2" name="Line 26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98"/>
                      <a:ext cx="16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3" name="Line 26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80"/>
                      <a:ext cx="17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4" name="Line 26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2" y="2580"/>
                      <a:ext cx="17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5" name="Line 26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129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6" name="Line 26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3" y="211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7" name="Line 26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5" y="2110"/>
                      <a:ext cx="1" cy="19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8" name="Line 26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53" y="2309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9" name="Line 26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3" y="2110"/>
                      <a:ext cx="1" cy="19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0" name="Line 26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145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1" name="Line 26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161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2" name="Line 26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177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3" name="Line 26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193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4" name="Line 26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09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5" name="Line 26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25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6" name="Line 26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41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7" name="Line 26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57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8" name="Line 26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73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9" name="Line 26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289"/>
                      <a:ext cx="2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0" name="Line 26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2201"/>
                      <a:ext cx="35" cy="1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1" name="Line 26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94" y="2185"/>
                      <a:ext cx="1" cy="2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2" name="Line 26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4" y="2185"/>
                      <a:ext cx="24" cy="2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3" name="Line 26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18" y="2185"/>
                      <a:ext cx="1" cy="2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4" name="Line 26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18" y="2178"/>
                      <a:ext cx="36" cy="1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5" name="Line 26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7" y="279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6" name="Line 26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9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7" name="Line 26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6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8" name="Line 2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7" y="2811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9" name="Line 26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019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0" name="Line 2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030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1" name="Line 26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2030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2" name="Line 2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" y="2019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3" name="Line 26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2030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4" name="Line 2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2019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5" name="Line 26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4" y="2030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6" name="Line 2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4" y="2019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7" name="Line 26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51" y="2510"/>
                      <a:ext cx="1" cy="2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8" name="Line 26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63" y="2510"/>
                      <a:ext cx="1" cy="2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9" name="Line 26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11" y="2007"/>
                      <a:ext cx="4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0" name="Line 26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11" y="2019"/>
                      <a:ext cx="4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1" name="Line 26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8" y="2019"/>
                      <a:ext cx="3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2" name="Line 26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" y="2019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5" name="Group 2892"/>
                  <p:cNvGrpSpPr>
                    <a:grpSpLocks/>
                  </p:cNvGrpSpPr>
                  <p:nvPr/>
                </p:nvGrpSpPr>
                <p:grpSpPr bwMode="auto">
                  <a:xfrm>
                    <a:off x="1007" y="1257"/>
                    <a:ext cx="693" cy="1188"/>
                    <a:chOff x="1007" y="1257"/>
                    <a:chExt cx="693" cy="1188"/>
                  </a:xfrm>
                </p:grpSpPr>
                <p:sp>
                  <p:nvSpPr>
                    <p:cNvPr id="873" name="Line 26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63" y="2433"/>
                      <a:ext cx="1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4" name="Line 26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63" y="2444"/>
                      <a:ext cx="1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5" name="Rectangle 2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4" y="2316"/>
                      <a:ext cx="6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6" name="Rectangle 2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4" y="2419"/>
                      <a:ext cx="6" cy="4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7" name="Line 2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7" y="2319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8" name="Freeform 2697"/>
                    <p:cNvSpPr>
                      <a:spLocks/>
                    </p:cNvSpPr>
                    <p:nvPr/>
                  </p:nvSpPr>
                  <p:spPr bwMode="auto">
                    <a:xfrm>
                      <a:off x="1007" y="2319"/>
                      <a:ext cx="10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5" y="35"/>
                        </a:cxn>
                        <a:cxn ang="0">
                          <a:pos x="50" y="50"/>
                        </a:cxn>
                        <a:cxn ang="0">
                          <a:pos x="85" y="35"/>
                        </a:cxn>
                        <a:cxn ang="0">
                          <a:pos x="100" y="0"/>
                        </a:cxn>
                      </a:cxnLst>
                      <a:rect l="0" t="0" r="r" b="b"/>
                      <a:pathLst>
                        <a:path w="100" h="50">
                          <a:moveTo>
                            <a:pt x="0" y="0"/>
                          </a:moveTo>
                          <a:lnTo>
                            <a:pt x="15" y="35"/>
                          </a:lnTo>
                          <a:lnTo>
                            <a:pt x="50" y="50"/>
                          </a:lnTo>
                          <a:lnTo>
                            <a:pt x="85" y="35"/>
                          </a:lnTo>
                          <a:lnTo>
                            <a:pt x="10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9" name="Line 26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7" y="2320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0" name="Line 26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7" y="2418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1" name="Line 2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7" y="2419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2" name="Freeform 2701"/>
                    <p:cNvSpPr>
                      <a:spLocks/>
                    </p:cNvSpPr>
                    <p:nvPr/>
                  </p:nvSpPr>
                  <p:spPr bwMode="auto">
                    <a:xfrm>
                      <a:off x="1007" y="2369"/>
                      <a:ext cx="10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100" y="50"/>
                        </a:cxn>
                        <a:cxn ang="0">
                          <a:pos x="85" y="15"/>
                        </a:cxn>
                        <a:cxn ang="0">
                          <a:pos x="50" y="0"/>
                        </a:cxn>
                        <a:cxn ang="0">
                          <a:pos x="15" y="15"/>
                        </a:cxn>
                        <a:cxn ang="0">
                          <a:pos x="0" y="50"/>
                        </a:cxn>
                      </a:cxnLst>
                      <a:rect l="0" t="0" r="r" b="b"/>
                      <a:pathLst>
                        <a:path w="100" h="50">
                          <a:moveTo>
                            <a:pt x="100" y="50"/>
                          </a:moveTo>
                          <a:lnTo>
                            <a:pt x="85" y="15"/>
                          </a:lnTo>
                          <a:lnTo>
                            <a:pt x="50" y="0"/>
                          </a:lnTo>
                          <a:lnTo>
                            <a:pt x="15" y="15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3" name="Line 27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51" y="242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4" name="Line 27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498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5" name="Line 27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444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6" name="Line 27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438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7" name="Line 2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85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8" name="Freeform 2707"/>
                    <p:cNvSpPr>
                      <a:spLocks/>
                    </p:cNvSpPr>
                    <p:nvPr/>
                  </p:nvSpPr>
                  <p:spPr bwMode="auto">
                    <a:xfrm>
                      <a:off x="1564" y="1392"/>
                      <a:ext cx="42" cy="4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42" y="41"/>
                        </a:cxn>
                        <a:cxn ang="0">
                          <a:pos x="30" y="1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2" h="41">
                          <a:moveTo>
                            <a:pt x="0" y="41"/>
                          </a:moveTo>
                          <a:lnTo>
                            <a:pt x="42" y="41"/>
                          </a:lnTo>
                          <a:lnTo>
                            <a:pt x="30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9" name="Line 27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9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0" name="Line 27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392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1" name="Line 27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392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2" name="Line 27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385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3" name="Line 2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6" y="1379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4" name="Line 27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74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5" name="Line 27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374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6" name="Freeform 2715"/>
                    <p:cNvSpPr>
                      <a:spLocks/>
                    </p:cNvSpPr>
                    <p:nvPr/>
                  </p:nvSpPr>
                  <p:spPr bwMode="auto">
                    <a:xfrm>
                      <a:off x="1564" y="1333"/>
                      <a:ext cx="42" cy="4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42" y="41"/>
                        </a:cxn>
                        <a:cxn ang="0">
                          <a:pos x="30" y="1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2" h="41">
                          <a:moveTo>
                            <a:pt x="0" y="41"/>
                          </a:moveTo>
                          <a:lnTo>
                            <a:pt x="42" y="41"/>
                          </a:lnTo>
                          <a:lnTo>
                            <a:pt x="30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7" name="Line 27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333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8" name="Line 27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333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9" name="Line 2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3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0" name="Line 27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74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1" name="Line 2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26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2" name="Line 27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320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3" name="Line 2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326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4" name="Line 27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444"/>
                      <a:ext cx="1" cy="5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5" name="Line 2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326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6" name="Line 27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385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7" name="Freeform 2726"/>
                    <p:cNvSpPr>
                      <a:spLocks/>
                    </p:cNvSpPr>
                    <p:nvPr/>
                  </p:nvSpPr>
                  <p:spPr bwMode="auto">
                    <a:xfrm>
                      <a:off x="1564" y="1274"/>
                      <a:ext cx="42" cy="4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42" y="41"/>
                        </a:cxn>
                        <a:cxn ang="0">
                          <a:pos x="30" y="1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2" h="41">
                          <a:moveTo>
                            <a:pt x="0" y="41"/>
                          </a:moveTo>
                          <a:lnTo>
                            <a:pt x="42" y="41"/>
                          </a:lnTo>
                          <a:lnTo>
                            <a:pt x="30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8" name="Line 27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274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9" name="Line 27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274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0" name="Line 27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15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1" name="Line 2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267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2" name="Line 27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274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3" name="Line 2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261"/>
                      <a:ext cx="1" cy="1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4" name="Line 27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315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5" name="Line 2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315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6" name="Line 27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563"/>
                      <a:ext cx="54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7" name="Line 2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63"/>
                      <a:ext cx="54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8" name="Freeform 2737"/>
                    <p:cNvSpPr>
                      <a:spLocks/>
                    </p:cNvSpPr>
                    <p:nvPr/>
                  </p:nvSpPr>
                  <p:spPr bwMode="auto">
                    <a:xfrm>
                      <a:off x="1293" y="1538"/>
                      <a:ext cx="1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1" h="1">
                          <a:moveTo>
                            <a:pt x="1" y="0"/>
                          </a:moveTo>
                          <a:lnTo>
                            <a:pt x="0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9" name="Freeform 2738"/>
                    <p:cNvSpPr>
                      <a:spLocks/>
                    </p:cNvSpPr>
                    <p:nvPr/>
                  </p:nvSpPr>
                  <p:spPr bwMode="auto">
                    <a:xfrm>
                      <a:off x="1293" y="155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" y="2"/>
                        </a:cxn>
                      </a:cxnLst>
                      <a:rect l="0" t="0" r="r" b="b"/>
                      <a:pathLst>
                        <a:path w="1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" y="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0" name="Line 27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05" y="1539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1" name="Freeform 2740"/>
                    <p:cNvSpPr>
                      <a:spLocks/>
                    </p:cNvSpPr>
                    <p:nvPr/>
                  </p:nvSpPr>
                  <p:spPr bwMode="auto">
                    <a:xfrm>
                      <a:off x="1294" y="1555"/>
                      <a:ext cx="1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10" y="2"/>
                        </a:cxn>
                        <a:cxn ang="0">
                          <a:pos x="10" y="2"/>
                        </a:cxn>
                        <a:cxn ang="0">
                          <a:pos x="11" y="0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0" y="2"/>
                          </a:moveTo>
                          <a:lnTo>
                            <a:pt x="10" y="2"/>
                          </a:lnTo>
                          <a:lnTo>
                            <a:pt x="10" y="2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2" name="Freeform 2741"/>
                    <p:cNvSpPr>
                      <a:spLocks/>
                    </p:cNvSpPr>
                    <p:nvPr/>
                  </p:nvSpPr>
                  <p:spPr bwMode="auto">
                    <a:xfrm>
                      <a:off x="1294" y="1538"/>
                      <a:ext cx="11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11" y="1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1">
                          <a:moveTo>
                            <a:pt x="11" y="1"/>
                          </a:move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3" name="Line 2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1539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4" name="Line 27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0" y="1533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5" name="Freeform 2744"/>
                    <p:cNvSpPr>
                      <a:spLocks/>
                    </p:cNvSpPr>
                    <p:nvPr/>
                  </p:nvSpPr>
                  <p:spPr bwMode="auto">
                    <a:xfrm>
                      <a:off x="1287" y="1533"/>
                      <a:ext cx="22" cy="29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26"/>
                        </a:cxn>
                        <a:cxn ang="0">
                          <a:pos x="22" y="3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  <a:cxn ang="0">
                          <a:pos x="0" y="29"/>
                        </a:cxn>
                        <a:cxn ang="0">
                          <a:pos x="19" y="29"/>
                        </a:cxn>
                        <a:cxn ang="0">
                          <a:pos x="22" y="26"/>
                        </a:cxn>
                      </a:cxnLst>
                      <a:rect l="0" t="0" r="r" b="b"/>
                      <a:pathLst>
                        <a:path w="22" h="29">
                          <a:moveTo>
                            <a:pt x="22" y="26"/>
                          </a:moveTo>
                          <a:lnTo>
                            <a:pt x="22" y="3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  <a:lnTo>
                            <a:pt x="0" y="29"/>
                          </a:lnTo>
                          <a:lnTo>
                            <a:pt x="19" y="29"/>
                          </a:lnTo>
                          <a:lnTo>
                            <a:pt x="22" y="26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6" name="Freeform 2745"/>
                    <p:cNvSpPr>
                      <a:spLocks/>
                    </p:cNvSpPr>
                    <p:nvPr/>
                  </p:nvSpPr>
                  <p:spPr bwMode="auto">
                    <a:xfrm>
                      <a:off x="1295" y="1438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9"/>
                        </a:cxn>
                        <a:cxn ang="0">
                          <a:pos x="3" y="19"/>
                        </a:cxn>
                        <a:cxn ang="0">
                          <a:pos x="4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3" y="0"/>
                          </a:moveTo>
                          <a:lnTo>
                            <a:pt x="0" y="9"/>
                          </a:lnTo>
                          <a:lnTo>
                            <a:pt x="3" y="19"/>
                          </a:lnTo>
                          <a:lnTo>
                            <a:pt x="4" y="2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7" name="Line 27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8" y="1437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8" name="Freeform 2747"/>
                    <p:cNvSpPr>
                      <a:spLocks/>
                    </p:cNvSpPr>
                    <p:nvPr/>
                  </p:nvSpPr>
                  <p:spPr bwMode="auto">
                    <a:xfrm>
                      <a:off x="1287" y="1434"/>
                      <a:ext cx="21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6"/>
                        </a:cxn>
                        <a:cxn ang="0">
                          <a:pos x="0" y="27"/>
                        </a:cxn>
                        <a:cxn ang="0">
                          <a:pos x="1" y="27"/>
                        </a:cxn>
                        <a:cxn ang="0">
                          <a:pos x="16" y="27"/>
                        </a:cxn>
                        <a:cxn ang="0">
                          <a:pos x="16" y="25"/>
                        </a:cxn>
                        <a:cxn ang="0">
                          <a:pos x="16" y="24"/>
                        </a:cxn>
                        <a:cxn ang="0">
                          <a:pos x="15" y="24"/>
                        </a:cxn>
                        <a:cxn ang="0">
                          <a:pos x="13" y="24"/>
                        </a:cxn>
                        <a:cxn ang="0">
                          <a:pos x="21" y="17"/>
                        </a:cxn>
                        <a:cxn ang="0">
                          <a:pos x="21" y="13"/>
                        </a:cxn>
                        <a:cxn ang="0">
                          <a:pos x="21" y="10"/>
                        </a:cxn>
                        <a:cxn ang="0">
                          <a:pos x="13" y="3"/>
                        </a:cxn>
                        <a:cxn ang="0">
                          <a:pos x="15" y="3"/>
                        </a:cxn>
                        <a:cxn ang="0">
                          <a:pos x="16" y="3"/>
                        </a:cxn>
                        <a:cxn ang="0">
                          <a:pos x="16" y="2"/>
                        </a:cxn>
                        <a:cxn ang="0">
                          <a:pos x="16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21" h="27">
                          <a:moveTo>
                            <a:pt x="0" y="26"/>
                          </a:moveTo>
                          <a:lnTo>
                            <a:pt x="0" y="27"/>
                          </a:lnTo>
                          <a:lnTo>
                            <a:pt x="1" y="27"/>
                          </a:lnTo>
                          <a:lnTo>
                            <a:pt x="16" y="27"/>
                          </a:lnTo>
                          <a:lnTo>
                            <a:pt x="16" y="25"/>
                          </a:lnTo>
                          <a:lnTo>
                            <a:pt x="16" y="24"/>
                          </a:lnTo>
                          <a:lnTo>
                            <a:pt x="15" y="24"/>
                          </a:lnTo>
                          <a:lnTo>
                            <a:pt x="13" y="24"/>
                          </a:lnTo>
                          <a:lnTo>
                            <a:pt x="21" y="17"/>
                          </a:lnTo>
                          <a:lnTo>
                            <a:pt x="21" y="13"/>
                          </a:lnTo>
                          <a:lnTo>
                            <a:pt x="21" y="10"/>
                          </a:lnTo>
                          <a:lnTo>
                            <a:pt x="13" y="3"/>
                          </a:lnTo>
                          <a:lnTo>
                            <a:pt x="15" y="3"/>
                          </a:lnTo>
                          <a:lnTo>
                            <a:pt x="16" y="3"/>
                          </a:lnTo>
                          <a:lnTo>
                            <a:pt x="16" y="2"/>
                          </a:lnTo>
                          <a:lnTo>
                            <a:pt x="16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9" name="Line 27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9" y="1437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0" name="Line 27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9" y="1458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1" name="Freeform 2750"/>
                    <p:cNvSpPr>
                      <a:spLocks/>
                    </p:cNvSpPr>
                    <p:nvPr/>
                  </p:nvSpPr>
                  <p:spPr bwMode="auto">
                    <a:xfrm>
                      <a:off x="1463" y="1482"/>
                      <a:ext cx="5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5"/>
                        </a:cxn>
                      </a:cxnLst>
                      <a:rect l="0" t="0" r="r" b="b"/>
                      <a:pathLst>
                        <a:path w="5" h="5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2" name="Line 27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8" y="1487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3" name="Freeform 2752"/>
                    <p:cNvSpPr>
                      <a:spLocks/>
                    </p:cNvSpPr>
                    <p:nvPr/>
                  </p:nvSpPr>
                  <p:spPr bwMode="auto">
                    <a:xfrm>
                      <a:off x="1471" y="1482"/>
                      <a:ext cx="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5">
                          <a:moveTo>
                            <a:pt x="0" y="5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4" name="Line 27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77" y="146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5" name="Freeform 2754"/>
                    <p:cNvSpPr>
                      <a:spLocks/>
                    </p:cNvSpPr>
                    <p:nvPr/>
                  </p:nvSpPr>
                  <p:spPr bwMode="auto">
                    <a:xfrm>
                      <a:off x="1463" y="1455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6" name="Line 27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3" y="146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7" name="Freeform 2756"/>
                    <p:cNvSpPr>
                      <a:spLocks/>
                    </p:cNvSpPr>
                    <p:nvPr/>
                  </p:nvSpPr>
                  <p:spPr bwMode="auto">
                    <a:xfrm>
                      <a:off x="1464" y="1456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8" name="Line 27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6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9" name="Line 2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5" y="146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0" name="Freeform 2759"/>
                    <p:cNvSpPr>
                      <a:spLocks/>
                    </p:cNvSpPr>
                    <p:nvPr/>
                  </p:nvSpPr>
                  <p:spPr bwMode="auto">
                    <a:xfrm>
                      <a:off x="1471" y="1482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1" name="Line 2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6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2" name="Freeform 2761"/>
                    <p:cNvSpPr>
                      <a:spLocks/>
                    </p:cNvSpPr>
                    <p:nvPr/>
                  </p:nvSpPr>
                  <p:spPr bwMode="auto">
                    <a:xfrm>
                      <a:off x="1464" y="1462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3" name="Line 2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6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4" name="Freeform 2763"/>
                    <p:cNvSpPr>
                      <a:spLocks/>
                    </p:cNvSpPr>
                    <p:nvPr/>
                  </p:nvSpPr>
                  <p:spPr bwMode="auto">
                    <a:xfrm>
                      <a:off x="1464" y="1482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5" name="Freeform 2764"/>
                    <p:cNvSpPr>
                      <a:spLocks/>
                    </p:cNvSpPr>
                    <p:nvPr/>
                  </p:nvSpPr>
                  <p:spPr bwMode="auto">
                    <a:xfrm>
                      <a:off x="1463" y="1422"/>
                      <a:ext cx="5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6"/>
                        </a:cxn>
                      </a:cxnLst>
                      <a:rect l="0" t="0" r="r" b="b"/>
                      <a:pathLst>
                        <a:path w="5" h="6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6" name="Line 27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8" y="1428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7" name="Freeform 2766"/>
                    <p:cNvSpPr>
                      <a:spLocks/>
                    </p:cNvSpPr>
                    <p:nvPr/>
                  </p:nvSpPr>
                  <p:spPr bwMode="auto">
                    <a:xfrm>
                      <a:off x="1471" y="1422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6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8" name="Line 27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77" y="140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9" name="Freeform 2768"/>
                    <p:cNvSpPr>
                      <a:spLocks/>
                    </p:cNvSpPr>
                    <p:nvPr/>
                  </p:nvSpPr>
                  <p:spPr bwMode="auto">
                    <a:xfrm>
                      <a:off x="1463" y="1395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0" name="Line 27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3" y="140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1" name="Freeform 2770"/>
                    <p:cNvSpPr>
                      <a:spLocks/>
                    </p:cNvSpPr>
                    <p:nvPr/>
                  </p:nvSpPr>
                  <p:spPr bwMode="auto">
                    <a:xfrm>
                      <a:off x="1464" y="1396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2" name="Line 27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0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3" name="Line 2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5" y="140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4" name="Freeform 2773"/>
                    <p:cNvSpPr>
                      <a:spLocks/>
                    </p:cNvSpPr>
                    <p:nvPr/>
                  </p:nvSpPr>
                  <p:spPr bwMode="auto">
                    <a:xfrm>
                      <a:off x="1471" y="1422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5" name="Line 2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0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6" name="Freeform 2775"/>
                    <p:cNvSpPr>
                      <a:spLocks/>
                    </p:cNvSpPr>
                    <p:nvPr/>
                  </p:nvSpPr>
                  <p:spPr bwMode="auto">
                    <a:xfrm>
                      <a:off x="1464" y="1402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7" name="Line 2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40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8" name="Freeform 2777"/>
                    <p:cNvSpPr>
                      <a:spLocks/>
                    </p:cNvSpPr>
                    <p:nvPr/>
                  </p:nvSpPr>
                  <p:spPr bwMode="auto">
                    <a:xfrm>
                      <a:off x="1464" y="1422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9" name="Freeform 2778"/>
                    <p:cNvSpPr>
                      <a:spLocks/>
                    </p:cNvSpPr>
                    <p:nvPr/>
                  </p:nvSpPr>
                  <p:spPr bwMode="auto">
                    <a:xfrm>
                      <a:off x="1463" y="1364"/>
                      <a:ext cx="5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3"/>
                        </a:cxn>
                        <a:cxn ang="0">
                          <a:pos x="5" y="5"/>
                        </a:cxn>
                      </a:cxnLst>
                      <a:rect l="0" t="0" r="r" b="b"/>
                      <a:pathLst>
                        <a:path w="5" h="5">
                          <a:moveTo>
                            <a:pt x="0" y="0"/>
                          </a:moveTo>
                          <a:lnTo>
                            <a:pt x="1" y="3"/>
                          </a:lnTo>
                          <a:lnTo>
                            <a:pt x="5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0" name="Line 27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8" y="1369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1" name="Freeform 2780"/>
                    <p:cNvSpPr>
                      <a:spLocks/>
                    </p:cNvSpPr>
                    <p:nvPr/>
                  </p:nvSpPr>
                  <p:spPr bwMode="auto">
                    <a:xfrm>
                      <a:off x="1471" y="1364"/>
                      <a:ext cx="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4" y="3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5">
                          <a:moveTo>
                            <a:pt x="0" y="5"/>
                          </a:moveTo>
                          <a:lnTo>
                            <a:pt x="4" y="3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2" name="Line 27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77" y="1343"/>
                      <a:ext cx="1" cy="2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3" name="Freeform 2782"/>
                    <p:cNvSpPr>
                      <a:spLocks/>
                    </p:cNvSpPr>
                    <p:nvPr/>
                  </p:nvSpPr>
                  <p:spPr bwMode="auto">
                    <a:xfrm>
                      <a:off x="1463" y="1336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3"/>
                        </a:cxn>
                        <a:cxn ang="0">
                          <a:pos x="7" y="0"/>
                        </a:cxn>
                        <a:cxn ang="0">
                          <a:pos x="2" y="3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3"/>
                          </a:lnTo>
                          <a:lnTo>
                            <a:pt x="7" y="0"/>
                          </a:lnTo>
                          <a:lnTo>
                            <a:pt x="2" y="3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4" name="Line 27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3" y="1343"/>
                      <a:ext cx="1" cy="2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5" name="Freeform 2784"/>
                    <p:cNvSpPr>
                      <a:spLocks/>
                    </p:cNvSpPr>
                    <p:nvPr/>
                  </p:nvSpPr>
                  <p:spPr bwMode="auto">
                    <a:xfrm>
                      <a:off x="1464" y="1338"/>
                      <a:ext cx="12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5"/>
                        </a:cxn>
                        <a:cxn ang="0">
                          <a:pos x="10" y="1"/>
                        </a:cxn>
                        <a:cxn ang="0">
                          <a:pos x="6" y="0"/>
                        </a:cxn>
                        <a:cxn ang="0">
                          <a:pos x="2" y="1"/>
                        </a:cxn>
                        <a:cxn ang="0">
                          <a:pos x="0" y="5"/>
                        </a:cxn>
                      </a:cxnLst>
                      <a:rect l="0" t="0" r="r" b="b"/>
                      <a:pathLst>
                        <a:path w="12" h="5">
                          <a:moveTo>
                            <a:pt x="12" y="5"/>
                          </a:moveTo>
                          <a:lnTo>
                            <a:pt x="10" y="1"/>
                          </a:lnTo>
                          <a:lnTo>
                            <a:pt x="6" y="0"/>
                          </a:lnTo>
                          <a:lnTo>
                            <a:pt x="2" y="1"/>
                          </a:lnTo>
                          <a:lnTo>
                            <a:pt x="0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6" name="Line 27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345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7" name="Line 27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5" y="1345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8" name="Freeform 2787"/>
                    <p:cNvSpPr>
                      <a:spLocks/>
                    </p:cNvSpPr>
                    <p:nvPr/>
                  </p:nvSpPr>
                  <p:spPr bwMode="auto">
                    <a:xfrm>
                      <a:off x="1471" y="1364"/>
                      <a:ext cx="4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3" y="2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3">
                          <a:moveTo>
                            <a:pt x="0" y="3"/>
                          </a:moveTo>
                          <a:lnTo>
                            <a:pt x="3" y="2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9" name="Line 27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34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0" name="Freeform 2789"/>
                    <p:cNvSpPr>
                      <a:spLocks/>
                    </p:cNvSpPr>
                    <p:nvPr/>
                  </p:nvSpPr>
                  <p:spPr bwMode="auto">
                    <a:xfrm>
                      <a:off x="1464" y="1343"/>
                      <a:ext cx="1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12" y="2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2">
                          <a:moveTo>
                            <a:pt x="0" y="2"/>
                          </a:moveTo>
                          <a:lnTo>
                            <a:pt x="12" y="2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1" name="Line 27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343"/>
                      <a:ext cx="1" cy="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2" name="Freeform 2791"/>
                    <p:cNvSpPr>
                      <a:spLocks/>
                    </p:cNvSpPr>
                    <p:nvPr/>
                  </p:nvSpPr>
                  <p:spPr bwMode="auto">
                    <a:xfrm>
                      <a:off x="1464" y="1364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4" y="3"/>
                        </a:cxn>
                        <a:cxn ang="0">
                          <a:pos x="7" y="3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4" y="3"/>
                          </a:lnTo>
                          <a:lnTo>
                            <a:pt x="7" y="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3" name="Freeform 2792"/>
                    <p:cNvSpPr>
                      <a:spLocks/>
                    </p:cNvSpPr>
                    <p:nvPr/>
                  </p:nvSpPr>
                  <p:spPr bwMode="auto">
                    <a:xfrm>
                      <a:off x="1525" y="1482"/>
                      <a:ext cx="5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5"/>
                        </a:cxn>
                      </a:cxnLst>
                      <a:rect l="0" t="0" r="r" b="b"/>
                      <a:pathLst>
                        <a:path w="5" h="5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4" name="Line 2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1487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5" name="Freeform 2794"/>
                    <p:cNvSpPr>
                      <a:spLocks/>
                    </p:cNvSpPr>
                    <p:nvPr/>
                  </p:nvSpPr>
                  <p:spPr bwMode="auto">
                    <a:xfrm>
                      <a:off x="1533" y="1482"/>
                      <a:ext cx="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5">
                          <a:moveTo>
                            <a:pt x="0" y="5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6" name="Line 27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9" y="146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7" name="Freeform 2796"/>
                    <p:cNvSpPr>
                      <a:spLocks/>
                    </p:cNvSpPr>
                    <p:nvPr/>
                  </p:nvSpPr>
                  <p:spPr bwMode="auto">
                    <a:xfrm>
                      <a:off x="1525" y="1455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8" name="Line 27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5" y="146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9" name="Freeform 2798"/>
                    <p:cNvSpPr>
                      <a:spLocks/>
                    </p:cNvSpPr>
                    <p:nvPr/>
                  </p:nvSpPr>
                  <p:spPr bwMode="auto">
                    <a:xfrm>
                      <a:off x="1526" y="1456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0" name="Line 27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6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1" name="Line 28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7" y="146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2" name="Freeform 2801"/>
                    <p:cNvSpPr>
                      <a:spLocks/>
                    </p:cNvSpPr>
                    <p:nvPr/>
                  </p:nvSpPr>
                  <p:spPr bwMode="auto">
                    <a:xfrm>
                      <a:off x="1533" y="1482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3" name="Line 28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6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4" name="Freeform 2803"/>
                    <p:cNvSpPr>
                      <a:spLocks/>
                    </p:cNvSpPr>
                    <p:nvPr/>
                  </p:nvSpPr>
                  <p:spPr bwMode="auto">
                    <a:xfrm>
                      <a:off x="1526" y="1462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5" name="Line 28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6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6" name="Freeform 2805"/>
                    <p:cNvSpPr>
                      <a:spLocks/>
                    </p:cNvSpPr>
                    <p:nvPr/>
                  </p:nvSpPr>
                  <p:spPr bwMode="auto">
                    <a:xfrm>
                      <a:off x="1526" y="1482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7" name="Freeform 2806"/>
                    <p:cNvSpPr>
                      <a:spLocks/>
                    </p:cNvSpPr>
                    <p:nvPr/>
                  </p:nvSpPr>
                  <p:spPr bwMode="auto">
                    <a:xfrm>
                      <a:off x="1525" y="1422"/>
                      <a:ext cx="5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6"/>
                        </a:cxn>
                      </a:cxnLst>
                      <a:rect l="0" t="0" r="r" b="b"/>
                      <a:pathLst>
                        <a:path w="5" h="6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8" name="Line 28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1428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9" name="Freeform 2808"/>
                    <p:cNvSpPr>
                      <a:spLocks/>
                    </p:cNvSpPr>
                    <p:nvPr/>
                  </p:nvSpPr>
                  <p:spPr bwMode="auto">
                    <a:xfrm>
                      <a:off x="1533" y="1422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6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0" name="Line 28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9" y="140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1" name="Freeform 2810"/>
                    <p:cNvSpPr>
                      <a:spLocks/>
                    </p:cNvSpPr>
                    <p:nvPr/>
                  </p:nvSpPr>
                  <p:spPr bwMode="auto">
                    <a:xfrm>
                      <a:off x="1525" y="1395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2" name="Line 28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5" y="1402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3" name="Freeform 2812"/>
                    <p:cNvSpPr>
                      <a:spLocks/>
                    </p:cNvSpPr>
                    <p:nvPr/>
                  </p:nvSpPr>
                  <p:spPr bwMode="auto">
                    <a:xfrm>
                      <a:off x="1526" y="1396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4" name="Line 28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0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5" name="Line 28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7" y="1403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6" name="Freeform 2815"/>
                    <p:cNvSpPr>
                      <a:spLocks/>
                    </p:cNvSpPr>
                    <p:nvPr/>
                  </p:nvSpPr>
                  <p:spPr bwMode="auto">
                    <a:xfrm>
                      <a:off x="1533" y="1422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7" name="Line 28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0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8" name="Freeform 2817"/>
                    <p:cNvSpPr>
                      <a:spLocks/>
                    </p:cNvSpPr>
                    <p:nvPr/>
                  </p:nvSpPr>
                  <p:spPr bwMode="auto">
                    <a:xfrm>
                      <a:off x="1526" y="1402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9" name="Line 28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40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0" name="Freeform 2819"/>
                    <p:cNvSpPr>
                      <a:spLocks/>
                    </p:cNvSpPr>
                    <p:nvPr/>
                  </p:nvSpPr>
                  <p:spPr bwMode="auto">
                    <a:xfrm>
                      <a:off x="1526" y="1422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1" name="Freeform 2820"/>
                    <p:cNvSpPr>
                      <a:spLocks/>
                    </p:cNvSpPr>
                    <p:nvPr/>
                  </p:nvSpPr>
                  <p:spPr bwMode="auto">
                    <a:xfrm>
                      <a:off x="1525" y="1364"/>
                      <a:ext cx="5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3"/>
                        </a:cxn>
                        <a:cxn ang="0">
                          <a:pos x="5" y="5"/>
                        </a:cxn>
                      </a:cxnLst>
                      <a:rect l="0" t="0" r="r" b="b"/>
                      <a:pathLst>
                        <a:path w="5" h="5">
                          <a:moveTo>
                            <a:pt x="0" y="0"/>
                          </a:moveTo>
                          <a:lnTo>
                            <a:pt x="1" y="3"/>
                          </a:lnTo>
                          <a:lnTo>
                            <a:pt x="5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2" name="Line 28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1369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3" name="Freeform 2822"/>
                    <p:cNvSpPr>
                      <a:spLocks/>
                    </p:cNvSpPr>
                    <p:nvPr/>
                  </p:nvSpPr>
                  <p:spPr bwMode="auto">
                    <a:xfrm>
                      <a:off x="1533" y="1364"/>
                      <a:ext cx="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4" y="3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5">
                          <a:moveTo>
                            <a:pt x="0" y="5"/>
                          </a:moveTo>
                          <a:lnTo>
                            <a:pt x="4" y="3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4" name="Line 28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9" y="1343"/>
                      <a:ext cx="1" cy="2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5" name="Freeform 2824"/>
                    <p:cNvSpPr>
                      <a:spLocks/>
                    </p:cNvSpPr>
                    <p:nvPr/>
                  </p:nvSpPr>
                  <p:spPr bwMode="auto">
                    <a:xfrm>
                      <a:off x="1525" y="1336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3"/>
                        </a:cxn>
                        <a:cxn ang="0">
                          <a:pos x="7" y="0"/>
                        </a:cxn>
                        <a:cxn ang="0">
                          <a:pos x="2" y="3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3"/>
                          </a:lnTo>
                          <a:lnTo>
                            <a:pt x="7" y="0"/>
                          </a:lnTo>
                          <a:lnTo>
                            <a:pt x="2" y="3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6" name="Line 28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5" y="1343"/>
                      <a:ext cx="1" cy="2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7" name="Freeform 2826"/>
                    <p:cNvSpPr>
                      <a:spLocks/>
                    </p:cNvSpPr>
                    <p:nvPr/>
                  </p:nvSpPr>
                  <p:spPr bwMode="auto">
                    <a:xfrm>
                      <a:off x="1526" y="1338"/>
                      <a:ext cx="12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5"/>
                        </a:cxn>
                        <a:cxn ang="0">
                          <a:pos x="10" y="1"/>
                        </a:cxn>
                        <a:cxn ang="0">
                          <a:pos x="6" y="0"/>
                        </a:cxn>
                        <a:cxn ang="0">
                          <a:pos x="2" y="1"/>
                        </a:cxn>
                        <a:cxn ang="0">
                          <a:pos x="0" y="5"/>
                        </a:cxn>
                      </a:cxnLst>
                      <a:rect l="0" t="0" r="r" b="b"/>
                      <a:pathLst>
                        <a:path w="12" h="5">
                          <a:moveTo>
                            <a:pt x="12" y="5"/>
                          </a:moveTo>
                          <a:lnTo>
                            <a:pt x="10" y="1"/>
                          </a:lnTo>
                          <a:lnTo>
                            <a:pt x="6" y="0"/>
                          </a:lnTo>
                          <a:lnTo>
                            <a:pt x="2" y="1"/>
                          </a:lnTo>
                          <a:lnTo>
                            <a:pt x="0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8" name="Line 28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345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9" name="Line 28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7" y="1345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0" name="Freeform 2829"/>
                    <p:cNvSpPr>
                      <a:spLocks/>
                    </p:cNvSpPr>
                    <p:nvPr/>
                  </p:nvSpPr>
                  <p:spPr bwMode="auto">
                    <a:xfrm>
                      <a:off x="1533" y="1364"/>
                      <a:ext cx="4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3" y="2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3">
                          <a:moveTo>
                            <a:pt x="0" y="3"/>
                          </a:moveTo>
                          <a:lnTo>
                            <a:pt x="3" y="2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1" name="Line 28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34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2" name="Freeform 2831"/>
                    <p:cNvSpPr>
                      <a:spLocks/>
                    </p:cNvSpPr>
                    <p:nvPr/>
                  </p:nvSpPr>
                  <p:spPr bwMode="auto">
                    <a:xfrm>
                      <a:off x="1526" y="1343"/>
                      <a:ext cx="1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12" y="2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2">
                          <a:moveTo>
                            <a:pt x="0" y="2"/>
                          </a:moveTo>
                          <a:lnTo>
                            <a:pt x="12" y="2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3" name="Line 28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343"/>
                      <a:ext cx="1" cy="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4" name="Freeform 2833"/>
                    <p:cNvSpPr>
                      <a:spLocks/>
                    </p:cNvSpPr>
                    <p:nvPr/>
                  </p:nvSpPr>
                  <p:spPr bwMode="auto">
                    <a:xfrm>
                      <a:off x="1526" y="1364"/>
                      <a:ext cx="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4" y="3"/>
                        </a:cxn>
                        <a:cxn ang="0">
                          <a:pos x="7" y="3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4" y="3"/>
                          </a:lnTo>
                          <a:lnTo>
                            <a:pt x="7" y="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5" name="Freeform 2834"/>
                    <p:cNvSpPr>
                      <a:spLocks/>
                    </p:cNvSpPr>
                    <p:nvPr/>
                  </p:nvSpPr>
                  <p:spPr bwMode="auto">
                    <a:xfrm>
                      <a:off x="1525" y="1303"/>
                      <a:ext cx="5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5"/>
                        </a:cxn>
                      </a:cxnLst>
                      <a:rect l="0" t="0" r="r" b="b"/>
                      <a:pathLst>
                        <a:path w="5" h="5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6" name="Line 28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1308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7" name="Freeform 2836"/>
                    <p:cNvSpPr>
                      <a:spLocks/>
                    </p:cNvSpPr>
                    <p:nvPr/>
                  </p:nvSpPr>
                  <p:spPr bwMode="auto">
                    <a:xfrm>
                      <a:off x="1533" y="1303"/>
                      <a:ext cx="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5">
                          <a:moveTo>
                            <a:pt x="0" y="5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8" name="Line 28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9" y="1283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9" name="Freeform 2838"/>
                    <p:cNvSpPr>
                      <a:spLocks/>
                    </p:cNvSpPr>
                    <p:nvPr/>
                  </p:nvSpPr>
                  <p:spPr bwMode="auto">
                    <a:xfrm>
                      <a:off x="1525" y="1276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0" name="Line 28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5" y="1283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1" name="Freeform 2840"/>
                    <p:cNvSpPr>
                      <a:spLocks/>
                    </p:cNvSpPr>
                    <p:nvPr/>
                  </p:nvSpPr>
                  <p:spPr bwMode="auto">
                    <a:xfrm>
                      <a:off x="1526" y="1277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2" name="Line 28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284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3" name="Line 28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7" y="1284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4" name="Freeform 2843"/>
                    <p:cNvSpPr>
                      <a:spLocks/>
                    </p:cNvSpPr>
                    <p:nvPr/>
                  </p:nvSpPr>
                  <p:spPr bwMode="auto">
                    <a:xfrm>
                      <a:off x="1533" y="130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2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2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5" name="Line 28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28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6" name="Freeform 2845"/>
                    <p:cNvSpPr>
                      <a:spLocks/>
                    </p:cNvSpPr>
                    <p:nvPr/>
                  </p:nvSpPr>
                  <p:spPr bwMode="auto">
                    <a:xfrm>
                      <a:off x="1526" y="1283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7" name="Line 28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283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8" name="Freeform 2847"/>
                    <p:cNvSpPr>
                      <a:spLocks/>
                    </p:cNvSpPr>
                    <p:nvPr/>
                  </p:nvSpPr>
                  <p:spPr bwMode="auto">
                    <a:xfrm>
                      <a:off x="1526" y="1303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9" name="Freeform 2848"/>
                    <p:cNvSpPr>
                      <a:spLocks/>
                    </p:cNvSpPr>
                    <p:nvPr/>
                  </p:nvSpPr>
                  <p:spPr bwMode="auto">
                    <a:xfrm>
                      <a:off x="1293" y="1489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0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1" h="2">
                          <a:moveTo>
                            <a:pt x="1" y="0"/>
                          </a:moveTo>
                          <a:lnTo>
                            <a:pt x="0" y="1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0" name="Freeform 2849"/>
                    <p:cNvSpPr>
                      <a:spLocks/>
                    </p:cNvSpPr>
                    <p:nvPr/>
                  </p:nvSpPr>
                  <p:spPr bwMode="auto">
                    <a:xfrm>
                      <a:off x="1293" y="1507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1" y="2"/>
                        </a:cxn>
                      </a:cxnLst>
                      <a:rect l="0" t="0" r="r" b="b"/>
                      <a:pathLst>
                        <a:path w="1" h="2">
                          <a:moveTo>
                            <a:pt x="0" y="0"/>
                          </a:moveTo>
                          <a:lnTo>
                            <a:pt x="0" y="1"/>
                          </a:lnTo>
                          <a:lnTo>
                            <a:pt x="1" y="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1" name="Line 28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05" y="1491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2" name="Freeform 2851"/>
                    <p:cNvSpPr>
                      <a:spLocks/>
                    </p:cNvSpPr>
                    <p:nvPr/>
                  </p:nvSpPr>
                  <p:spPr bwMode="auto">
                    <a:xfrm>
                      <a:off x="1294" y="1507"/>
                      <a:ext cx="1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10" y="2"/>
                        </a:cxn>
                        <a:cxn ang="0">
                          <a:pos x="10" y="1"/>
                        </a:cxn>
                        <a:cxn ang="0">
                          <a:pos x="11" y="0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0" y="2"/>
                          </a:moveTo>
                          <a:lnTo>
                            <a:pt x="10" y="2"/>
                          </a:lnTo>
                          <a:lnTo>
                            <a:pt x="10" y="1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3" name="Freeform 2852"/>
                    <p:cNvSpPr>
                      <a:spLocks/>
                    </p:cNvSpPr>
                    <p:nvPr/>
                  </p:nvSpPr>
                  <p:spPr bwMode="auto">
                    <a:xfrm>
                      <a:off x="1294" y="1489"/>
                      <a:ext cx="1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11" y="2"/>
                        </a:cxn>
                        <a:cxn ang="0">
                          <a:pos x="10" y="1"/>
                        </a:cxn>
                        <a:cxn ang="0">
                          <a:pos x="1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11" y="2"/>
                          </a:moveTo>
                          <a:lnTo>
                            <a:pt x="10" y="1"/>
                          </a:lnTo>
                          <a:lnTo>
                            <a:pt x="1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4" name="Line 28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1491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5" name="Line 28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0" y="1485"/>
                      <a:ext cx="1" cy="2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6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1287" y="1485"/>
                      <a:ext cx="22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25"/>
                        </a:cxn>
                        <a:cxn ang="0">
                          <a:pos x="22" y="3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  <a:cxn ang="0">
                          <a:pos x="0" y="28"/>
                        </a:cxn>
                        <a:cxn ang="0">
                          <a:pos x="19" y="28"/>
                        </a:cxn>
                        <a:cxn ang="0">
                          <a:pos x="22" y="25"/>
                        </a:cxn>
                      </a:cxnLst>
                      <a:rect l="0" t="0" r="r" b="b"/>
                      <a:pathLst>
                        <a:path w="22" h="28">
                          <a:moveTo>
                            <a:pt x="22" y="25"/>
                          </a:moveTo>
                          <a:lnTo>
                            <a:pt x="22" y="3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  <a:lnTo>
                            <a:pt x="0" y="28"/>
                          </a:lnTo>
                          <a:lnTo>
                            <a:pt x="19" y="28"/>
                          </a:lnTo>
                          <a:lnTo>
                            <a:pt x="22" y="25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7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295" y="139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10"/>
                        </a:cxn>
                        <a:cxn ang="0">
                          <a:pos x="3" y="19"/>
                        </a:cxn>
                        <a:cxn ang="0">
                          <a:pos x="4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3" y="0"/>
                          </a:moveTo>
                          <a:lnTo>
                            <a:pt x="0" y="10"/>
                          </a:lnTo>
                          <a:lnTo>
                            <a:pt x="3" y="19"/>
                          </a:lnTo>
                          <a:lnTo>
                            <a:pt x="4" y="2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8" name="Line 28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8" y="139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9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1287" y="1389"/>
                      <a:ext cx="21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6"/>
                        </a:cxn>
                        <a:cxn ang="0">
                          <a:pos x="0" y="27"/>
                        </a:cxn>
                        <a:cxn ang="0">
                          <a:pos x="1" y="27"/>
                        </a:cxn>
                        <a:cxn ang="0">
                          <a:pos x="16" y="27"/>
                        </a:cxn>
                        <a:cxn ang="0">
                          <a:pos x="16" y="26"/>
                        </a:cxn>
                        <a:cxn ang="0">
                          <a:pos x="16" y="25"/>
                        </a:cxn>
                        <a:cxn ang="0">
                          <a:pos x="15" y="24"/>
                        </a:cxn>
                        <a:cxn ang="0">
                          <a:pos x="13" y="24"/>
                        </a:cxn>
                        <a:cxn ang="0">
                          <a:pos x="21" y="16"/>
                        </a:cxn>
                        <a:cxn ang="0">
                          <a:pos x="21" y="14"/>
                        </a:cxn>
                        <a:cxn ang="0">
                          <a:pos x="21" y="11"/>
                        </a:cxn>
                        <a:cxn ang="0">
                          <a:pos x="13" y="3"/>
                        </a:cxn>
                        <a:cxn ang="0">
                          <a:pos x="15" y="3"/>
                        </a:cxn>
                        <a:cxn ang="0">
                          <a:pos x="16" y="3"/>
                        </a:cxn>
                        <a:cxn ang="0">
                          <a:pos x="16" y="2"/>
                        </a:cxn>
                        <a:cxn ang="0">
                          <a:pos x="16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21" h="27">
                          <a:moveTo>
                            <a:pt x="0" y="26"/>
                          </a:moveTo>
                          <a:lnTo>
                            <a:pt x="0" y="27"/>
                          </a:lnTo>
                          <a:lnTo>
                            <a:pt x="1" y="27"/>
                          </a:lnTo>
                          <a:lnTo>
                            <a:pt x="16" y="27"/>
                          </a:lnTo>
                          <a:lnTo>
                            <a:pt x="16" y="26"/>
                          </a:lnTo>
                          <a:lnTo>
                            <a:pt x="16" y="25"/>
                          </a:lnTo>
                          <a:lnTo>
                            <a:pt x="15" y="24"/>
                          </a:lnTo>
                          <a:lnTo>
                            <a:pt x="13" y="24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13" y="3"/>
                          </a:lnTo>
                          <a:lnTo>
                            <a:pt x="15" y="3"/>
                          </a:lnTo>
                          <a:lnTo>
                            <a:pt x="16" y="3"/>
                          </a:lnTo>
                          <a:lnTo>
                            <a:pt x="16" y="2"/>
                          </a:lnTo>
                          <a:lnTo>
                            <a:pt x="16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0" name="Line 28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9" y="1392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1" name="Line 28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9" y="1413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2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1295" y="1350"/>
                      <a:ext cx="4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9"/>
                        </a:cxn>
                        <a:cxn ang="0">
                          <a:pos x="3" y="18"/>
                        </a:cxn>
                        <a:cxn ang="0">
                          <a:pos x="4" y="19"/>
                        </a:cxn>
                      </a:cxnLst>
                      <a:rect l="0" t="0" r="r" b="b"/>
                      <a:pathLst>
                        <a:path w="4" h="19">
                          <a:moveTo>
                            <a:pt x="3" y="0"/>
                          </a:moveTo>
                          <a:lnTo>
                            <a:pt x="0" y="9"/>
                          </a:lnTo>
                          <a:lnTo>
                            <a:pt x="3" y="18"/>
                          </a:lnTo>
                          <a:lnTo>
                            <a:pt x="4" y="19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3" name="Line 28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8" y="1349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4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1287" y="1345"/>
                      <a:ext cx="21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6"/>
                        </a:cxn>
                        <a:cxn ang="0">
                          <a:pos x="0" y="27"/>
                        </a:cxn>
                        <a:cxn ang="0">
                          <a:pos x="1" y="27"/>
                        </a:cxn>
                        <a:cxn ang="0">
                          <a:pos x="16" y="27"/>
                        </a:cxn>
                        <a:cxn ang="0">
                          <a:pos x="16" y="26"/>
                        </a:cxn>
                        <a:cxn ang="0">
                          <a:pos x="16" y="25"/>
                        </a:cxn>
                        <a:cxn ang="0">
                          <a:pos x="15" y="25"/>
                        </a:cxn>
                        <a:cxn ang="0">
                          <a:pos x="13" y="24"/>
                        </a:cxn>
                        <a:cxn ang="0">
                          <a:pos x="21" y="17"/>
                        </a:cxn>
                        <a:cxn ang="0">
                          <a:pos x="21" y="14"/>
                        </a:cxn>
                        <a:cxn ang="0">
                          <a:pos x="21" y="11"/>
                        </a:cxn>
                        <a:cxn ang="0">
                          <a:pos x="13" y="4"/>
                        </a:cxn>
                        <a:cxn ang="0">
                          <a:pos x="15" y="3"/>
                        </a:cxn>
                        <a:cxn ang="0">
                          <a:pos x="16" y="3"/>
                        </a:cxn>
                        <a:cxn ang="0">
                          <a:pos x="16" y="2"/>
                        </a:cxn>
                        <a:cxn ang="0">
                          <a:pos x="16" y="0"/>
                        </a:cxn>
                        <a:cxn ang="0">
                          <a:pos x="1" y="0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21" h="27">
                          <a:moveTo>
                            <a:pt x="0" y="26"/>
                          </a:moveTo>
                          <a:lnTo>
                            <a:pt x="0" y="27"/>
                          </a:lnTo>
                          <a:lnTo>
                            <a:pt x="1" y="27"/>
                          </a:lnTo>
                          <a:lnTo>
                            <a:pt x="16" y="27"/>
                          </a:lnTo>
                          <a:lnTo>
                            <a:pt x="16" y="26"/>
                          </a:lnTo>
                          <a:lnTo>
                            <a:pt x="16" y="25"/>
                          </a:lnTo>
                          <a:lnTo>
                            <a:pt x="15" y="25"/>
                          </a:lnTo>
                          <a:lnTo>
                            <a:pt x="13" y="24"/>
                          </a:lnTo>
                          <a:lnTo>
                            <a:pt x="21" y="17"/>
                          </a:lnTo>
                          <a:lnTo>
                            <a:pt x="21" y="14"/>
                          </a:lnTo>
                          <a:lnTo>
                            <a:pt x="21" y="11"/>
                          </a:lnTo>
                          <a:lnTo>
                            <a:pt x="13" y="4"/>
                          </a:lnTo>
                          <a:lnTo>
                            <a:pt x="15" y="3"/>
                          </a:lnTo>
                          <a:lnTo>
                            <a:pt x="16" y="3"/>
                          </a:lnTo>
                          <a:lnTo>
                            <a:pt x="16" y="2"/>
                          </a:lnTo>
                          <a:lnTo>
                            <a:pt x="16" y="0"/>
                          </a:lnTo>
                          <a:lnTo>
                            <a:pt x="1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5" name="Line 28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9" y="1349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6" name="Line 28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9" y="1369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7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1295" y="1304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10"/>
                        </a:cxn>
                        <a:cxn ang="0">
                          <a:pos x="3" y="20"/>
                        </a:cxn>
                        <a:cxn ang="0">
                          <a:pos x="4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3" y="0"/>
                          </a:moveTo>
                          <a:lnTo>
                            <a:pt x="0" y="10"/>
                          </a:lnTo>
                          <a:lnTo>
                            <a:pt x="3" y="20"/>
                          </a:lnTo>
                          <a:lnTo>
                            <a:pt x="4" y="2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8" name="Line 28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8" y="1304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9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1287" y="1301"/>
                      <a:ext cx="21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5"/>
                        </a:cxn>
                        <a:cxn ang="0">
                          <a:pos x="0" y="26"/>
                        </a:cxn>
                        <a:cxn ang="0">
                          <a:pos x="1" y="27"/>
                        </a:cxn>
                        <a:cxn ang="0">
                          <a:pos x="16" y="27"/>
                        </a:cxn>
                        <a:cxn ang="0">
                          <a:pos x="16" y="25"/>
                        </a:cxn>
                        <a:cxn ang="0">
                          <a:pos x="16" y="24"/>
                        </a:cxn>
                        <a:cxn ang="0">
                          <a:pos x="15" y="24"/>
                        </a:cxn>
                        <a:cxn ang="0">
                          <a:pos x="13" y="24"/>
                        </a:cxn>
                        <a:cxn ang="0">
                          <a:pos x="21" y="16"/>
                        </a:cxn>
                        <a:cxn ang="0">
                          <a:pos x="21" y="13"/>
                        </a:cxn>
                        <a:cxn ang="0">
                          <a:pos x="21" y="10"/>
                        </a:cxn>
                        <a:cxn ang="0">
                          <a:pos x="13" y="3"/>
                        </a:cxn>
                        <a:cxn ang="0">
                          <a:pos x="15" y="3"/>
                        </a:cxn>
                        <a:cxn ang="0">
                          <a:pos x="16" y="2"/>
                        </a:cxn>
                        <a:cxn ang="0">
                          <a:pos x="16" y="1"/>
                        </a:cxn>
                        <a:cxn ang="0">
                          <a:pos x="16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21" h="27">
                          <a:moveTo>
                            <a:pt x="0" y="25"/>
                          </a:moveTo>
                          <a:lnTo>
                            <a:pt x="0" y="26"/>
                          </a:lnTo>
                          <a:lnTo>
                            <a:pt x="1" y="27"/>
                          </a:lnTo>
                          <a:lnTo>
                            <a:pt x="16" y="27"/>
                          </a:lnTo>
                          <a:lnTo>
                            <a:pt x="16" y="25"/>
                          </a:lnTo>
                          <a:lnTo>
                            <a:pt x="16" y="24"/>
                          </a:lnTo>
                          <a:lnTo>
                            <a:pt x="15" y="24"/>
                          </a:lnTo>
                          <a:lnTo>
                            <a:pt x="13" y="24"/>
                          </a:lnTo>
                          <a:lnTo>
                            <a:pt x="21" y="16"/>
                          </a:lnTo>
                          <a:lnTo>
                            <a:pt x="21" y="13"/>
                          </a:lnTo>
                          <a:lnTo>
                            <a:pt x="21" y="10"/>
                          </a:lnTo>
                          <a:lnTo>
                            <a:pt x="13" y="3"/>
                          </a:lnTo>
                          <a:lnTo>
                            <a:pt x="15" y="3"/>
                          </a:lnTo>
                          <a:lnTo>
                            <a:pt x="16" y="2"/>
                          </a:lnTo>
                          <a:lnTo>
                            <a:pt x="16" y="1"/>
                          </a:lnTo>
                          <a:lnTo>
                            <a:pt x="16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0" name="Line 28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9" y="1304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1" name="Line 28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9" y="1324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2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1295" y="1261"/>
                      <a:ext cx="4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9"/>
                        </a:cxn>
                        <a:cxn ang="0">
                          <a:pos x="3" y="19"/>
                        </a:cxn>
                        <a:cxn ang="0">
                          <a:pos x="4" y="19"/>
                        </a:cxn>
                      </a:cxnLst>
                      <a:rect l="0" t="0" r="r" b="b"/>
                      <a:pathLst>
                        <a:path w="4" h="19">
                          <a:moveTo>
                            <a:pt x="3" y="0"/>
                          </a:moveTo>
                          <a:lnTo>
                            <a:pt x="0" y="9"/>
                          </a:lnTo>
                          <a:lnTo>
                            <a:pt x="3" y="19"/>
                          </a:lnTo>
                          <a:lnTo>
                            <a:pt x="4" y="19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3" name="Line 28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8" y="126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4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1287" y="1257"/>
                      <a:ext cx="21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6"/>
                        </a:cxn>
                        <a:cxn ang="0">
                          <a:pos x="0" y="26"/>
                        </a:cxn>
                        <a:cxn ang="0">
                          <a:pos x="1" y="27"/>
                        </a:cxn>
                        <a:cxn ang="0">
                          <a:pos x="16" y="27"/>
                        </a:cxn>
                        <a:cxn ang="0">
                          <a:pos x="16" y="25"/>
                        </a:cxn>
                        <a:cxn ang="0">
                          <a:pos x="16" y="24"/>
                        </a:cxn>
                        <a:cxn ang="0">
                          <a:pos x="15" y="24"/>
                        </a:cxn>
                        <a:cxn ang="0">
                          <a:pos x="13" y="23"/>
                        </a:cxn>
                        <a:cxn ang="0">
                          <a:pos x="21" y="16"/>
                        </a:cxn>
                        <a:cxn ang="0">
                          <a:pos x="21" y="13"/>
                        </a:cxn>
                        <a:cxn ang="0">
                          <a:pos x="21" y="10"/>
                        </a:cxn>
                        <a:cxn ang="0">
                          <a:pos x="13" y="3"/>
                        </a:cxn>
                        <a:cxn ang="0">
                          <a:pos x="15" y="2"/>
                        </a:cxn>
                        <a:cxn ang="0">
                          <a:pos x="16" y="2"/>
                        </a:cxn>
                        <a:cxn ang="0">
                          <a:pos x="16" y="2"/>
                        </a:cxn>
                        <a:cxn ang="0">
                          <a:pos x="16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21" h="27">
                          <a:moveTo>
                            <a:pt x="0" y="26"/>
                          </a:moveTo>
                          <a:lnTo>
                            <a:pt x="0" y="26"/>
                          </a:lnTo>
                          <a:lnTo>
                            <a:pt x="1" y="27"/>
                          </a:lnTo>
                          <a:lnTo>
                            <a:pt x="16" y="27"/>
                          </a:lnTo>
                          <a:lnTo>
                            <a:pt x="16" y="25"/>
                          </a:lnTo>
                          <a:lnTo>
                            <a:pt x="16" y="24"/>
                          </a:lnTo>
                          <a:lnTo>
                            <a:pt x="15" y="24"/>
                          </a:lnTo>
                          <a:lnTo>
                            <a:pt x="13" y="23"/>
                          </a:lnTo>
                          <a:lnTo>
                            <a:pt x="21" y="16"/>
                          </a:lnTo>
                          <a:lnTo>
                            <a:pt x="21" y="13"/>
                          </a:lnTo>
                          <a:lnTo>
                            <a:pt x="21" y="10"/>
                          </a:lnTo>
                          <a:lnTo>
                            <a:pt x="13" y="3"/>
                          </a:lnTo>
                          <a:lnTo>
                            <a:pt x="15" y="2"/>
                          </a:lnTo>
                          <a:lnTo>
                            <a:pt x="16" y="2"/>
                          </a:lnTo>
                          <a:lnTo>
                            <a:pt x="16" y="2"/>
                          </a:lnTo>
                          <a:lnTo>
                            <a:pt x="16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5" name="Line 28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99" y="126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6" name="Line 28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9" y="128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7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1681" y="1310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" y="1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 h="1">
                          <a:moveTo>
                            <a:pt x="0" y="1"/>
                          </a:moveTo>
                          <a:lnTo>
                            <a:pt x="1" y="1"/>
                          </a:lnTo>
                          <a:lnTo>
                            <a:pt x="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8" name="Freeform 2877"/>
                    <p:cNvSpPr>
                      <a:spLocks/>
                    </p:cNvSpPr>
                    <p:nvPr/>
                  </p:nvSpPr>
                  <p:spPr bwMode="auto">
                    <a:xfrm>
                      <a:off x="1681" y="1292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9" name="Line 28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1" y="1294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0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1671" y="1292"/>
                      <a:ext cx="10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10" h="2">
                          <a:moveTo>
                            <a:pt x="10" y="0"/>
                          </a:move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1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1671" y="1310"/>
                      <a:ext cx="10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1" y="1"/>
                        </a:cxn>
                        <a:cxn ang="0">
                          <a:pos x="10" y="1"/>
                        </a:cxn>
                      </a:cxnLst>
                      <a:rect l="0" t="0" r="r" b="b"/>
                      <a:pathLst>
                        <a:path w="10" h="1">
                          <a:moveTo>
                            <a:pt x="0" y="0"/>
                          </a:moveTo>
                          <a:lnTo>
                            <a:pt x="0" y="1"/>
                          </a:lnTo>
                          <a:lnTo>
                            <a:pt x="1" y="1"/>
                          </a:lnTo>
                          <a:lnTo>
                            <a:pt x="10" y="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2" name="Line 28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3" y="1294"/>
                      <a:ext cx="1" cy="1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3" name="Line 28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1287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4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1666" y="1287"/>
                      <a:ext cx="22" cy="2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0" y="26"/>
                        </a:cxn>
                        <a:cxn ang="0">
                          <a:pos x="3" y="29"/>
                        </a:cxn>
                        <a:cxn ang="0">
                          <a:pos x="22" y="29"/>
                        </a:cxn>
                        <a:cxn ang="0">
                          <a:pos x="22" y="0"/>
                        </a:cxn>
                        <a:cxn ang="0">
                          <a:pos x="3" y="0"/>
                        </a:cxn>
                        <a:cxn ang="0">
                          <a:pos x="0" y="3"/>
                        </a:cxn>
                      </a:cxnLst>
                      <a:rect l="0" t="0" r="r" b="b"/>
                      <a:pathLst>
                        <a:path w="22" h="29">
                          <a:moveTo>
                            <a:pt x="0" y="3"/>
                          </a:moveTo>
                          <a:lnTo>
                            <a:pt x="0" y="26"/>
                          </a:lnTo>
                          <a:lnTo>
                            <a:pt x="3" y="29"/>
                          </a:lnTo>
                          <a:lnTo>
                            <a:pt x="22" y="29"/>
                          </a:lnTo>
                          <a:lnTo>
                            <a:pt x="22" y="0"/>
                          </a:lnTo>
                          <a:lnTo>
                            <a:pt x="3" y="0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5" name="Line 28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007"/>
                      <a:ext cx="14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6" name="Line 28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019"/>
                      <a:ext cx="11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7" name="Line 28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131"/>
                      <a:ext cx="11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8" name="Line 28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2143"/>
                      <a:ext cx="26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9" name="Line 28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5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0" name="Line 28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2007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1" name="Line 28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019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2" name="Line 28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2019"/>
                      <a:ext cx="1" cy="1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6" name="Group 3093"/>
                  <p:cNvGrpSpPr>
                    <a:grpSpLocks/>
                  </p:cNvGrpSpPr>
                  <p:nvPr/>
                </p:nvGrpSpPr>
                <p:grpSpPr bwMode="auto">
                  <a:xfrm>
                    <a:off x="113" y="1148"/>
                    <a:ext cx="3634" cy="1752"/>
                    <a:chOff x="113" y="1148"/>
                    <a:chExt cx="3634" cy="1752"/>
                  </a:xfrm>
                </p:grpSpPr>
                <p:sp>
                  <p:nvSpPr>
                    <p:cNvPr id="673" name="Line 28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007"/>
                      <a:ext cx="1" cy="1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4" name="Line 28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2007"/>
                      <a:ext cx="14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5" name="Line 28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019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6" name="Line 28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13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7" name="Line 28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2007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8" name="Line 28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019"/>
                      <a:ext cx="14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9" name="Line 28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175"/>
                      <a:ext cx="1" cy="7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0" name="Line 29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26" y="2175"/>
                      <a:ext cx="12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1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1497" y="2160"/>
                      <a:ext cx="26" cy="27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0"/>
                        </a:cxn>
                        <a:cxn ang="0">
                          <a:pos x="26" y="14"/>
                        </a:cxn>
                        <a:cxn ang="0">
                          <a:pos x="0" y="13"/>
                        </a:cxn>
                        <a:cxn ang="0">
                          <a:pos x="13" y="27"/>
                        </a:cxn>
                      </a:cxnLst>
                      <a:rect l="0" t="0" r="r" b="b"/>
                      <a:pathLst>
                        <a:path w="26" h="27">
                          <a:moveTo>
                            <a:pt x="13" y="0"/>
                          </a:moveTo>
                          <a:lnTo>
                            <a:pt x="26" y="14"/>
                          </a:lnTo>
                          <a:lnTo>
                            <a:pt x="0" y="13"/>
                          </a:lnTo>
                          <a:lnTo>
                            <a:pt x="13" y="2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2" name="Line 29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252"/>
                      <a:ext cx="20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3" name="Line 29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2175"/>
                      <a:ext cx="8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4" name="Line 29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26" y="2164"/>
                      <a:ext cx="8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5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1442" y="2247"/>
                      <a:ext cx="9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5"/>
                        </a:cxn>
                        <a:cxn ang="0">
                          <a:pos x="8" y="1"/>
                        </a:cxn>
                        <a:cxn ang="0">
                          <a:pos x="5" y="0"/>
                        </a:cxn>
                        <a:cxn ang="0">
                          <a:pos x="2" y="1"/>
                        </a:cxn>
                        <a:cxn ang="0">
                          <a:pos x="0" y="5"/>
                        </a:cxn>
                        <a:cxn ang="0">
                          <a:pos x="2" y="8"/>
                        </a:cxn>
                        <a:cxn ang="0">
                          <a:pos x="5" y="9"/>
                        </a:cxn>
                        <a:cxn ang="0">
                          <a:pos x="8" y="8"/>
                        </a:cxn>
                        <a:cxn ang="0">
                          <a:pos x="9" y="5"/>
                        </a:cxn>
                      </a:cxnLst>
                      <a:rect l="0" t="0" r="r" b="b"/>
                      <a:pathLst>
                        <a:path w="9" h="9">
                          <a:moveTo>
                            <a:pt x="9" y="5"/>
                          </a:moveTo>
                          <a:lnTo>
                            <a:pt x="8" y="1"/>
                          </a:lnTo>
                          <a:lnTo>
                            <a:pt x="5" y="0"/>
                          </a:lnTo>
                          <a:lnTo>
                            <a:pt x="2" y="1"/>
                          </a:lnTo>
                          <a:lnTo>
                            <a:pt x="0" y="5"/>
                          </a:lnTo>
                          <a:lnTo>
                            <a:pt x="2" y="8"/>
                          </a:lnTo>
                          <a:lnTo>
                            <a:pt x="5" y="9"/>
                          </a:lnTo>
                          <a:lnTo>
                            <a:pt x="8" y="8"/>
                          </a:lnTo>
                          <a:lnTo>
                            <a:pt x="9" y="5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6" name="Line 29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042"/>
                      <a:ext cx="1" cy="27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7" name="Line 29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0" y="2042"/>
                      <a:ext cx="1" cy="24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8" name="Line 29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2074"/>
                      <a:ext cx="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89" name="Line 29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7" y="2048"/>
                      <a:ext cx="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0" name="Line 29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7" y="2101"/>
                      <a:ext cx="1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1" name="Line 29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8" y="2024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2" name="Line 29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8" y="2125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3" name="Line 29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8" y="2024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4" name="Line 29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47" y="2024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5" name="Line 29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2048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6" name="Line 29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210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7" name="Line 29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101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8" name="Line 29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2101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99" name="Line 29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8" y="2101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0" name="Line 29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51" y="204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1" name="Line 29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56" y="2048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2" name="Line 29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3" y="2050"/>
                      <a:ext cx="1" cy="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3" name="Line 29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1" y="2050"/>
                      <a:ext cx="1" cy="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4" name="Line 29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7" y="2039"/>
                      <a:ext cx="1" cy="7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5" name="Line 29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3" y="2050"/>
                      <a:ext cx="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6" name="Line 29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3" y="2099"/>
                      <a:ext cx="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7" name="Line 29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3" y="2050"/>
                      <a:ext cx="8" cy="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8" name="Line 29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53" y="2050"/>
                      <a:ext cx="8" cy="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09" name="Line 29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8" y="2101"/>
                      <a:ext cx="1" cy="2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0" name="Line 29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8" y="2021"/>
                      <a:ext cx="1" cy="2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1" name="Line 29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8" y="2128"/>
                      <a:ext cx="10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2" name="Line 29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0" y="2021"/>
                      <a:ext cx="1" cy="10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3" name="Line 29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8" y="2021"/>
                      <a:ext cx="10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4" name="Line 29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76" y="2042"/>
                      <a:ext cx="100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5" name="Line 29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3" y="1148"/>
                      <a:ext cx="10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6" name="Line 29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1148"/>
                      <a:ext cx="89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7" name="Line 29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3" y="2811"/>
                      <a:ext cx="89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8" name="Line 29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" y="2799"/>
                      <a:ext cx="10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19" name="Line 29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7" y="1148"/>
                      <a:ext cx="100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0" name="Line 29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148"/>
                      <a:ext cx="88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1" name="Line 29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2799"/>
                      <a:ext cx="100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2" name="Line 29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2811"/>
                      <a:ext cx="88" cy="8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3" name="Line 29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8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4" name="Line 29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23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5" name="Line 29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242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6" name="Line 29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2297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7" name="Line 29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5" y="2259"/>
                      <a:ext cx="1" cy="5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8" name="Line 29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3" y="124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29" name="Line 29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3" y="279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0" name="Line 29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8" y="124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1" name="Line 29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93" y="124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2" name="Line 29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3" name="Line 29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2007"/>
                      <a:ext cx="1" cy="3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4" name="Line 29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3" y="200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5" name="Line 29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2799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6" name="Line 29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2811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7" name="Line 29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5" y="2811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8" name="Line 29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39" name="Line 29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66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0" name="Line 29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1" name="Line 29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2" name="Line 29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3" name="Line 29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4" name="Line 29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5" name="Line 29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6" name="Line 29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6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7" name="Line 29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71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8" name="Line 29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95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9" name="Line 29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0" name="Line 29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1" name="Line 29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2" name="Line 29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3" name="Line 29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1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4" name="Line 29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5" name="Line 29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6" name="Line 29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0" y="2811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7" name="Line 29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0" y="2799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8" name="Line 297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22" y="2560"/>
                      <a:ext cx="11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9" name="Line 29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2" y="2560"/>
                      <a:ext cx="2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0" name="Line 29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3" y="2560"/>
                      <a:ext cx="10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1" name="Line 29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3" y="2509"/>
                      <a:ext cx="1" cy="6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2" name="Line 29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42" y="2508"/>
                      <a:ext cx="1" cy="24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3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336" y="2502"/>
                      <a:ext cx="12" cy="13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1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2" y="11"/>
                        </a:cxn>
                        <a:cxn ang="0">
                          <a:pos x="6" y="13"/>
                        </a:cxn>
                        <a:cxn ang="0">
                          <a:pos x="11" y="11"/>
                        </a:cxn>
                        <a:cxn ang="0">
                          <a:pos x="12" y="6"/>
                        </a:cxn>
                      </a:cxnLst>
                      <a:rect l="0" t="0" r="r" b="b"/>
                      <a:pathLst>
                        <a:path w="12" h="13">
                          <a:moveTo>
                            <a:pt x="12" y="6"/>
                          </a:moveTo>
                          <a:lnTo>
                            <a:pt x="11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2" y="11"/>
                          </a:lnTo>
                          <a:lnTo>
                            <a:pt x="6" y="13"/>
                          </a:lnTo>
                          <a:lnTo>
                            <a:pt x="11" y="11"/>
                          </a:lnTo>
                          <a:lnTo>
                            <a:pt x="12" y="6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4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616" y="2503"/>
                      <a:ext cx="13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6"/>
                        </a:cxn>
                        <a:cxn ang="0">
                          <a:pos x="11" y="1"/>
                        </a:cxn>
                        <a:cxn ang="0">
                          <a:pos x="6" y="0"/>
                        </a:cxn>
                        <a:cxn ang="0">
                          <a:pos x="2" y="1"/>
                        </a:cxn>
                        <a:cxn ang="0">
                          <a:pos x="0" y="6"/>
                        </a:cxn>
                        <a:cxn ang="0">
                          <a:pos x="2" y="10"/>
                        </a:cxn>
                        <a:cxn ang="0">
                          <a:pos x="6" y="12"/>
                        </a:cxn>
                        <a:cxn ang="0">
                          <a:pos x="11" y="10"/>
                        </a:cxn>
                        <a:cxn ang="0">
                          <a:pos x="13" y="6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13" y="6"/>
                          </a:moveTo>
                          <a:lnTo>
                            <a:pt x="11" y="1"/>
                          </a:lnTo>
                          <a:lnTo>
                            <a:pt x="6" y="0"/>
                          </a:lnTo>
                          <a:lnTo>
                            <a:pt x="2" y="1"/>
                          </a:lnTo>
                          <a:lnTo>
                            <a:pt x="0" y="6"/>
                          </a:lnTo>
                          <a:lnTo>
                            <a:pt x="2" y="10"/>
                          </a:lnTo>
                          <a:lnTo>
                            <a:pt x="6" y="12"/>
                          </a:lnTo>
                          <a:lnTo>
                            <a:pt x="11" y="10"/>
                          </a:lnTo>
                          <a:lnTo>
                            <a:pt x="13" y="6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5" name="Line 29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8" y="2811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6" name="Line 29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2805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7" name="Line 29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8" y="279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8" name="Line 29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9" name="Line 29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5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0" name="Line 29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163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1" name="Line 29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174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2" name="Line 29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1616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3" name="Line 29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616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4" name="Rectangle 29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78" y="1634"/>
                      <a:ext cx="6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5" name="Rectangle 29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78" y="1737"/>
                      <a:ext cx="6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6" name="Line 2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31" y="1637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7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1231" y="1637"/>
                      <a:ext cx="10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5" y="35"/>
                        </a:cxn>
                        <a:cxn ang="0">
                          <a:pos x="50" y="50"/>
                        </a:cxn>
                        <a:cxn ang="0">
                          <a:pos x="86" y="35"/>
                        </a:cxn>
                        <a:cxn ang="0">
                          <a:pos x="100" y="0"/>
                        </a:cxn>
                      </a:cxnLst>
                      <a:rect l="0" t="0" r="r" b="b"/>
                      <a:pathLst>
                        <a:path w="100" h="50">
                          <a:moveTo>
                            <a:pt x="0" y="0"/>
                          </a:moveTo>
                          <a:lnTo>
                            <a:pt x="15" y="35"/>
                          </a:lnTo>
                          <a:lnTo>
                            <a:pt x="50" y="50"/>
                          </a:lnTo>
                          <a:lnTo>
                            <a:pt x="86" y="35"/>
                          </a:lnTo>
                          <a:lnTo>
                            <a:pt x="10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8" name="Line 2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31" y="1638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9" name="Line 29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31" y="1736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0" name="Line 30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31" y="1737"/>
                      <a:ext cx="10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1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1231" y="1687"/>
                      <a:ext cx="10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100" y="50"/>
                        </a:cxn>
                        <a:cxn ang="0">
                          <a:pos x="86" y="15"/>
                        </a:cxn>
                        <a:cxn ang="0">
                          <a:pos x="50" y="0"/>
                        </a:cxn>
                        <a:cxn ang="0">
                          <a:pos x="15" y="15"/>
                        </a:cxn>
                        <a:cxn ang="0">
                          <a:pos x="0" y="50"/>
                        </a:cxn>
                      </a:cxnLst>
                      <a:rect l="0" t="0" r="r" b="b"/>
                      <a:pathLst>
                        <a:path w="100" h="50">
                          <a:moveTo>
                            <a:pt x="100" y="50"/>
                          </a:moveTo>
                          <a:lnTo>
                            <a:pt x="86" y="15"/>
                          </a:lnTo>
                          <a:lnTo>
                            <a:pt x="50" y="0"/>
                          </a:lnTo>
                          <a:lnTo>
                            <a:pt x="15" y="15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2" name="Line 30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94" y="1503"/>
                      <a:ext cx="1" cy="5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3" name="Line 30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05" y="1503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4" name="Line 30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557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5" name="Line 30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563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6" name="Line 30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52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7" name="Line 30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59" y="1566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8" name="Line 30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552"/>
                      <a:ext cx="1" cy="1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9" name="Freeform 3009"/>
                    <p:cNvSpPr>
                      <a:spLocks/>
                    </p:cNvSpPr>
                    <p:nvPr/>
                  </p:nvSpPr>
                  <p:spPr bwMode="auto">
                    <a:xfrm>
                      <a:off x="1564" y="1566"/>
                      <a:ext cx="36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36" y="36"/>
                        </a:cxn>
                        <a:cxn ang="0">
                          <a:pos x="26" y="1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6" h="36">
                          <a:moveTo>
                            <a:pt x="0" y="36"/>
                          </a:moveTo>
                          <a:lnTo>
                            <a:pt x="36" y="36"/>
                          </a:lnTo>
                          <a:lnTo>
                            <a:pt x="26" y="1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0" name="Line 30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566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1" name="Line 30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566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2" name="Line 30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59" y="160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3" name="Line 30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98"/>
                      <a:ext cx="1" cy="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4" name="Line 30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598"/>
                      <a:ext cx="1" cy="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5" name="Line 30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3" y="1552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6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1393" y="1510"/>
                      <a:ext cx="4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0"/>
                        </a:cxn>
                        <a:cxn ang="0">
                          <a:pos x="13" y="13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w="42" h="42">
                          <a:moveTo>
                            <a:pt x="42" y="0"/>
                          </a:moveTo>
                          <a:lnTo>
                            <a:pt x="13" y="13"/>
                          </a:lnTo>
                          <a:lnTo>
                            <a:pt x="0" y="4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7" name="Line 30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510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8" name="Line 30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510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9" name="Line 30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5" y="1510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0" name="Line 30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55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1" name="Line 30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63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2" name="Line 30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03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3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1564" y="1510"/>
                      <a:ext cx="4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42" y="42"/>
                        </a:cxn>
                        <a:cxn ang="0">
                          <a:pos x="30" y="1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2" h="42">
                          <a:moveTo>
                            <a:pt x="0" y="42"/>
                          </a:moveTo>
                          <a:lnTo>
                            <a:pt x="42" y="42"/>
                          </a:lnTo>
                          <a:lnTo>
                            <a:pt x="30" y="1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4" name="Line 30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510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5" name="Line 30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510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6" name="Line 30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10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7" name="Line 30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5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8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1463" y="1540"/>
                      <a:ext cx="5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6"/>
                        </a:cxn>
                      </a:cxnLst>
                      <a:rect l="0" t="0" r="r" b="b"/>
                      <a:pathLst>
                        <a:path w="5" h="6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9" name="Line 30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8" y="1546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0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1471" y="1540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6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1" name="Line 30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77" y="1520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2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1463" y="1513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3" name="Line 30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3" y="1520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4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1464" y="1514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5" name="Line 30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521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6" name="Line 30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5" y="1521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7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1471" y="154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8" name="Line 30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52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9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1464" y="1520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0" name="Line 30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52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1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1464" y="1540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2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1525" y="1540"/>
                      <a:ext cx="5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4"/>
                        </a:cxn>
                        <a:cxn ang="0">
                          <a:pos x="5" y="6"/>
                        </a:cxn>
                      </a:cxnLst>
                      <a:rect l="0" t="0" r="r" b="b"/>
                      <a:pathLst>
                        <a:path w="5" h="6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5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3" name="Line 30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1546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4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1533" y="1540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4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6"/>
                          </a:moveTo>
                          <a:lnTo>
                            <a:pt x="4" y="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5" name="Line 30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9" y="1520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6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1525" y="1513"/>
                      <a:ext cx="14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7"/>
                        </a:cxn>
                        <a:cxn ang="0">
                          <a:pos x="11" y="2"/>
                        </a:cxn>
                        <a:cxn ang="0">
                          <a:pos x="7" y="0"/>
                        </a:cxn>
                        <a:cxn ang="0">
                          <a:pos x="2" y="2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14" h="7">
                          <a:moveTo>
                            <a:pt x="14" y="7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7" name="Line 30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5" y="1520"/>
                      <a:ext cx="1" cy="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8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1526" y="1514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6"/>
                        </a:cxn>
                        <a:cxn ang="0">
                          <a:pos x="10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2" h="6">
                          <a:moveTo>
                            <a:pt x="12" y="6"/>
                          </a:move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9" name="Line 30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521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0" name="Line 30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7" y="1521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1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1533" y="1540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3" y="3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4"/>
                          </a:moveTo>
                          <a:lnTo>
                            <a:pt x="3" y="3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2" name="Line 30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52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3" name="Freeform 3053"/>
                    <p:cNvSpPr>
                      <a:spLocks/>
                    </p:cNvSpPr>
                    <p:nvPr/>
                  </p:nvSpPr>
                  <p:spPr bwMode="auto">
                    <a:xfrm>
                      <a:off x="1526" y="1520"/>
                      <a:ext cx="1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12" y="1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1"/>
                          </a:moveTo>
                          <a:lnTo>
                            <a:pt x="12" y="1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4" name="Line 30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6" y="1520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5" name="Freeform 3055"/>
                    <p:cNvSpPr>
                      <a:spLocks/>
                    </p:cNvSpPr>
                    <p:nvPr/>
                  </p:nvSpPr>
                  <p:spPr bwMode="auto">
                    <a:xfrm>
                      <a:off x="1526" y="1540"/>
                      <a:ext cx="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3"/>
                        </a:cxn>
                        <a:cxn ang="0">
                          <a:pos x="4" y="4"/>
                        </a:cxn>
                        <a:cxn ang="0">
                          <a:pos x="7" y="4"/>
                        </a:cxn>
                      </a:cxnLst>
                      <a:rect l="0" t="0" r="r" b="b"/>
                      <a:pathLst>
                        <a:path w="7" h="4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4" y="4"/>
                          </a:lnTo>
                          <a:lnTo>
                            <a:pt x="7" y="4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6" name="Line 30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63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7" name="Line 30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503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8" name="Line 30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8" y="1604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9" name="Line 30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5" y="1604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0" name="Line 30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604"/>
                      <a:ext cx="11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1" name="Line 30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1616"/>
                      <a:ext cx="22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2" name="Line 30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8" y="1604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3" name="Line 30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8" y="1616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4" name="Line 30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4" y="2164"/>
                      <a:ext cx="1" cy="2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5" name="Line 30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46" y="2584"/>
                      <a:ext cx="130" cy="3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6" name="Freeform 3066"/>
                    <p:cNvSpPr>
                      <a:spLocks/>
                    </p:cNvSpPr>
                    <p:nvPr/>
                  </p:nvSpPr>
                  <p:spPr bwMode="auto">
                    <a:xfrm>
                      <a:off x="1527" y="2572"/>
                      <a:ext cx="19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19"/>
                        </a:cxn>
                        <a:cxn ang="0">
                          <a:pos x="19" y="0"/>
                        </a:cxn>
                        <a:cxn ang="0">
                          <a:pos x="0" y="19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9" y="19"/>
                          </a:moveTo>
                          <a:lnTo>
                            <a:pt x="19" y="0"/>
                          </a:lnTo>
                          <a:lnTo>
                            <a:pt x="0" y="1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7" name="Line 306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389" y="2540"/>
                      <a:ext cx="138" cy="3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8" name="Line 30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1" y="2576"/>
                      <a:ext cx="10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9" name="Line 30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0" y="2576"/>
                      <a:ext cx="1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0" name="Line 30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0" y="2586"/>
                      <a:ext cx="2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1" name="Line 30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81" y="2576"/>
                      <a:ext cx="1" cy="17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2" name="Line 30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5" y="279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3" name="Line 30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77" y="2433"/>
                      <a:ext cx="27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4" name="Line 30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2" y="2444"/>
                      <a:ext cx="32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5" name="Line 30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2444"/>
                      <a:ext cx="5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6" name="Line 30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2433"/>
                      <a:ext cx="5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7" name="Line 30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2" y="2433"/>
                      <a:ext cx="1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8" name="Freeform 3078"/>
                    <p:cNvSpPr>
                      <a:spLocks/>
                    </p:cNvSpPr>
                    <p:nvPr/>
                  </p:nvSpPr>
                  <p:spPr bwMode="auto">
                    <a:xfrm>
                      <a:off x="1769" y="2444"/>
                      <a:ext cx="53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54"/>
                        </a:cxn>
                        <a:cxn ang="0">
                          <a:pos x="37" y="38"/>
                        </a:cxn>
                        <a:cxn ang="0">
                          <a:pos x="53" y="0"/>
                        </a:cxn>
                      </a:cxnLst>
                      <a:rect l="0" t="0" r="r" b="b"/>
                      <a:pathLst>
                        <a:path w="53" h="54">
                          <a:moveTo>
                            <a:pt x="0" y="0"/>
                          </a:moveTo>
                          <a:lnTo>
                            <a:pt x="0" y="54"/>
                          </a:lnTo>
                          <a:lnTo>
                            <a:pt x="37" y="38"/>
                          </a:lnTo>
                          <a:lnTo>
                            <a:pt x="53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9" name="Line 30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8" y="279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0" name="Line 30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8" y="1580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1" name="Rectangle 30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93" y="1634"/>
                      <a:ext cx="5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2" name="Rectangle 30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93" y="1737"/>
                      <a:ext cx="5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3" name="Line 30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5" y="1637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4" name="Freeform 3084"/>
                    <p:cNvSpPr>
                      <a:spLocks/>
                    </p:cNvSpPr>
                    <p:nvPr/>
                  </p:nvSpPr>
                  <p:spPr bwMode="auto">
                    <a:xfrm>
                      <a:off x="1645" y="1637"/>
                      <a:ext cx="101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5" y="35"/>
                        </a:cxn>
                        <a:cxn ang="0">
                          <a:pos x="51" y="50"/>
                        </a:cxn>
                        <a:cxn ang="0">
                          <a:pos x="86" y="35"/>
                        </a:cxn>
                        <a:cxn ang="0">
                          <a:pos x="101" y="0"/>
                        </a:cxn>
                      </a:cxnLst>
                      <a:rect l="0" t="0" r="r" b="b"/>
                      <a:pathLst>
                        <a:path w="101" h="50">
                          <a:moveTo>
                            <a:pt x="0" y="0"/>
                          </a:moveTo>
                          <a:lnTo>
                            <a:pt x="15" y="35"/>
                          </a:lnTo>
                          <a:lnTo>
                            <a:pt x="51" y="50"/>
                          </a:lnTo>
                          <a:lnTo>
                            <a:pt x="86" y="35"/>
                          </a:lnTo>
                          <a:lnTo>
                            <a:pt x="101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5" name="Line 30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5" y="1638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6" name="Line 30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5" y="1736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7" name="Line 30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5" y="1737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8" name="Freeform 3088"/>
                    <p:cNvSpPr>
                      <a:spLocks/>
                    </p:cNvSpPr>
                    <p:nvPr/>
                  </p:nvSpPr>
                  <p:spPr bwMode="auto">
                    <a:xfrm>
                      <a:off x="1645" y="1687"/>
                      <a:ext cx="101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0"/>
                        </a:cxn>
                        <a:cxn ang="0">
                          <a:pos x="86" y="15"/>
                        </a:cxn>
                        <a:cxn ang="0">
                          <a:pos x="51" y="0"/>
                        </a:cxn>
                        <a:cxn ang="0">
                          <a:pos x="15" y="15"/>
                        </a:cxn>
                        <a:cxn ang="0">
                          <a:pos x="0" y="50"/>
                        </a:cxn>
                      </a:cxnLst>
                      <a:rect l="0" t="0" r="r" b="b"/>
                      <a:pathLst>
                        <a:path w="101" h="50">
                          <a:moveTo>
                            <a:pt x="101" y="50"/>
                          </a:moveTo>
                          <a:lnTo>
                            <a:pt x="86" y="15"/>
                          </a:lnTo>
                          <a:lnTo>
                            <a:pt x="51" y="0"/>
                          </a:lnTo>
                          <a:lnTo>
                            <a:pt x="15" y="15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9" name="Line 30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9" y="174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0" name="Line 30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9" y="1634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1" name="Line 30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1" y="1616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2" name="Line 30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9" y="1616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7" name="Group 3294"/>
                  <p:cNvGrpSpPr>
                    <a:grpSpLocks/>
                  </p:cNvGrpSpPr>
                  <p:nvPr/>
                </p:nvGrpSpPr>
                <p:grpSpPr bwMode="auto">
                  <a:xfrm>
                    <a:off x="269" y="1220"/>
                    <a:ext cx="3614" cy="1609"/>
                    <a:chOff x="269" y="1220"/>
                    <a:chExt cx="3614" cy="1609"/>
                  </a:xfrm>
                </p:grpSpPr>
                <p:sp>
                  <p:nvSpPr>
                    <p:cNvPr id="473" name="Line 30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2259"/>
                      <a:ext cx="1" cy="2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4" name="Line 30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5" name="Line 30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2297"/>
                      <a:ext cx="57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6" name="Line 30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0" y="2285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7" name="Line 30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00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8" name="Line 30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9" name="Line 3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00" y="242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0" name="Line 3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00" y="23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1" name="Line 3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4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2" name="Line 3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2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3" name="Freeform 3104"/>
                    <p:cNvSpPr>
                      <a:spLocks/>
                    </p:cNvSpPr>
                    <p:nvPr/>
                  </p:nvSpPr>
                  <p:spPr bwMode="auto">
                    <a:xfrm>
                      <a:off x="1333" y="1557"/>
                      <a:ext cx="53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53" y="0"/>
                        </a:cxn>
                        <a:cxn ang="0">
                          <a:pos x="16" y="16"/>
                        </a:cxn>
                        <a:cxn ang="0">
                          <a:pos x="0" y="53"/>
                        </a:cxn>
                        <a:cxn ang="0">
                          <a:pos x="16" y="91"/>
                        </a:cxn>
                        <a:cxn ang="0">
                          <a:pos x="53" y="106"/>
                        </a:cxn>
                      </a:cxnLst>
                      <a:rect l="0" t="0" r="r" b="b"/>
                      <a:pathLst>
                        <a:path w="53" h="106">
                          <a:moveTo>
                            <a:pt x="53" y="0"/>
                          </a:moveTo>
                          <a:lnTo>
                            <a:pt x="16" y="16"/>
                          </a:lnTo>
                          <a:lnTo>
                            <a:pt x="0" y="53"/>
                          </a:lnTo>
                          <a:lnTo>
                            <a:pt x="16" y="91"/>
                          </a:lnTo>
                          <a:lnTo>
                            <a:pt x="53" y="10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4" name="Freeform 3105"/>
                    <p:cNvSpPr>
                      <a:spLocks/>
                    </p:cNvSpPr>
                    <p:nvPr/>
                  </p:nvSpPr>
                  <p:spPr bwMode="auto">
                    <a:xfrm>
                      <a:off x="1615" y="1557"/>
                      <a:ext cx="53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6"/>
                        </a:cxn>
                        <a:cxn ang="0">
                          <a:pos x="37" y="91"/>
                        </a:cxn>
                        <a:cxn ang="0">
                          <a:pos x="53" y="53"/>
                        </a:cxn>
                        <a:cxn ang="0">
                          <a:pos x="37" y="1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3" h="106">
                          <a:moveTo>
                            <a:pt x="0" y="106"/>
                          </a:moveTo>
                          <a:lnTo>
                            <a:pt x="37" y="91"/>
                          </a:lnTo>
                          <a:lnTo>
                            <a:pt x="53" y="53"/>
                          </a:lnTo>
                          <a:lnTo>
                            <a:pt x="37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5" name="Line 3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6" y="1557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6" name="Line 3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5" y="1557"/>
                      <a:ext cx="1" cy="10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7" name="Line 3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740"/>
                      <a:ext cx="1" cy="1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8" name="Line 3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1740"/>
                      <a:ext cx="1" cy="1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89" name="Line 3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1" y="1740"/>
                      <a:ext cx="1" cy="26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0" name="Line 3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9" y="1740"/>
                      <a:ext cx="1" cy="26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1" name="Line 3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770"/>
                      <a:ext cx="40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2" name="Line 3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782"/>
                      <a:ext cx="40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3" name="Line 3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28" y="1903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4" name="Freeform 3115"/>
                    <p:cNvSpPr>
                      <a:spLocks/>
                    </p:cNvSpPr>
                    <p:nvPr/>
                  </p:nvSpPr>
                  <p:spPr bwMode="auto">
                    <a:xfrm>
                      <a:off x="1228" y="1850"/>
                      <a:ext cx="59" cy="53"/>
                    </a:xfrm>
                    <a:custGeom>
                      <a:avLst/>
                      <a:gdLst/>
                      <a:ahLst/>
                      <a:cxnLst>
                        <a:cxn ang="0">
                          <a:pos x="59" y="0"/>
                        </a:cxn>
                        <a:cxn ang="0">
                          <a:pos x="18" y="13"/>
                        </a:cxn>
                        <a:cxn ang="0">
                          <a:pos x="0" y="53"/>
                        </a:cxn>
                      </a:cxnLst>
                      <a:rect l="0" t="0" r="r" b="b"/>
                      <a:pathLst>
                        <a:path w="59" h="53">
                          <a:moveTo>
                            <a:pt x="59" y="0"/>
                          </a:moveTo>
                          <a:lnTo>
                            <a:pt x="18" y="13"/>
                          </a:lnTo>
                          <a:lnTo>
                            <a:pt x="0" y="5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5" name="Line 3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903"/>
                      <a:ext cx="1" cy="10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6" name="Line 3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1903"/>
                      <a:ext cx="1" cy="10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7" name="Line 3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2205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8" name="Line 31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2259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99" name="Line 31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2152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0" name="Freeform 3121"/>
                    <p:cNvSpPr>
                      <a:spLocks/>
                    </p:cNvSpPr>
                    <p:nvPr/>
                  </p:nvSpPr>
                  <p:spPr bwMode="auto">
                    <a:xfrm>
                      <a:off x="1228" y="2152"/>
                      <a:ext cx="59" cy="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" y="40"/>
                        </a:cxn>
                        <a:cxn ang="0">
                          <a:pos x="59" y="53"/>
                        </a:cxn>
                      </a:cxnLst>
                      <a:rect l="0" t="0" r="r" b="b"/>
                      <a:pathLst>
                        <a:path w="59" h="53">
                          <a:moveTo>
                            <a:pt x="0" y="0"/>
                          </a:moveTo>
                          <a:lnTo>
                            <a:pt x="18" y="40"/>
                          </a:lnTo>
                          <a:lnTo>
                            <a:pt x="59" y="5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1" name="Freeform 3122"/>
                    <p:cNvSpPr>
                      <a:spLocks/>
                    </p:cNvSpPr>
                    <p:nvPr/>
                  </p:nvSpPr>
                  <p:spPr bwMode="auto">
                    <a:xfrm>
                      <a:off x="1228" y="2206"/>
                      <a:ext cx="59" cy="53"/>
                    </a:xfrm>
                    <a:custGeom>
                      <a:avLst/>
                      <a:gdLst/>
                      <a:ahLst/>
                      <a:cxnLst>
                        <a:cxn ang="0">
                          <a:pos x="59" y="0"/>
                        </a:cxn>
                        <a:cxn ang="0">
                          <a:pos x="18" y="13"/>
                        </a:cxn>
                        <a:cxn ang="0">
                          <a:pos x="0" y="53"/>
                        </a:cxn>
                      </a:cxnLst>
                      <a:rect l="0" t="0" r="r" b="b"/>
                      <a:pathLst>
                        <a:path w="59" h="53">
                          <a:moveTo>
                            <a:pt x="59" y="0"/>
                          </a:moveTo>
                          <a:lnTo>
                            <a:pt x="18" y="13"/>
                          </a:lnTo>
                          <a:lnTo>
                            <a:pt x="0" y="5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2" name="Line 3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28" y="2152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3" name="Line 3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28" y="2259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4" name="Line 3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2042"/>
                      <a:ext cx="1" cy="1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5" name="Line 3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5" y="2042"/>
                      <a:ext cx="1" cy="1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6" name="Line 3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0" y="2297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7" name="Line 3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9" y="2433"/>
                      <a:ext cx="1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8" name="Line 3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5" y="2297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09" name="Line 3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5" y="2297"/>
                      <a:ext cx="1" cy="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0" name="Line 3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7" y="2285"/>
                      <a:ext cx="1" cy="3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1" name="Rectangle 3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8" y="2316"/>
                      <a:ext cx="6" cy="3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2" name="Rectangle 3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8" y="2419"/>
                      <a:ext cx="6" cy="4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3" name="Rectangle 3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3" y="1845"/>
                      <a:ext cx="119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C H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514" name="Rectangle 3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04" y="1940"/>
                      <a:ext cx="179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A    D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515" name="Line 3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319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6" name="Freeform 3137"/>
                    <p:cNvSpPr>
                      <a:spLocks/>
                    </p:cNvSpPr>
                    <p:nvPr/>
                  </p:nvSpPr>
                  <p:spPr bwMode="auto">
                    <a:xfrm>
                      <a:off x="1821" y="2319"/>
                      <a:ext cx="101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5" y="35"/>
                        </a:cxn>
                        <a:cxn ang="0">
                          <a:pos x="50" y="50"/>
                        </a:cxn>
                        <a:cxn ang="0">
                          <a:pos x="86" y="35"/>
                        </a:cxn>
                        <a:cxn ang="0">
                          <a:pos x="101" y="0"/>
                        </a:cxn>
                      </a:cxnLst>
                      <a:rect l="0" t="0" r="r" b="b"/>
                      <a:pathLst>
                        <a:path w="101" h="50">
                          <a:moveTo>
                            <a:pt x="0" y="0"/>
                          </a:moveTo>
                          <a:lnTo>
                            <a:pt x="15" y="35"/>
                          </a:lnTo>
                          <a:lnTo>
                            <a:pt x="50" y="50"/>
                          </a:lnTo>
                          <a:lnTo>
                            <a:pt x="86" y="35"/>
                          </a:lnTo>
                          <a:lnTo>
                            <a:pt x="101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7" name="Line 3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320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8" name="Line 3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418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19" name="Line 3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419"/>
                      <a:ext cx="10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0" name="Freeform 3141"/>
                    <p:cNvSpPr>
                      <a:spLocks/>
                    </p:cNvSpPr>
                    <p:nvPr/>
                  </p:nvSpPr>
                  <p:spPr bwMode="auto">
                    <a:xfrm>
                      <a:off x="1821" y="2369"/>
                      <a:ext cx="101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50"/>
                        </a:cxn>
                        <a:cxn ang="0">
                          <a:pos x="86" y="15"/>
                        </a:cxn>
                        <a:cxn ang="0">
                          <a:pos x="50" y="0"/>
                        </a:cxn>
                        <a:cxn ang="0">
                          <a:pos x="15" y="15"/>
                        </a:cxn>
                        <a:cxn ang="0">
                          <a:pos x="0" y="50"/>
                        </a:cxn>
                      </a:cxnLst>
                      <a:rect l="0" t="0" r="r" b="b"/>
                      <a:pathLst>
                        <a:path w="101" h="50">
                          <a:moveTo>
                            <a:pt x="101" y="50"/>
                          </a:moveTo>
                          <a:lnTo>
                            <a:pt x="86" y="15"/>
                          </a:lnTo>
                          <a:lnTo>
                            <a:pt x="50" y="0"/>
                          </a:lnTo>
                          <a:lnTo>
                            <a:pt x="15" y="15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1" name="Line 31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5" y="242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2" name="Line 31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5" y="23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3" name="Line 3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5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4" name="Line 3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7" y="2423"/>
                      <a:ext cx="1" cy="1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5" name="Freeform 3146"/>
                    <p:cNvSpPr>
                      <a:spLocks/>
                    </p:cNvSpPr>
                    <p:nvPr/>
                  </p:nvSpPr>
                  <p:spPr bwMode="auto">
                    <a:xfrm>
                      <a:off x="1659" y="2319"/>
                      <a:ext cx="5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4" y="35"/>
                        </a:cxn>
                        <a:cxn ang="0">
                          <a:pos x="50" y="50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0" y="0"/>
                          </a:moveTo>
                          <a:lnTo>
                            <a:pt x="14" y="35"/>
                          </a:lnTo>
                          <a:lnTo>
                            <a:pt x="5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6" name="Freeform 3147"/>
                    <p:cNvSpPr>
                      <a:spLocks/>
                    </p:cNvSpPr>
                    <p:nvPr/>
                  </p:nvSpPr>
                  <p:spPr bwMode="auto">
                    <a:xfrm>
                      <a:off x="1659" y="2369"/>
                      <a:ext cx="5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0"/>
                        </a:cxn>
                        <a:cxn ang="0">
                          <a:pos x="14" y="15"/>
                        </a:cxn>
                        <a:cxn ang="0">
                          <a:pos x="0" y="50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50" y="0"/>
                          </a:moveTo>
                          <a:lnTo>
                            <a:pt x="14" y="15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7" name="Line 3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9" y="2419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8" name="Line 3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9" y="2319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29" name="Line 31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09" y="2316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0" name="Line 31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03" y="2316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1" name="Line 3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9" y="2419"/>
                      <a:ext cx="1" cy="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2" name="Line 3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3" y="2419"/>
                      <a:ext cx="1" cy="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3" name="Line 3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2" y="2433"/>
                      <a:ext cx="4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4" name="Line 3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817"/>
                      <a:ext cx="9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5" name="Line 3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3" y="1817"/>
                      <a:ext cx="1" cy="7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6" name="Line 3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829"/>
                      <a:ext cx="8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7" name="Line 3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1829"/>
                      <a:ext cx="1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8" name="Line 31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9" y="1722"/>
                      <a:ext cx="1" cy="9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39" name="Line 3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3" y="1894"/>
                      <a:ext cx="11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0" name="Line 3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829"/>
                      <a:ext cx="83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1" name="Line 31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9" y="1829"/>
                      <a:ext cx="83" cy="6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2" name="Line 3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9" y="1906"/>
                      <a:ext cx="200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3" name="Line 31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9" y="1906"/>
                      <a:ext cx="200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4" name="Line 3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77" y="2415"/>
                      <a:ext cx="1" cy="4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5" name="Line 31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3" y="2433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6" name="Line 31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3" y="2444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7" name="Line 31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3" y="2433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8" name="Line 31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3" y="2444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49" name="Line 3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74" y="2437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0" name="Line 3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3" y="2440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1" name="Line 3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3" y="2433"/>
                      <a:ext cx="1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2" name="Line 3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1" y="2433"/>
                      <a:ext cx="1" cy="1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3" name="Line 3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0" y="2314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4" name="Line 3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6" y="2314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5" name="Line 3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0" y="2418"/>
                      <a:ext cx="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6" name="Line 31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0" y="2418"/>
                      <a:ext cx="1" cy="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7" name="Line 31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6" y="2418"/>
                      <a:ext cx="1" cy="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8" name="Line 3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59" name="Line 3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279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0" name="Line 3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2811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1" name="Line 3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279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2" name="Line 3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2811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3" name="Line 31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1" y="2807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4" name="Line 31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9" y="2803"/>
                      <a:ext cx="4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5" name="Line 3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" y="2781"/>
                      <a:ext cx="1" cy="4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6" name="Line 3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7" name="Line 3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8" name="Line 3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69" name="Line 3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0" name="Line 3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1" name="Line 3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6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2" name="Line 3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3" name="Line 31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3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4" name="Line 3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1" y="279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5" name="Line 3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1" y="281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6" name="Line 3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22" y="2799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7" name="Line 3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22" y="2811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8" name="Line 3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79" name="Line 3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2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0" name="Line 3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1" name="Line 3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2" name="Line 3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3" name="Line 3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4" name="Line 3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8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5" name="Line 3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6" name="Line 32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898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7" name="Line 3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6" y="279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8" name="Line 3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6" y="281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89" name="Line 3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6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0" name="Line 3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9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1" name="Line 32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2" name="Line 32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3" name="Line 32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4" name="Line 32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5" name="Line 3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75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6" name="Line 3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3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7" name="Line 32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8" name="Line 3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799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599" name="Line 3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811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0" name="Line 3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1" name="Line 3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2" name="Line 32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3" name="Line 3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4" name="Line 3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5" name="Line 3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6" name="Line 3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5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7" name="Line 3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8" name="Line 32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3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09" name="Line 3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1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0" name="Line 3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1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1" name="Line 3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1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2" name="Line 3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3" name="Line 32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17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4" name="Line 32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17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5" name="Line 32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17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6" name="Line 32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17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7" name="Line 3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0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8" name="Line 3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19" name="Line 32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17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0" name="Line 3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4" y="1220"/>
                      <a:ext cx="1" cy="4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1" name="Line 32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9" y="1245"/>
                      <a:ext cx="4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2" name="Line 32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1" y="1242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3" name="Line 3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1237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4" name="Line 3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124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5" name="Line 3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1237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6" name="Line 3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" y="1249"/>
                      <a:ext cx="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7" name="Line 32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8" name="Line 32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29" name="Line 3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1243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0" name="Line 3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0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1" name="Line 32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50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2" name="Line 32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1237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3" name="Line 3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124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4" name="Line 32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1237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5" name="Line 3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8" y="124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6" name="Line 32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6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7" name="Line 32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1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8" name="Line 3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1" y="123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39" name="Line 3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1" y="124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0" name="Line 32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3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1" name="Line 3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2" name="Line 32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6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3" name="Line 3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4" name="Line 3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5" name="Line 3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6" name="Line 3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7" name="Line 32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9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8" name="Line 3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49" name="Line 3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7" y="1237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0" name="Line 3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7" y="124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1" name="Line 3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" y="1237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2" name="Line 3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" y="124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3" name="Line 32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4" name="Line 3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5" name="Line 32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6" name="Line 32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3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7" name="Line 32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75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8" name="Line 32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59" name="Line 32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0" name="Line 32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1" name="Line 32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92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2" name="Line 3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9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3" name="Line 32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16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4" name="Line 3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6" y="123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5" name="Line 32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6" y="124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6" name="Line 32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898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7" name="Line 32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3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8" name="Line 32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80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69" name="Line 32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0" name="Line 3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1" name="Line 3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672" name="Line 3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8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8" name="Group 3495"/>
                  <p:cNvGrpSpPr>
                    <a:grpSpLocks/>
                  </p:cNvGrpSpPr>
                  <p:nvPr/>
                </p:nvGrpSpPr>
                <p:grpSpPr bwMode="auto">
                  <a:xfrm>
                    <a:off x="225" y="1220"/>
                    <a:ext cx="3410" cy="1609"/>
                    <a:chOff x="225" y="1220"/>
                    <a:chExt cx="3410" cy="1609"/>
                  </a:xfrm>
                </p:grpSpPr>
                <p:sp>
                  <p:nvSpPr>
                    <p:cNvPr id="273" name="Line 32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2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4" name="Line 32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9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5" name="Line 3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22" y="1237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6" name="Line 3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22" y="1249"/>
                      <a:ext cx="7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7" name="Line 3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8" name="Line 3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9" name="Line 33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0" name="Line 33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4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1" name="Line 33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2" name="Line 33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3" name="Line 33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4" name="Line 33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5" name="Line 33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6" name="Line 33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2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7" name="Line 3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29" y="1237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8" name="Line 3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29" y="1249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89" name="Line 33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3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0" name="Line 33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6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1" name="Line 33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5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2" name="Line 3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3" name="Line 3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4" name="Line 3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5" name="Line 3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23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6" name="Line 33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7" y="1237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7" name="Line 33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2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8" name="Line 3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7" y="1237"/>
                      <a:ext cx="5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99" name="Line 3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2" y="1249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0" name="Line 3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23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1" name="Line 3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24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2" name="Line 3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124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3" name="Line 3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1237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4" name="Line 3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4" y="2803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5" name="Line 3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3" y="2807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6" name="Line 33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2811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7" name="Line 33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279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8" name="Line 33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2811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09" name="Line 33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279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0" name="Line 3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1" name="Line 3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1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2" name="Line 33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58" y="2811"/>
                      <a:ext cx="4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3" name="Line 33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58" y="2799"/>
                      <a:ext cx="4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4" name="Line 33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91" y="2811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5" name="Line 33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91" y="279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6" name="Line 3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7" name="Line 3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1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8" name="Line 33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19" name="Line 3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0" name="Line 33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1" name="Line 33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2" name="Line 33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3" name="Line 3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4" name="Line 33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5" name="Line 33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4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6" name="Line 33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4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7" name="Line 3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2805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8" name="Line 33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6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29" name="Line 33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5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0" name="Line 33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2811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1" name="Line 33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279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2" name="Line 3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2811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3" name="Line 3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279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4" name="Line 33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5" name="Line 33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6" name="Line 33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93" y="2811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7" name="Line 33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93" y="279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8" name="Line 3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7" y="279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39" name="Line 33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7" y="2811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0" name="Line 33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1" name="Line 33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2" name="Line 33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6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3" name="Line 3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4" name="Line 33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5" name="Line 33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6" name="Line 33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7" name="Line 3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8" name="Line 33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49" name="Line 33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9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0" name="Line 33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9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1" name="Line 3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9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2" name="Line 33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3" name="Line 3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4" name="Line 33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5" name="Line 33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6" name="Line 33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7" name="Line 33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8" name="Line 3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59" name="Line 3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0" name="Line 3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8" y="2811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1" name="Line 33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3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2" name="Line 33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3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3" name="Line 3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4" name="Line 33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2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5" name="Line 33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61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6" name="Line 3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7" name="Line 3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8" name="Line 3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69" name="Line 33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0" name="Line 3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3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1" name="Line 3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2" name="Line 33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84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3" name="Line 33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84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4" name="Line 33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4" y="2805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5" name="Line 3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7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6" name="Line 33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5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7" name="Line 33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8" name="Line 34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79" name="Line 34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2811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0" name="Line 34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279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1" name="Line 34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4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2" name="Line 34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38" y="279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3" name="Line 34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3" y="2811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4" name="Line 34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8" y="2811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5" name="Line 34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8" y="279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6" name="Line 34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7" y="2781"/>
                      <a:ext cx="1" cy="4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7" name="Line 34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8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8" name="Line 34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8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89" name="Line 34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3" y="1237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0" name="Line 34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1" name="Line 34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1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2" name="Line 34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3" name="Line 34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4" name="Line 34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5" name="Line 34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4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6" name="Line 34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5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7" name="Line 34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9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8" name="Line 34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4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399" name="Line 34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84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0" name="Line 34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84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1" name="Line 34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2" name="Line 34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4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3" name="Line 3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4" name="Line 3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5" name="Line 3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6" name="Line 34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7" name="Line 34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8" name="Line 34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09" name="Line 34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9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0" name="Line 34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3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1" name="Line 34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3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2" name="Line 34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8" y="1237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3" name="Line 34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6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4" name="Line 34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3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5" name="Line 34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6" name="Line 34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7" name="Line 34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8" name="Line 34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19" name="Line 34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0" name="Line 34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1" name="Line 34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9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2" name="Line 34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9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3" name="Line 34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9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4" name="Line 34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4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5" name="Line 34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6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6" name="Line 3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7" name="Line 34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8" name="Line 34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29" name="Line 3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0" name="Line 34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6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1" name="Line 34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2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2" name="Line 34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3" name="Line 34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7" y="1237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4" name="Line 34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7" y="1249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5" name="Line 34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93" y="1237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6" name="Line 34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7" name="Line 34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8" name="Line 34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124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39" name="Line 34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1237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0" name="Line 34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1249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1" name="Line 34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4" y="1237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2" name="Line 34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05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3" name="Line 34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46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4" name="Line 3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1243"/>
                      <a:ext cx="12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5" name="Line 34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4" y="1249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6" name="Line 34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4" y="1237"/>
                      <a:ext cx="3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7" name="Line 34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69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8" name="Line 34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9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49" name="Line 34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0" name="Line 34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1" name="Line 3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2" name="Line 34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3" name="Line 34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10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4" name="Line 34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51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5" name="Line 34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6" name="Line 34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47" y="1220"/>
                      <a:ext cx="1" cy="4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7" name="Line 34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91" y="1249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8" name="Line 34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91" y="1237"/>
                      <a:ext cx="4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59" name="Line 34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58" y="1249"/>
                      <a:ext cx="4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0" name="Line 34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58" y="1237"/>
                      <a:ext cx="4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1" name="Line 34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91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2" name="Line 34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03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3" name="Line 34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124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4" name="Line 34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1237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5" name="Line 34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1249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6" name="Line 34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3" y="1237"/>
                      <a:ext cx="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7" name="Line 34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3" y="1242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8" name="Line 34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4" y="1245"/>
                      <a:ext cx="4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69" name="Line 34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1237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0" name="Line 34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2" y="1249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1" name="Line 34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472" name="Line 34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4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29" name="Group 3696"/>
                  <p:cNvGrpSpPr>
                    <a:grpSpLocks/>
                  </p:cNvGrpSpPr>
                  <p:nvPr/>
                </p:nvGrpSpPr>
                <p:grpSpPr bwMode="auto">
                  <a:xfrm>
                    <a:off x="214" y="1237"/>
                    <a:ext cx="1935" cy="1562"/>
                    <a:chOff x="214" y="1237"/>
                    <a:chExt cx="1935" cy="1562"/>
                  </a:xfrm>
                </p:grpSpPr>
                <p:sp>
                  <p:nvSpPr>
                    <p:cNvPr id="73" name="Line 34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12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4" name="Line 34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5" name="Line 34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6" name="Line 34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7" name="Line 35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1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8" name="Line 35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95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79" name="Line 35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71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0" name="Line 35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6" y="1243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1" name="Line 35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8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2" name="Line 35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3" name="Line 35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4" name="Line 35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5" name="Line 35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1237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6" name="Line 35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6" y="1249"/>
                      <a:ext cx="12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7" name="Line 35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66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8" name="Line 35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0" y="123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89" name="Line 35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5" y="1237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0" name="Line 35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5" y="1249"/>
                      <a:ext cx="7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1" name="Line 35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0" y="1237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2" name="Line 35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0" y="1249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3" name="Line 35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76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4" name="Line 35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" y="1722"/>
                      <a:ext cx="1" cy="17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5" name="Line 35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6" name="Line 3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5" y="2468"/>
                      <a:ext cx="1" cy="32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7" name="Line 35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2" y="2751"/>
                      <a:ext cx="14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8" name="Line 3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2" y="2751"/>
                      <a:ext cx="13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99" name="Line 35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21" y="2510"/>
                      <a:ext cx="1" cy="2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0" name="Freeform 3523"/>
                    <p:cNvSpPr>
                      <a:spLocks/>
                    </p:cNvSpPr>
                    <p:nvPr/>
                  </p:nvSpPr>
                  <p:spPr bwMode="auto">
                    <a:xfrm>
                      <a:off x="1526" y="2503"/>
                      <a:ext cx="1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7"/>
                        </a:cxn>
                        <a:cxn ang="0">
                          <a:pos x="11" y="3"/>
                        </a:cxn>
                        <a:cxn ang="0">
                          <a:pos x="6" y="0"/>
                        </a:cxn>
                        <a:cxn ang="0">
                          <a:pos x="2" y="3"/>
                        </a:cxn>
                        <a:cxn ang="0">
                          <a:pos x="0" y="7"/>
                        </a:cxn>
                        <a:cxn ang="0">
                          <a:pos x="2" y="12"/>
                        </a:cxn>
                        <a:cxn ang="0">
                          <a:pos x="6" y="14"/>
                        </a:cxn>
                        <a:cxn ang="0">
                          <a:pos x="11" y="12"/>
                        </a:cxn>
                        <a:cxn ang="0">
                          <a:pos x="13" y="7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7"/>
                          </a:moveTo>
                          <a:lnTo>
                            <a:pt x="11" y="3"/>
                          </a:lnTo>
                          <a:lnTo>
                            <a:pt x="6" y="0"/>
                          </a:lnTo>
                          <a:lnTo>
                            <a:pt x="2" y="3"/>
                          </a:lnTo>
                          <a:lnTo>
                            <a:pt x="0" y="7"/>
                          </a:lnTo>
                          <a:lnTo>
                            <a:pt x="2" y="12"/>
                          </a:lnTo>
                          <a:lnTo>
                            <a:pt x="6" y="14"/>
                          </a:lnTo>
                          <a:lnTo>
                            <a:pt x="11" y="12"/>
                          </a:lnTo>
                          <a:lnTo>
                            <a:pt x="13" y="7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1" name="Line 35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8" y="1261"/>
                      <a:ext cx="1" cy="3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2" name="Line 35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0" y="1261"/>
                      <a:ext cx="1" cy="3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3" name="Line 35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1261"/>
                      <a:ext cx="1" cy="3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4" name="Line 3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7" y="1261"/>
                      <a:ext cx="1" cy="31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5" name="Line 35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237"/>
                      <a:ext cx="1" cy="2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6" name="Line 3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24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7" name="Line 35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604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8" name="Line 35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87" y="1604"/>
                      <a:ext cx="4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09" name="Line 35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87" y="1616"/>
                      <a:ext cx="4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0" name="Line 35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3" y="1604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1" name="Line 35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6" y="1604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2" name="Line 35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3" y="1604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3" name="Line 35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3" y="1616"/>
                      <a:ext cx="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4" name="Line 35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68" y="1604"/>
                      <a:ext cx="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5" name="Line 35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68" y="1616"/>
                      <a:ext cx="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6" name="Line 35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61"/>
                      <a:ext cx="5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7" name="Line 35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05" y="1267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8" name="Line 35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320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19" name="Line 35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326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0" name="Line 35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261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1" name="Line 35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26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2" name="Line 35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326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3" name="Line 35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326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4" name="Line 35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52" y="1249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5" name="Line 35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261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6" name="Line 35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267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7" name="Line 35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52" y="1261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8" name="Line 35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267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29" name="Line 35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267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0" name="Line 3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308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1" name="Line 35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308"/>
                      <a:ext cx="1" cy="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2" name="Line 35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374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3" name="Line 35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33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4" name="Line 35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333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5" name="Line 35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5" y="1333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6" name="Line 35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3" y="1374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7" name="Freeform 3560"/>
                    <p:cNvSpPr>
                      <a:spLocks/>
                    </p:cNvSpPr>
                    <p:nvPr/>
                  </p:nvSpPr>
                  <p:spPr bwMode="auto">
                    <a:xfrm>
                      <a:off x="1393" y="1333"/>
                      <a:ext cx="42" cy="41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0"/>
                        </a:cxn>
                        <a:cxn ang="0">
                          <a:pos x="13" y="12"/>
                        </a:cxn>
                        <a:cxn ang="0">
                          <a:pos x="0" y="41"/>
                        </a:cxn>
                      </a:cxnLst>
                      <a:rect l="0" t="0" r="r" b="b"/>
                      <a:pathLst>
                        <a:path w="42" h="41">
                          <a:moveTo>
                            <a:pt x="42" y="0"/>
                          </a:moveTo>
                          <a:lnTo>
                            <a:pt x="13" y="12"/>
                          </a:lnTo>
                          <a:lnTo>
                            <a:pt x="0" y="4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8" name="Line 35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2" y="1279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39" name="Line 35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4" y="1279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0" name="Line 3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2" y="1308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1" name="Line 35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2" y="1279"/>
                      <a:ext cx="1" cy="2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2" name="Line 35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267"/>
                      <a:ext cx="54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3" name="Line 35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267"/>
                      <a:ext cx="54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4" name="Line 35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392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5" name="Line 35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5" y="1392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6" name="Line 35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39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7" name="Line 35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43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8" name="Line 35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3" y="1433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49" name="Freeform 3572"/>
                    <p:cNvSpPr>
                      <a:spLocks/>
                    </p:cNvSpPr>
                    <p:nvPr/>
                  </p:nvSpPr>
                  <p:spPr bwMode="auto">
                    <a:xfrm>
                      <a:off x="1393" y="1392"/>
                      <a:ext cx="42" cy="41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0"/>
                        </a:cxn>
                        <a:cxn ang="0">
                          <a:pos x="13" y="12"/>
                        </a:cxn>
                        <a:cxn ang="0">
                          <a:pos x="0" y="41"/>
                        </a:cxn>
                      </a:cxnLst>
                      <a:rect l="0" t="0" r="r" b="b"/>
                      <a:pathLst>
                        <a:path w="42" h="41">
                          <a:moveTo>
                            <a:pt x="42" y="0"/>
                          </a:moveTo>
                          <a:lnTo>
                            <a:pt x="13" y="12"/>
                          </a:lnTo>
                          <a:lnTo>
                            <a:pt x="0" y="4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0" name="Line 35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385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1" name="Line 35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379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2" name="Line 35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385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3" name="Line 35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374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4" name="Line 35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374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5" name="Line 35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444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6" name="Line 35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438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7" name="Line 35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444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8" name="Line 35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451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59" name="Line 35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3" y="1493"/>
                      <a:ext cx="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0" name="Freeform 3583"/>
                    <p:cNvSpPr>
                      <a:spLocks/>
                    </p:cNvSpPr>
                    <p:nvPr/>
                  </p:nvSpPr>
                  <p:spPr bwMode="auto">
                    <a:xfrm>
                      <a:off x="1393" y="1451"/>
                      <a:ext cx="4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0"/>
                        </a:cxn>
                        <a:cxn ang="0">
                          <a:pos x="13" y="13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w="42" h="42">
                          <a:moveTo>
                            <a:pt x="42" y="0"/>
                          </a:moveTo>
                          <a:lnTo>
                            <a:pt x="13" y="13"/>
                          </a:lnTo>
                          <a:lnTo>
                            <a:pt x="0" y="42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1" name="Line 35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5" y="1451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2" name="Line 35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451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3" name="Line 35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35" y="149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4" name="Line 35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503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5" name="Line 35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498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6" name="Line 3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433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7" name="Line 35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433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8" name="Line 35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493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69" name="Line 35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493"/>
                      <a:ext cx="1" cy="1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0" name="Line 35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563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1" name="Line 35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40" y="1557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2" name="Line 3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552"/>
                      <a:ext cx="1" cy="1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3" name="Line 35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1604"/>
                      <a:ext cx="4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4" name="Line 3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444"/>
                      <a:ext cx="1" cy="5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5" name="Line 35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563"/>
                      <a:ext cx="1" cy="4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6" name="Line 3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4" y="1385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7" name="Line 36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598"/>
                      <a:ext cx="1" cy="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8" name="Line 36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98"/>
                      <a:ext cx="1" cy="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79" name="Line 3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602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0" name="Line 3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5" y="1566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1" name="Line 36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5" y="1566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2" name="Line 36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1566"/>
                      <a:ext cx="1" cy="3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3" name="Line 36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99" y="1602"/>
                      <a:ext cx="36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4" name="Freeform 3607"/>
                    <p:cNvSpPr>
                      <a:spLocks/>
                    </p:cNvSpPr>
                    <p:nvPr/>
                  </p:nvSpPr>
                  <p:spPr bwMode="auto">
                    <a:xfrm>
                      <a:off x="1399" y="1566"/>
                      <a:ext cx="36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36" y="0"/>
                        </a:cxn>
                        <a:cxn ang="0">
                          <a:pos x="10" y="11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w="36" h="36">
                          <a:moveTo>
                            <a:pt x="36" y="0"/>
                          </a:moveTo>
                          <a:lnTo>
                            <a:pt x="10" y="11"/>
                          </a:lnTo>
                          <a:lnTo>
                            <a:pt x="0" y="36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5" name="Line 3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52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6" name="Line 3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5" y="1503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7" name="Line 36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493"/>
                      <a:ext cx="1" cy="1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8" name="Line 3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93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89" name="Line 3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33"/>
                      <a:ext cx="1" cy="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0" name="Line 3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4" y="1433"/>
                      <a:ext cx="1" cy="18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1" name="Line 36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9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2" name="Line 36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1451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3" name="Line 36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1451"/>
                      <a:ext cx="1" cy="4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4" name="Freeform 3617"/>
                    <p:cNvSpPr>
                      <a:spLocks/>
                    </p:cNvSpPr>
                    <p:nvPr/>
                  </p:nvSpPr>
                  <p:spPr bwMode="auto">
                    <a:xfrm>
                      <a:off x="1564" y="1451"/>
                      <a:ext cx="4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42" y="42"/>
                        </a:cxn>
                        <a:cxn ang="0">
                          <a:pos x="30" y="1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2" h="42">
                          <a:moveTo>
                            <a:pt x="0" y="42"/>
                          </a:moveTo>
                          <a:lnTo>
                            <a:pt x="42" y="42"/>
                          </a:lnTo>
                          <a:lnTo>
                            <a:pt x="30" y="1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5" name="Line 36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51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6" name="Line 3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44"/>
                      <a:ext cx="1" cy="7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7" name="Line 3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9" y="1433"/>
                      <a:ext cx="5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8" name="Line 36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51" y="23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199" name="Line 36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51" y="2007"/>
                      <a:ext cx="1" cy="30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00" name="Line 36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63" y="2007"/>
                      <a:ext cx="1" cy="30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01" name="Rectangle 3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4" y="2009"/>
                      <a:ext cx="3" cy="6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02" name="Rectangle 36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009"/>
                      <a:ext cx="3" cy="6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03" name="Rectangle 36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" y="1687"/>
                      <a:ext cx="655" cy="15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제</a:t>
                      </a:r>
                      <a:r>
                        <a:rPr kumimoji="1" lang="ko-KR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2</a:t>
                      </a:r>
                      <a:r>
                        <a:rPr kumimoji="1" 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자유열람실</a:t>
                      </a:r>
                      <a:endParaRPr kumimoji="1" lang="en-US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</a:t>
                      </a:r>
                      <a:r>
                        <a:rPr kumimoji="1" lang="ko-KR" altLang="en-US" sz="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노트북전용</a:t>
                      </a:r>
                      <a:r>
                        <a:rPr kumimoji="1" lang="en-US" altLang="ko-KR" sz="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)</a:t>
                      </a:r>
                      <a:endPara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4" name="Rectangle 36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3" y="2088"/>
                      <a:ext cx="182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(57.5)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5" name="Rectangle 36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2" y="2656"/>
                      <a:ext cx="208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서버룸</a:t>
                      </a:r>
                      <a:endParaRPr kumimoji="1" 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6" name="Rectangle 36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92"/>
                      <a:ext cx="144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(6.5)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7" name="Rectangle 36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4" y="2170"/>
                      <a:ext cx="144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(7.8)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8" name="Rectangle 3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2" y="2054"/>
                      <a:ext cx="38" cy="7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ko-KR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돋움" pitchFamily="50" charset="-127"/>
                          <a:cs typeface="굴림" pitchFamily="50" charset="-127"/>
                        </a:rPr>
                        <a:t>1</a:t>
                      </a:r>
                      <a:endPara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굴림" pitchFamily="50" charset="-127"/>
                        <a:cs typeface="굴림" pitchFamily="50" charset="-127"/>
                      </a:endParaRPr>
                    </a:p>
                  </p:txBody>
                </p:sp>
                <p:sp>
                  <p:nvSpPr>
                    <p:cNvPr id="209" name="Line 36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07" y="1962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0" name="Freeform 3633"/>
                    <p:cNvSpPr>
                      <a:spLocks/>
                    </p:cNvSpPr>
                    <p:nvPr/>
                  </p:nvSpPr>
                  <p:spPr bwMode="auto">
                    <a:xfrm>
                      <a:off x="1107" y="1962"/>
                      <a:ext cx="50" cy="1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1"/>
                        </a:cxn>
                        <a:cxn ang="0">
                          <a:pos x="36" y="86"/>
                        </a:cxn>
                        <a:cxn ang="0">
                          <a:pos x="50" y="50"/>
                        </a:cxn>
                        <a:cxn ang="0">
                          <a:pos x="36" y="1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0" h="101">
                          <a:moveTo>
                            <a:pt x="0" y="101"/>
                          </a:moveTo>
                          <a:lnTo>
                            <a:pt x="36" y="86"/>
                          </a:lnTo>
                          <a:lnTo>
                            <a:pt x="50" y="50"/>
                          </a:lnTo>
                          <a:lnTo>
                            <a:pt x="36" y="1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1" name="Line 36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09" y="1962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2" name="Line 36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06" y="1962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3" name="Line 36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08" y="1962"/>
                      <a:ext cx="1" cy="10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4" name="Freeform 3637"/>
                    <p:cNvSpPr>
                      <a:spLocks/>
                    </p:cNvSpPr>
                    <p:nvPr/>
                  </p:nvSpPr>
                  <p:spPr bwMode="auto">
                    <a:xfrm>
                      <a:off x="1157" y="1962"/>
                      <a:ext cx="51" cy="101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0"/>
                        </a:cxn>
                        <a:cxn ang="0">
                          <a:pos x="15" y="15"/>
                        </a:cxn>
                        <a:cxn ang="0">
                          <a:pos x="0" y="50"/>
                        </a:cxn>
                        <a:cxn ang="0">
                          <a:pos x="15" y="86"/>
                        </a:cxn>
                        <a:cxn ang="0">
                          <a:pos x="51" y="101"/>
                        </a:cxn>
                      </a:cxnLst>
                      <a:rect l="0" t="0" r="r" b="b"/>
                      <a:pathLst>
                        <a:path w="51" h="101">
                          <a:moveTo>
                            <a:pt x="51" y="0"/>
                          </a:moveTo>
                          <a:lnTo>
                            <a:pt x="15" y="15"/>
                          </a:lnTo>
                          <a:lnTo>
                            <a:pt x="0" y="50"/>
                          </a:lnTo>
                          <a:lnTo>
                            <a:pt x="15" y="86"/>
                          </a:lnTo>
                          <a:lnTo>
                            <a:pt x="51" y="101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5" name="Line 36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1" y="200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6" name="Line 36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4" y="2007"/>
                      <a:ext cx="1" cy="12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7" name="Line 36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863" y="2019"/>
                      <a:ext cx="24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8" name="Line 36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" y="2007"/>
                      <a:ext cx="87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19" name="Line 36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3" y="2456"/>
                      <a:ext cx="5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0" name="Freeform 3643"/>
                    <p:cNvSpPr>
                      <a:spLocks/>
                    </p:cNvSpPr>
                    <p:nvPr/>
                  </p:nvSpPr>
                  <p:spPr bwMode="auto">
                    <a:xfrm>
                      <a:off x="1063" y="2456"/>
                      <a:ext cx="53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4"/>
                        </a:cxn>
                        <a:cxn ang="0">
                          <a:pos x="38" y="38"/>
                        </a:cxn>
                        <a:cxn ang="0">
                          <a:pos x="53" y="0"/>
                        </a:cxn>
                      </a:cxnLst>
                      <a:rect l="0" t="0" r="r" b="b"/>
                      <a:pathLst>
                        <a:path w="53" h="54">
                          <a:moveTo>
                            <a:pt x="0" y="54"/>
                          </a:moveTo>
                          <a:lnTo>
                            <a:pt x="38" y="38"/>
                          </a:lnTo>
                          <a:lnTo>
                            <a:pt x="53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1" name="Line 36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1" y="245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2" name="Line 36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51" y="2510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3" name="Line 36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63" y="2423"/>
                      <a:ext cx="1" cy="3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4" name="Line 36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51" y="2423"/>
                      <a:ext cx="1" cy="3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5" name="Freeform 3648"/>
                    <p:cNvSpPr>
                      <a:spLocks/>
                    </p:cNvSpPr>
                    <p:nvPr/>
                  </p:nvSpPr>
                  <p:spPr bwMode="auto">
                    <a:xfrm>
                      <a:off x="1278" y="2319"/>
                      <a:ext cx="5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"/>
                        </a:cxn>
                        <a:cxn ang="0">
                          <a:pos x="36" y="35"/>
                        </a:cxn>
                        <a:cxn ang="0">
                          <a:pos x="50" y="0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0" y="50"/>
                          </a:moveTo>
                          <a:lnTo>
                            <a:pt x="36" y="35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6" name="Freeform 3649"/>
                    <p:cNvSpPr>
                      <a:spLocks/>
                    </p:cNvSpPr>
                    <p:nvPr/>
                  </p:nvSpPr>
                  <p:spPr bwMode="auto">
                    <a:xfrm>
                      <a:off x="1278" y="2369"/>
                      <a:ext cx="50" cy="50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0"/>
                        </a:cxn>
                        <a:cxn ang="0">
                          <a:pos x="36" y="1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50" y="50"/>
                          </a:moveTo>
                          <a:lnTo>
                            <a:pt x="36" y="1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7" name="Line 36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8" y="2419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8" name="Line 36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8" y="2319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29" name="Line 36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2316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0" name="Line 36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4" y="2316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1" name="Line 36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8" y="2316"/>
                      <a:ext cx="1" cy="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2" name="Line 36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5" y="2423"/>
                      <a:ext cx="1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3" name="Line 36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4" y="2419"/>
                      <a:ext cx="1" cy="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4" name="Line 36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2419"/>
                      <a:ext cx="1" cy="4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5" name="Line 36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4" y="2030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6" name="Line 36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2" y="2019"/>
                      <a:ext cx="289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7" name="Line 36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9" y="2019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8" name="Line 36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8" y="2030"/>
                      <a:ext cx="3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39" name="Line 36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9" y="2030"/>
                      <a:ext cx="50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0" name="Line 36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6" y="2433"/>
                      <a:ext cx="49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1" name="Line 36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" y="2433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2" name="Line 36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6" y="2433"/>
                      <a:ext cx="2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3" name="Line 36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895" y="2433"/>
                      <a:ext cx="24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4" name="Line 36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6" y="2433"/>
                      <a:ext cx="2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5" name="Line 36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" y="2450"/>
                      <a:ext cx="17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6" name="Line 36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450"/>
                      <a:ext cx="11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7" name="Line 36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3" y="2450"/>
                      <a:ext cx="18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8" name="Line 36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34" y="2450"/>
                      <a:ext cx="1" cy="3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49" name="Line 36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23" y="2450"/>
                      <a:ext cx="1" cy="349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0" name="Line 36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" y="2433"/>
                      <a:ext cx="1" cy="5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1" name="Freeform 3674"/>
                    <p:cNvSpPr>
                      <a:spLocks/>
                    </p:cNvSpPr>
                    <p:nvPr/>
                  </p:nvSpPr>
                  <p:spPr bwMode="auto">
                    <a:xfrm>
                      <a:off x="552" y="2433"/>
                      <a:ext cx="54" cy="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" y="38"/>
                        </a:cxn>
                        <a:cxn ang="0">
                          <a:pos x="54" y="53"/>
                        </a:cxn>
                      </a:cxnLst>
                      <a:rect l="0" t="0" r="r" b="b"/>
                      <a:pathLst>
                        <a:path w="54" h="53">
                          <a:moveTo>
                            <a:pt x="0" y="0"/>
                          </a:moveTo>
                          <a:lnTo>
                            <a:pt x="16" y="38"/>
                          </a:lnTo>
                          <a:lnTo>
                            <a:pt x="54" y="53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2" name="Line 36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" y="2450"/>
                      <a:ext cx="22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3" name="Line 36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0" y="2433"/>
                      <a:ext cx="8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4" name="Line 36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0" y="2433"/>
                      <a:ext cx="8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5" name="Line 36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" y="2433"/>
                      <a:ext cx="32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6" name="Line 36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7" y="2285"/>
                      <a:ext cx="122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7" name="Line 3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9" y="2030"/>
                      <a:ext cx="1" cy="18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8" name="Line 36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4" y="2030"/>
                      <a:ext cx="1" cy="7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59" name="Line 3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8" y="2030"/>
                      <a:ext cx="1" cy="7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0" name="Line 36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030"/>
                      <a:ext cx="1" cy="7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1" name="Line 3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4" y="2101"/>
                      <a:ext cx="54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2" name="Line 36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4" y="2171"/>
                      <a:ext cx="10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3" name="Line 3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4" y="2241"/>
                      <a:ext cx="10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4" name="Line 36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0" y="2101"/>
                      <a:ext cx="108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5" name="Line 3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171"/>
                      <a:ext cx="10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6" name="Line 36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241"/>
                      <a:ext cx="107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7" name="Line 36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4" y="2030"/>
                      <a:ext cx="1" cy="7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8" name="Line 36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8" y="2171"/>
                      <a:ext cx="1" cy="7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69" name="Line 36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1" y="2171"/>
                      <a:ext cx="1" cy="7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0" name="Line 36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4" y="2171"/>
                      <a:ext cx="1" cy="7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1" name="Line 3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8" y="2171"/>
                      <a:ext cx="1" cy="7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  <p:sp>
                  <p:nvSpPr>
                    <p:cNvPr id="272" name="Line 36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9" y="2264"/>
                      <a:ext cx="1" cy="2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 sz="7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p:txBody>
                </p:sp>
              </p:grpSp>
              <p:sp>
                <p:nvSpPr>
                  <p:cNvPr id="34" name="Line 3697"/>
                  <p:cNvSpPr>
                    <a:spLocks noChangeShapeType="1"/>
                  </p:cNvSpPr>
                  <p:nvPr/>
                </p:nvSpPr>
                <p:spPr bwMode="auto">
                  <a:xfrm>
                    <a:off x="1928" y="2030"/>
                    <a:ext cx="1" cy="7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35" name="Line 3698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2030"/>
                    <a:ext cx="1" cy="7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36" name="Line 3699"/>
                  <p:cNvSpPr>
                    <a:spLocks noChangeShapeType="1"/>
                  </p:cNvSpPr>
                  <p:nvPr/>
                </p:nvSpPr>
                <p:spPr bwMode="auto">
                  <a:xfrm>
                    <a:off x="1928" y="2101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37" name="Line 3700"/>
                  <p:cNvSpPr>
                    <a:spLocks noChangeShapeType="1"/>
                  </p:cNvSpPr>
                  <p:nvPr/>
                </p:nvSpPr>
                <p:spPr bwMode="auto">
                  <a:xfrm>
                    <a:off x="1820" y="2065"/>
                    <a:ext cx="10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38" name="Line 3701"/>
                  <p:cNvSpPr>
                    <a:spLocks noChangeShapeType="1"/>
                  </p:cNvSpPr>
                  <p:nvPr/>
                </p:nvSpPr>
                <p:spPr bwMode="auto">
                  <a:xfrm>
                    <a:off x="1714" y="2065"/>
                    <a:ext cx="10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39" name="Line 3702"/>
                  <p:cNvSpPr>
                    <a:spLocks noChangeShapeType="1"/>
                  </p:cNvSpPr>
                  <p:nvPr/>
                </p:nvSpPr>
                <p:spPr bwMode="auto">
                  <a:xfrm>
                    <a:off x="1928" y="2065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40" name="Line 3703"/>
                  <p:cNvSpPr>
                    <a:spLocks noChangeShapeType="1"/>
                  </p:cNvSpPr>
                  <p:nvPr/>
                </p:nvSpPr>
                <p:spPr bwMode="auto">
                  <a:xfrm>
                    <a:off x="1714" y="2207"/>
                    <a:ext cx="10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41" name="Line 3704"/>
                  <p:cNvSpPr>
                    <a:spLocks noChangeShapeType="1"/>
                  </p:cNvSpPr>
                  <p:nvPr/>
                </p:nvSpPr>
                <p:spPr bwMode="auto">
                  <a:xfrm>
                    <a:off x="1821" y="2207"/>
                    <a:ext cx="10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42" name="Line 3705"/>
                  <p:cNvSpPr>
                    <a:spLocks noChangeShapeType="1"/>
                  </p:cNvSpPr>
                  <p:nvPr/>
                </p:nvSpPr>
                <p:spPr bwMode="auto">
                  <a:xfrm>
                    <a:off x="1714" y="2171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43" name="Rectangle 3706"/>
                  <p:cNvSpPr>
                    <a:spLocks noChangeArrowheads="1"/>
                  </p:cNvSpPr>
                  <p:nvPr/>
                </p:nvSpPr>
                <p:spPr bwMode="auto">
                  <a:xfrm>
                    <a:off x="1788" y="2053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2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4" name="Rectangle 3707"/>
                  <p:cNvSpPr>
                    <a:spLocks noChangeArrowheads="1"/>
                  </p:cNvSpPr>
                  <p:nvPr/>
                </p:nvSpPr>
                <p:spPr bwMode="auto">
                  <a:xfrm>
                    <a:off x="1841" y="2056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3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5" name="Rectangle 3708"/>
                  <p:cNvSpPr>
                    <a:spLocks noChangeArrowheads="1"/>
                  </p:cNvSpPr>
                  <p:nvPr/>
                </p:nvSpPr>
                <p:spPr bwMode="auto">
                  <a:xfrm>
                    <a:off x="1898" y="2057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4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6" name="Rectangle 3709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056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5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7" name="Rectangle 3710"/>
                  <p:cNvSpPr>
                    <a:spLocks noChangeArrowheads="1"/>
                  </p:cNvSpPr>
                  <p:nvPr/>
                </p:nvSpPr>
                <p:spPr bwMode="auto">
                  <a:xfrm>
                    <a:off x="1734" y="2192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6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8" name="Rectangle 3711"/>
                  <p:cNvSpPr>
                    <a:spLocks noChangeArrowheads="1"/>
                  </p:cNvSpPr>
                  <p:nvPr/>
                </p:nvSpPr>
                <p:spPr bwMode="auto">
                  <a:xfrm>
                    <a:off x="1791" y="2191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7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9" name="Rectangle 3712"/>
                  <p:cNvSpPr>
                    <a:spLocks noChangeArrowheads="1"/>
                  </p:cNvSpPr>
                  <p:nvPr/>
                </p:nvSpPr>
                <p:spPr bwMode="auto">
                  <a:xfrm>
                    <a:off x="1840" y="2192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8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0" name="Rectangle 3713"/>
                  <p:cNvSpPr>
                    <a:spLocks noChangeArrowheads="1"/>
                  </p:cNvSpPr>
                  <p:nvPr/>
                </p:nvSpPr>
                <p:spPr bwMode="auto">
                  <a:xfrm>
                    <a:off x="1894" y="2192"/>
                    <a:ext cx="38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9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1" name="Freeform 3714"/>
                  <p:cNvSpPr>
                    <a:spLocks/>
                  </p:cNvSpPr>
                  <p:nvPr/>
                </p:nvSpPr>
                <p:spPr bwMode="auto">
                  <a:xfrm>
                    <a:off x="1724" y="2051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6"/>
                      </a:cxn>
                      <a:cxn ang="0">
                        <a:pos x="17" y="0"/>
                      </a:cxn>
                      <a:cxn ang="0">
                        <a:pos x="5" y="6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6"/>
                        </a:lnTo>
                        <a:lnTo>
                          <a:pt x="17" y="0"/>
                        </a:lnTo>
                        <a:lnTo>
                          <a:pt x="5" y="6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2" name="Freeform 3715"/>
                  <p:cNvSpPr>
                    <a:spLocks/>
                  </p:cNvSpPr>
                  <p:nvPr/>
                </p:nvSpPr>
                <p:spPr bwMode="auto">
                  <a:xfrm>
                    <a:off x="1779" y="2051"/>
                    <a:ext cx="35" cy="34"/>
                  </a:xfrm>
                  <a:custGeom>
                    <a:avLst/>
                    <a:gdLst/>
                    <a:ahLst/>
                    <a:cxnLst>
                      <a:cxn ang="0">
                        <a:pos x="35" y="17"/>
                      </a:cxn>
                      <a:cxn ang="0">
                        <a:pos x="30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30"/>
                      </a:cxn>
                      <a:cxn ang="0">
                        <a:pos x="17" y="34"/>
                      </a:cxn>
                      <a:cxn ang="0">
                        <a:pos x="30" y="30"/>
                      </a:cxn>
                      <a:cxn ang="0">
                        <a:pos x="35" y="17"/>
                      </a:cxn>
                    </a:cxnLst>
                    <a:rect l="0" t="0" r="r" b="b"/>
                    <a:pathLst>
                      <a:path w="35" h="34">
                        <a:moveTo>
                          <a:pt x="35" y="17"/>
                        </a:moveTo>
                        <a:lnTo>
                          <a:pt x="30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30"/>
                        </a:lnTo>
                        <a:lnTo>
                          <a:pt x="17" y="34"/>
                        </a:lnTo>
                        <a:lnTo>
                          <a:pt x="30" y="30"/>
                        </a:lnTo>
                        <a:lnTo>
                          <a:pt x="35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3" name="Freeform 3716"/>
                  <p:cNvSpPr>
                    <a:spLocks/>
                  </p:cNvSpPr>
                  <p:nvPr/>
                </p:nvSpPr>
                <p:spPr bwMode="auto">
                  <a:xfrm>
                    <a:off x="1833" y="2054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4" name="Freeform 3717"/>
                  <p:cNvSpPr>
                    <a:spLocks/>
                  </p:cNvSpPr>
                  <p:nvPr/>
                </p:nvSpPr>
                <p:spPr bwMode="auto">
                  <a:xfrm>
                    <a:off x="1889" y="2055"/>
                    <a:ext cx="35" cy="34"/>
                  </a:xfrm>
                  <a:custGeom>
                    <a:avLst/>
                    <a:gdLst/>
                    <a:ahLst/>
                    <a:cxnLst>
                      <a:cxn ang="0">
                        <a:pos x="35" y="17"/>
                      </a:cxn>
                      <a:cxn ang="0">
                        <a:pos x="30" y="5"/>
                      </a:cxn>
                      <a:cxn ang="0">
                        <a:pos x="18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30"/>
                      </a:cxn>
                      <a:cxn ang="0">
                        <a:pos x="18" y="34"/>
                      </a:cxn>
                      <a:cxn ang="0">
                        <a:pos x="30" y="30"/>
                      </a:cxn>
                      <a:cxn ang="0">
                        <a:pos x="35" y="17"/>
                      </a:cxn>
                    </a:cxnLst>
                    <a:rect l="0" t="0" r="r" b="b"/>
                    <a:pathLst>
                      <a:path w="35" h="34">
                        <a:moveTo>
                          <a:pt x="35" y="17"/>
                        </a:moveTo>
                        <a:lnTo>
                          <a:pt x="30" y="5"/>
                        </a:lnTo>
                        <a:lnTo>
                          <a:pt x="18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30"/>
                        </a:lnTo>
                        <a:lnTo>
                          <a:pt x="18" y="34"/>
                        </a:lnTo>
                        <a:lnTo>
                          <a:pt x="30" y="30"/>
                        </a:lnTo>
                        <a:lnTo>
                          <a:pt x="35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5" name="Freeform 3718"/>
                  <p:cNvSpPr>
                    <a:spLocks/>
                  </p:cNvSpPr>
                  <p:nvPr/>
                </p:nvSpPr>
                <p:spPr bwMode="auto">
                  <a:xfrm>
                    <a:off x="1942" y="2054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4" y="5"/>
                      </a:cxn>
                      <a:cxn ang="0">
                        <a:pos x="0" y="17"/>
                      </a:cxn>
                      <a:cxn ang="0">
                        <a:pos x="4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4" y="5"/>
                        </a:lnTo>
                        <a:lnTo>
                          <a:pt x="0" y="17"/>
                        </a:lnTo>
                        <a:lnTo>
                          <a:pt x="4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6" name="Freeform 3719"/>
                  <p:cNvSpPr>
                    <a:spLocks/>
                  </p:cNvSpPr>
                  <p:nvPr/>
                </p:nvSpPr>
                <p:spPr bwMode="auto">
                  <a:xfrm>
                    <a:off x="1726" y="2190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35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5" y="17"/>
                      </a:cxn>
                    </a:cxnLst>
                    <a:rect l="0" t="0" r="r" b="b"/>
                    <a:pathLst>
                      <a:path w="35" h="35">
                        <a:moveTo>
                          <a:pt x="35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5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7" name="Freeform 3720"/>
                  <p:cNvSpPr>
                    <a:spLocks/>
                  </p:cNvSpPr>
                  <p:nvPr/>
                </p:nvSpPr>
                <p:spPr bwMode="auto">
                  <a:xfrm>
                    <a:off x="1783" y="2189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8" name="Freeform 3721"/>
                  <p:cNvSpPr>
                    <a:spLocks/>
                  </p:cNvSpPr>
                  <p:nvPr/>
                </p:nvSpPr>
                <p:spPr bwMode="auto">
                  <a:xfrm>
                    <a:off x="1832" y="2189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35" y="18"/>
                      </a:cxn>
                      <a:cxn ang="0">
                        <a:pos x="30" y="6"/>
                      </a:cxn>
                      <a:cxn ang="0">
                        <a:pos x="18" y="0"/>
                      </a:cxn>
                      <a:cxn ang="0">
                        <a:pos x="5" y="6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8" y="35"/>
                      </a:cxn>
                      <a:cxn ang="0">
                        <a:pos x="30" y="30"/>
                      </a:cxn>
                      <a:cxn ang="0">
                        <a:pos x="35" y="18"/>
                      </a:cxn>
                    </a:cxnLst>
                    <a:rect l="0" t="0" r="r" b="b"/>
                    <a:pathLst>
                      <a:path w="35" h="35">
                        <a:moveTo>
                          <a:pt x="35" y="18"/>
                        </a:moveTo>
                        <a:lnTo>
                          <a:pt x="30" y="6"/>
                        </a:lnTo>
                        <a:lnTo>
                          <a:pt x="18" y="0"/>
                        </a:lnTo>
                        <a:lnTo>
                          <a:pt x="5" y="6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8" y="35"/>
                        </a:lnTo>
                        <a:lnTo>
                          <a:pt x="30" y="30"/>
                        </a:lnTo>
                        <a:lnTo>
                          <a:pt x="35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59" name="Freeform 3722"/>
                  <p:cNvSpPr>
                    <a:spLocks/>
                  </p:cNvSpPr>
                  <p:nvPr/>
                </p:nvSpPr>
                <p:spPr bwMode="auto">
                  <a:xfrm>
                    <a:off x="1886" y="2189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0" name="Rectangle 3723"/>
                  <p:cNvSpPr>
                    <a:spLocks noChangeArrowheads="1"/>
                  </p:cNvSpPr>
                  <p:nvPr/>
                </p:nvSpPr>
                <p:spPr bwMode="auto">
                  <a:xfrm>
                    <a:off x="408" y="2539"/>
                    <a:ext cx="124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(12)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1" name="Rectangle 3724"/>
                  <p:cNvSpPr>
                    <a:spLocks noChangeArrowheads="1"/>
                  </p:cNvSpPr>
                  <p:nvPr/>
                </p:nvSpPr>
                <p:spPr bwMode="auto">
                  <a:xfrm>
                    <a:off x="795" y="2537"/>
                    <a:ext cx="182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(12.7)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2" name="Rectangle 3725"/>
                  <p:cNvSpPr>
                    <a:spLocks noChangeArrowheads="1"/>
                  </p:cNvSpPr>
                  <p:nvPr/>
                </p:nvSpPr>
                <p:spPr bwMode="auto">
                  <a:xfrm>
                    <a:off x="310" y="2624"/>
                    <a:ext cx="485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전자정보자료실</a:t>
                    </a:r>
                    <a:endParaRPr kumimoji="1" 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3" name="Rectangle 3726"/>
                  <p:cNvSpPr>
                    <a:spLocks noChangeArrowheads="1"/>
                  </p:cNvSpPr>
                  <p:nvPr/>
                </p:nvSpPr>
                <p:spPr bwMode="auto">
                  <a:xfrm>
                    <a:off x="753" y="2621"/>
                    <a:ext cx="366" cy="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돋움" pitchFamily="50" charset="-127"/>
                        <a:cs typeface="굴림" pitchFamily="50" charset="-127"/>
                      </a:rPr>
                      <a:t>대출 자료실</a:t>
                    </a:r>
                    <a:endParaRPr kumimoji="1" 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4" name="Line 3727"/>
                  <p:cNvSpPr>
                    <a:spLocks noChangeShapeType="1"/>
                  </p:cNvSpPr>
                  <p:nvPr/>
                </p:nvSpPr>
                <p:spPr bwMode="auto">
                  <a:xfrm>
                    <a:off x="1768" y="2030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5" name="Line 3728"/>
                  <p:cNvSpPr>
                    <a:spLocks noChangeShapeType="1"/>
                  </p:cNvSpPr>
                  <p:nvPr/>
                </p:nvSpPr>
                <p:spPr bwMode="auto">
                  <a:xfrm>
                    <a:off x="1821" y="2030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6" name="Line 3729"/>
                  <p:cNvSpPr>
                    <a:spLocks noChangeShapeType="1"/>
                  </p:cNvSpPr>
                  <p:nvPr/>
                </p:nvSpPr>
                <p:spPr bwMode="auto">
                  <a:xfrm>
                    <a:off x="1874" y="2030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7" name="Line 3730"/>
                  <p:cNvSpPr>
                    <a:spLocks noChangeShapeType="1"/>
                  </p:cNvSpPr>
                  <p:nvPr/>
                </p:nvSpPr>
                <p:spPr bwMode="auto">
                  <a:xfrm>
                    <a:off x="1928" y="2030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8" name="Line 3731"/>
                  <p:cNvSpPr>
                    <a:spLocks noChangeShapeType="1"/>
                  </p:cNvSpPr>
                  <p:nvPr/>
                </p:nvSpPr>
                <p:spPr bwMode="auto">
                  <a:xfrm>
                    <a:off x="1999" y="2019"/>
                    <a:ext cx="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69" name="Line 3732"/>
                  <p:cNvSpPr>
                    <a:spLocks noChangeShapeType="1"/>
                  </p:cNvSpPr>
                  <p:nvPr/>
                </p:nvSpPr>
                <p:spPr bwMode="auto">
                  <a:xfrm>
                    <a:off x="1999" y="2019"/>
                    <a:ext cx="1" cy="19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70" name="Line 3733"/>
                  <p:cNvSpPr>
                    <a:spLocks noChangeShapeType="1"/>
                  </p:cNvSpPr>
                  <p:nvPr/>
                </p:nvSpPr>
                <p:spPr bwMode="auto">
                  <a:xfrm>
                    <a:off x="1999" y="2264"/>
                    <a:ext cx="1" cy="2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71" name="Line 3734"/>
                  <p:cNvSpPr>
                    <a:spLocks noChangeShapeType="1"/>
                  </p:cNvSpPr>
                  <p:nvPr/>
                </p:nvSpPr>
                <p:spPr bwMode="auto">
                  <a:xfrm>
                    <a:off x="1768" y="2101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sp>
                <p:nvSpPr>
                  <p:cNvPr id="72" name="Freeform 3735"/>
                  <p:cNvSpPr>
                    <a:spLocks/>
                  </p:cNvSpPr>
                  <p:nvPr/>
                </p:nvSpPr>
                <p:spPr bwMode="auto">
                  <a:xfrm>
                    <a:off x="1505" y="1379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</p:grpSp>
          </p:grpSp>
          <p:sp>
            <p:nvSpPr>
              <p:cNvPr id="16" name="Rectangle 2143"/>
              <p:cNvSpPr>
                <a:spLocks noChangeArrowheads="1"/>
              </p:cNvSpPr>
              <p:nvPr/>
            </p:nvSpPr>
            <p:spPr bwMode="auto">
              <a:xfrm>
                <a:off x="5607047" y="3164365"/>
                <a:ext cx="1283480" cy="177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7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돋움" pitchFamily="50" charset="-127"/>
                    <a:cs typeface="굴림" pitchFamily="50" charset="-127"/>
                  </a:rPr>
                  <a:t>제</a:t>
                </a:r>
                <a:r>
                  <a:rPr kumimoji="1" lang="ko-KR" altLang="ko-KR" sz="7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돋움" pitchFamily="50" charset="-127"/>
                    <a:cs typeface="굴림" pitchFamily="50" charset="-127"/>
                  </a:rPr>
                  <a:t>1</a:t>
                </a:r>
                <a:r>
                  <a:rPr kumimoji="1" lang="ko-KR" sz="7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돋움" pitchFamily="50" charset="-127"/>
                    <a:cs typeface="굴림" pitchFamily="50" charset="-127"/>
                  </a:rPr>
                  <a:t>자유열람실</a:t>
                </a:r>
                <a:r>
                  <a:rPr kumimoji="1" lang="en-US" altLang="ko-KR" sz="7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돋움" pitchFamily="50" charset="-127"/>
                    <a:cs typeface="굴림" pitchFamily="50" charset="-127"/>
                  </a:rPr>
                  <a:t> (B)</a:t>
                </a:r>
                <a:endParaRPr kumimoji="1" lang="ko-KR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굴림" pitchFamily="50" charset="-127"/>
                  <a:cs typeface="굴림" pitchFamily="50" charset="-127"/>
                </a:endParaRPr>
              </a:p>
            </p:txBody>
          </p:sp>
        </p:grpSp>
      </p:grpSp>
      <p:pic>
        <p:nvPicPr>
          <p:cNvPr id="1873" name="Picture 3736" descr="\\192.168.0.36\f\1. 업무서버\2. 업체프로젝트\6. 관공서 및 학교 조명\9. 한국외대\개선후 사진\DSCF3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95" y="4473338"/>
            <a:ext cx="1772308" cy="1440000"/>
          </a:xfrm>
          <a:prstGeom prst="rect">
            <a:avLst/>
          </a:prstGeom>
          <a:noFill/>
        </p:spPr>
      </p:pic>
      <p:pic>
        <p:nvPicPr>
          <p:cNvPr id="1874" name="Picture 3737" descr="\\192.168.0.36\f\1. 업무서버\2. 업체프로젝트\6. 관공서 및 학교 조명\9. 한국외대\개선후 사진\DSCF3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1004" y="4476297"/>
            <a:ext cx="1772308" cy="1440000"/>
          </a:xfrm>
          <a:prstGeom prst="rect">
            <a:avLst/>
          </a:prstGeom>
          <a:noFill/>
        </p:spPr>
      </p:pic>
      <p:pic>
        <p:nvPicPr>
          <p:cNvPr id="1875" name="Picture 3738" descr="\\192.168.0.36\f\1. 업무서버\2. 업체프로젝트\6. 관공서 및 학교 조명\9. 한국외대\개선후 사진\DSCF3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716" y="4471031"/>
            <a:ext cx="1772308" cy="1440000"/>
          </a:xfrm>
          <a:prstGeom prst="rect">
            <a:avLst/>
          </a:prstGeom>
          <a:noFill/>
        </p:spPr>
      </p:pic>
      <p:pic>
        <p:nvPicPr>
          <p:cNvPr id="1876" name="Picture 3739" descr="\\192.168.0.36\f\1. 업무서버\2. 업체프로젝트\6. 관공서 및 학교 조명\9. 한국외대\개선후 사진\DSCF3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4668" y="4473664"/>
            <a:ext cx="1772308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Ⅲ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도서관 열람실 </a:t>
            </a:r>
            <a:r>
              <a:rPr lang="en-US" altLang="ko-KR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LED</a:t>
            </a:r>
            <a:r>
              <a:rPr lang="ko-KR" altLang="en-US" sz="2800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조명 교체</a:t>
            </a:r>
            <a:endParaRPr lang="ko-KR" altLang="en-US" sz="2800" b="1" dirty="0" smtClean="0">
              <a:solidFill>
                <a:schemeClr val="tx1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5482990" y="4181596"/>
          <a:ext cx="2359531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531"/>
              </a:tblGrid>
              <a:tr h="2480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4 </a:t>
                      </a:r>
                      <a:r>
                        <a:rPr lang="ko-KR" altLang="en-US" sz="800" dirty="0" smtClean="0"/>
                        <a:t>자유열람실</a:t>
                      </a:r>
                      <a:endParaRPr lang="ko-KR" altLang="en-US" sz="800" dirty="0"/>
                    </a:p>
                  </a:txBody>
                  <a:tcPr marL="84406" marR="84406"/>
                </a:tc>
              </a:tr>
              <a:tr h="1520783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책 상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730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488923" y="4181596"/>
          <a:ext cx="2359531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531"/>
              </a:tblGrid>
              <a:tr h="2480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3</a:t>
                      </a:r>
                      <a:r>
                        <a:rPr lang="en-US" altLang="ko-KR" sz="800" baseline="0" dirty="0" smtClean="0"/>
                        <a:t> </a:t>
                      </a:r>
                      <a:r>
                        <a:rPr lang="ko-KR" altLang="en-US" sz="800" dirty="0" smtClean="0"/>
                        <a:t>자유열람실 </a:t>
                      </a:r>
                      <a:r>
                        <a:rPr lang="en-US" altLang="ko-KR" sz="800" dirty="0" smtClean="0"/>
                        <a:t>(B)</a:t>
                      </a:r>
                      <a:endParaRPr lang="ko-KR" altLang="en-US" sz="800" dirty="0"/>
                    </a:p>
                  </a:txBody>
                  <a:tcPr marL="84406" marR="84406"/>
                </a:tc>
              </a:tr>
              <a:tr h="1520783">
                <a:tc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책 상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750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494852" y="4181596"/>
          <a:ext cx="2359534" cy="2469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767"/>
                <a:gridCol w="1179767"/>
              </a:tblGrid>
              <a:tr h="24803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/>
                        <a:t>제 </a:t>
                      </a:r>
                      <a:r>
                        <a:rPr lang="en-US" altLang="ko-KR" sz="800" dirty="0" smtClean="0"/>
                        <a:t>3 </a:t>
                      </a:r>
                      <a:r>
                        <a:rPr lang="ko-KR" altLang="en-US" sz="800" dirty="0" smtClean="0"/>
                        <a:t>자유열람실 </a:t>
                      </a:r>
                      <a:r>
                        <a:rPr lang="en-US" altLang="ko-KR" sz="800" dirty="0" smtClean="0"/>
                        <a:t>(A)</a:t>
                      </a:r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52078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/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책 상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복 도</a:t>
                      </a:r>
                      <a:endParaRPr lang="en-US" altLang="ko-KR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ko-KR" altLang="en-US" sz="7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610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</a:tr>
              <a:tr h="14668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▶ 평 균</a:t>
                      </a:r>
                      <a:r>
                        <a:rPr lang="en-US" altLang="ko-KR" sz="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: 690 </a:t>
                      </a:r>
                      <a:r>
                        <a:rPr lang="en-US" altLang="ko-KR" sz="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Lux</a:t>
                      </a:r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8596" y="785794"/>
            <a:ext cx="7478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▣ 도서관 </a:t>
            </a:r>
            <a:r>
              <a:rPr lang="en-US" altLang="ko-KR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층</a:t>
            </a:r>
            <a:endParaRPr lang="ko-KR" altLang="en-US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42910" y="1142984"/>
            <a:ext cx="7929618" cy="2897112"/>
          </a:xfrm>
          <a:prstGeom prst="roundRect">
            <a:avLst>
              <a:gd name="adj" fmla="val 498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1879"/>
          <p:cNvGrpSpPr/>
          <p:nvPr/>
        </p:nvGrpSpPr>
        <p:grpSpPr>
          <a:xfrm>
            <a:off x="785786" y="1071546"/>
            <a:ext cx="7715304" cy="2861510"/>
            <a:chOff x="133349" y="1268413"/>
            <a:chExt cx="9605035" cy="5040907"/>
          </a:xfrm>
        </p:grpSpPr>
        <p:grpSp>
          <p:nvGrpSpPr>
            <p:cNvPr id="4" name="그룹 1835"/>
            <p:cNvGrpSpPr/>
            <p:nvPr/>
          </p:nvGrpSpPr>
          <p:grpSpPr>
            <a:xfrm>
              <a:off x="133349" y="1268413"/>
              <a:ext cx="9605035" cy="5040907"/>
              <a:chOff x="133350" y="1268413"/>
              <a:chExt cx="6588126" cy="3457575"/>
            </a:xfrm>
          </p:grpSpPr>
          <p:sp>
            <p:nvSpPr>
              <p:cNvPr id="14" name="자유형 13"/>
              <p:cNvSpPr/>
              <p:nvPr/>
            </p:nvSpPr>
            <p:spPr>
              <a:xfrm>
                <a:off x="339587" y="2080456"/>
                <a:ext cx="1996109" cy="2433430"/>
              </a:xfrm>
              <a:custGeom>
                <a:avLst/>
                <a:gdLst>
                  <a:gd name="connsiteX0" fmla="*/ 0 w 1996109"/>
                  <a:gd name="connsiteY0" fmla="*/ 0 h 2468217"/>
                  <a:gd name="connsiteX1" fmla="*/ 8283 w 1996109"/>
                  <a:gd name="connsiteY1" fmla="*/ 2468217 h 2468217"/>
                  <a:gd name="connsiteX2" fmla="*/ 1996109 w 1996109"/>
                  <a:gd name="connsiteY2" fmla="*/ 2459935 h 2468217"/>
                  <a:gd name="connsiteX3" fmla="*/ 1996109 w 1996109"/>
                  <a:gd name="connsiteY3" fmla="*/ 1673087 h 2468217"/>
                  <a:gd name="connsiteX4" fmla="*/ 1673087 w 1996109"/>
                  <a:gd name="connsiteY4" fmla="*/ 1673087 h 2468217"/>
                  <a:gd name="connsiteX5" fmla="*/ 1664804 w 1996109"/>
                  <a:gd name="connsiteY5" fmla="*/ 0 h 2468217"/>
                  <a:gd name="connsiteX6" fmla="*/ 0 w 1996109"/>
                  <a:gd name="connsiteY6" fmla="*/ 0 h 2468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6109" h="2468217">
                    <a:moveTo>
                      <a:pt x="0" y="0"/>
                    </a:moveTo>
                    <a:lnTo>
                      <a:pt x="8283" y="2468217"/>
                    </a:lnTo>
                    <a:lnTo>
                      <a:pt x="1996109" y="2459935"/>
                    </a:lnTo>
                    <a:lnTo>
                      <a:pt x="1996109" y="1673087"/>
                    </a:lnTo>
                    <a:lnTo>
                      <a:pt x="1673087" y="1673087"/>
                    </a:lnTo>
                    <a:lnTo>
                      <a:pt x="166480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700">
                  <a:latin typeface="+mj-lt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2650435" y="2072173"/>
                <a:ext cx="3064565" cy="243343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700">
                  <a:latin typeface="+mj-lt"/>
                </a:endParaRPr>
              </a:p>
            </p:txBody>
          </p:sp>
          <p:grpSp>
            <p:nvGrpSpPr>
              <p:cNvPr id="5" name="Group 9"/>
              <p:cNvGrpSpPr>
                <a:grpSpLocks noChangeAspect="1"/>
              </p:cNvGrpSpPr>
              <p:nvPr/>
            </p:nvGrpSpPr>
            <p:grpSpPr bwMode="auto">
              <a:xfrm>
                <a:off x="133350" y="1268413"/>
                <a:ext cx="6588126" cy="3457575"/>
                <a:chOff x="84" y="799"/>
                <a:chExt cx="4150" cy="2178"/>
              </a:xfrm>
            </p:grpSpPr>
            <p:sp>
              <p:nvSpPr>
                <p:cNvPr id="17" name="AutoShape 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" y="799"/>
                  <a:ext cx="4125" cy="2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grpSp>
              <p:nvGrpSpPr>
                <p:cNvPr id="11" name="Group 210"/>
                <p:cNvGrpSpPr>
                  <a:grpSpLocks/>
                </p:cNvGrpSpPr>
                <p:nvPr/>
              </p:nvGrpSpPr>
              <p:grpSpPr bwMode="auto">
                <a:xfrm>
                  <a:off x="104" y="1210"/>
                  <a:ext cx="3594" cy="1746"/>
                  <a:chOff x="104" y="1210"/>
                  <a:chExt cx="3594" cy="1746"/>
                </a:xfrm>
              </p:grpSpPr>
              <p:sp>
                <p:nvSpPr>
                  <p:cNvPr id="161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04" y="121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1646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0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1681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1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3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100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065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7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8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29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51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74" y="2484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1210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2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04" y="1332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309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1222"/>
                    <a:ext cx="1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1222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1222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1321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3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284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0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6" y="2844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2943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2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2856"/>
                    <a:ext cx="1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85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04" y="2833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5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6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" y="2833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04" y="295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4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484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1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519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2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833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4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885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100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065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8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5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1646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1681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1280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5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4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6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0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400" y="1332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69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0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2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1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2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68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3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64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4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5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6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7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8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79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6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817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7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8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89" name="Line 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4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0" name="Line 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69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2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168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3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164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5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6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8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99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0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1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2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3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4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5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1234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7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8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09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1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0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1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168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3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164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4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6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7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1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1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2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3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4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5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6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7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8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1332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29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5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0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9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1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1280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2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1681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3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1646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4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5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6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7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8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065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39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100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0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885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1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2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3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833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4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519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5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484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6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2115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7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8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49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0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7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1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2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168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3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164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7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8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59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0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1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2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3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4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5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6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2532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7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8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69" name="Line 1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9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0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84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1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2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3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5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6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7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8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79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0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2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3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4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1332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5" name="Line 1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6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6" name="Line 1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1" y="1280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7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128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8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89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100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0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88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1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3401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2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83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3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833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4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51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5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48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6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7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401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8" name="Line 1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8" y="1321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799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1222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0" name="Line 1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222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1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222"/>
                    <a:ext cx="1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2" name="Line 1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309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3" name="Line 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1332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4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5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3575" y="1210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6" name="Line 1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121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7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1210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8" name="Line 2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484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09" name="Line 2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51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0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3575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1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3627" y="2484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2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100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3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575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4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627" y="2077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5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3627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6" name="Line 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8" y="1681"/>
                    <a:ext cx="4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817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8" y="1646"/>
                    <a:ext cx="4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12" name="Group 411"/>
                <p:cNvGrpSpPr>
                  <a:grpSpLocks/>
                </p:cNvGrpSpPr>
                <p:nvPr/>
              </p:nvGrpSpPr>
              <p:grpSpPr bwMode="auto">
                <a:xfrm>
                  <a:off x="181" y="1332"/>
                  <a:ext cx="3627" cy="1624"/>
                  <a:chOff x="181" y="1332"/>
                  <a:chExt cx="3627" cy="1624"/>
                </a:xfrm>
              </p:grpSpPr>
              <p:sp>
                <p:nvSpPr>
                  <p:cNvPr id="1418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7" y="2833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9" name="Line 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95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0" name="Line 2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5" y="2833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1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2" name="Line 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833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3" name="Line 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85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4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2856"/>
                    <a:ext cx="1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5" name="Line 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943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6" name="Line 2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85" y="2844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7" name="Line 2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8" y="284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519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2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519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81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1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705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548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652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181" y="2757"/>
                    <a:ext cx="5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5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2600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6" name="Line 2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2591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7" name="Line 2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2548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652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39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652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810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810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2757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3" name="Line 2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2705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4" name="Line 2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2748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5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705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6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705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7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548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8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548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49" name="Line 2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1332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0" name="Line 2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1332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1" name="Line 2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1356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2" name="Line 2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1356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3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207" y="1356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4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210" y="1403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5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1408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6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181" y="1408"/>
                    <a:ext cx="5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7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46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8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35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59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1513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0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1513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1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1460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2" name="Line 2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1460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3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210" y="1560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4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207" y="1513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5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1565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6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513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617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8" name="Line 2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" y="1617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69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" y="1617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0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379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1" name="Line 264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379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2" name="Line 2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2379"/>
                    <a:ext cx="1" cy="5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3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2422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4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2431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5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484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6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379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7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10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8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205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79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214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0" name="Line 2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2100"/>
                    <a:ext cx="1" cy="5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1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100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2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100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3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2152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4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681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5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1681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6" name="Line 2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1681"/>
                    <a:ext cx="1" cy="5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7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1725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8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78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89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681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0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1734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1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960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2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1960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3" name="Line 2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" y="1960"/>
                    <a:ext cx="1" cy="5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4" name="Line 2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" y="2004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5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065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6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96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7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182" y="2013"/>
                    <a:ext cx="5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8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1786"/>
                    <a:ext cx="1" cy="17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99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203" y="2205"/>
                    <a:ext cx="1" cy="17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0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2205"/>
                    <a:ext cx="1" cy="17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1" name="Line 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617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2" name="Line 2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513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3" name="Line 2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1565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4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3594" y="1513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5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3591" y="1560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6" name="Line 2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460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7" name="Line 3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460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8" name="Line 3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513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09" name="Line 3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513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0" name="Line 3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35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1" name="Line 3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46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2" name="Line 3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1" y="1408"/>
                    <a:ext cx="5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3" name="Line 3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1408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4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3591" y="1403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5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3594" y="1356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6" name="Line 3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356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7" name="Line 3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356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8" name="Line 3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332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19" name="Line 3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332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0" name="Line 3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617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1" name="Line 3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617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2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681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3" name="Line 3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681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4" name="Line 3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1786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5" name="Line 3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1725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6" name="Line 3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1681"/>
                    <a:ext cx="1" cy="5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7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681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8" name="Line 3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1734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29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810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0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810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1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705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2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705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3" name="Line 3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2748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4" name="Line 3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2705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5" name="Line 3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2757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6" name="Line 3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1" y="2757"/>
                    <a:ext cx="5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7" name="Line 3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705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8" name="Line 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810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39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548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0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548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1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652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2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652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3" name="Line 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2548"/>
                    <a:ext cx="1" cy="5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4" name="Line 3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2591"/>
                    <a:ext cx="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5" name="Line 3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652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6" name="Line 3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2548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7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519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8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519"/>
                    <a:ext cx="1" cy="2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49" name="Line 3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2600"/>
                    <a:ext cx="5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0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3807" y="1955"/>
                    <a:ext cx="1" cy="12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1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3795" y="1966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2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3627" y="2484"/>
                    <a:ext cx="16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3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3627" y="2496"/>
                    <a:ext cx="18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4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955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5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966"/>
                    <a:ext cx="20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6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966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7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966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8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955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59" name="Line 3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7" y="2077"/>
                    <a:ext cx="18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0" name="Line 3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5" y="2065"/>
                    <a:ext cx="22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1" name="Line 3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1786"/>
                    <a:ext cx="1" cy="1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2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100"/>
                    <a:ext cx="1" cy="26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3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100"/>
                    <a:ext cx="1" cy="26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4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367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5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472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6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2472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7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472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8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3795" y="2077"/>
                    <a:ext cx="1" cy="40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69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3807" y="2077"/>
                    <a:ext cx="1" cy="4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0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2844"/>
                    <a:ext cx="4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1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2856"/>
                    <a:ext cx="4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2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3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4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2856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5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2844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6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7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8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356" y="2844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79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56" y="2856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0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1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35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2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284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3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2856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4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284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5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2856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6" name="Line 3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0" y="2852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7" name="Line 3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" y="2848"/>
                    <a:ext cx="4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8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313" y="2827"/>
                    <a:ext cx="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89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0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1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2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3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4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55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5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51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6" name="Line 3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7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782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8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782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599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844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0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856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1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2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3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4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5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6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7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8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927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09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6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0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1199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1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1199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2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19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3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4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5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6" name="Line 4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617" name="Line 4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16" name="Group 612"/>
                <p:cNvGrpSpPr>
                  <a:grpSpLocks/>
                </p:cNvGrpSpPr>
                <p:nvPr/>
              </p:nvGrpSpPr>
              <p:grpSpPr bwMode="auto">
                <a:xfrm>
                  <a:off x="226" y="1292"/>
                  <a:ext cx="3349" cy="1581"/>
                  <a:chOff x="226" y="1292"/>
                  <a:chExt cx="3349" cy="1581"/>
                </a:xfrm>
              </p:grpSpPr>
              <p:sp>
                <p:nvSpPr>
                  <p:cNvPr id="1218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115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9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1118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0" name="Line 4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1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2844"/>
                    <a:ext cx="2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2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2856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3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4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5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6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7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8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29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138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0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1" name="Line 4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04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2" name="Line 426"/>
                  <p:cNvSpPr>
                    <a:spLocks noChangeShapeType="1"/>
                  </p:cNvSpPr>
                  <p:nvPr/>
                </p:nvSpPr>
                <p:spPr bwMode="auto">
                  <a:xfrm>
                    <a:off x="1617" y="2844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3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1617" y="2856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4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1617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5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149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6" name="Line 4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5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7" name="Line 4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5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8" name="Line 4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5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39" name="Line 4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5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0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157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1" name="Line 435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2" name="Line 4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5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3" name="Line 4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" y="1292"/>
                    <a:ext cx="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4" name="Line 4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" y="1317"/>
                    <a:ext cx="4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5" name="Line 4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0" y="1313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6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1309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7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1321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8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1309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49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269" y="1321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0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1" name="Line 4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2" name="Line 4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3" name="Line 4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1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4" name="Line 4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2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5" name="Line 4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6" name="Line 4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7" name="Line 4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8" name="Line 4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59" name="Line 4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0" name="Line 4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2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1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782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2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782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3" name="Line 4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4" name="Line 4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5" name="Line 4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6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7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8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69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469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0" name="Line 4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91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1" name="Line 4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2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591" y="1309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3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591" y="1321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4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356" y="1309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5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356" y="1321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6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7" name="Line 471"/>
                  <p:cNvSpPr>
                    <a:spLocks noChangeShapeType="1"/>
                  </p:cNvSpPr>
                  <p:nvPr/>
                </p:nvSpPr>
                <p:spPr bwMode="auto">
                  <a:xfrm>
                    <a:off x="434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8" name="Line 4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79" name="Line 4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8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0" name="Line 4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1" name="Line 4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2" name="Line 4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3" name="Line 4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4" name="Line 4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78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5" name="Line 4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78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6" name="Line 4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9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7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1199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8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1199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89" name="Line 4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6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0" name="Line 4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7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1" name="Line 4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68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2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3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4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886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6" name="Line 4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7" name="Line 4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8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309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99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321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0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1321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1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852" y="1309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2" name="Line 4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3" name="Line 4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4" name="Line 4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5" name="Line 4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6" name="Line 5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7" name="Line 5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8" name="Line 5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09" name="Line 5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0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1605" y="1309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1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1605" y="1321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2" name="Line 5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04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3" name="Line 5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4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4" name="Line 5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5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6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7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8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1304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19" name="Line 5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5" y="1309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0" name="Line 5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1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1309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2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1431" y="1321"/>
                    <a:ext cx="4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3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4" name="Line 518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5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1321"/>
                    <a:ext cx="4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6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226" y="1309"/>
                    <a:ext cx="4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7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3485" y="2848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8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3445" y="2852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29" name="Line 5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2856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0" name="Line 5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2844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1" name="Line 5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2856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2" name="Line 5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2844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3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344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4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3531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5" name="Line 5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1" y="2856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6" name="Line 5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1" y="2844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7" name="Line 5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1" y="2856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8" name="Line 5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1" y="2844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39" name="Line 533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0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310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1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305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2" name="Line 536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3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4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5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6" name="Line 540"/>
                  <p:cNvSpPr>
                    <a:spLocks noChangeShapeType="1"/>
                  </p:cNvSpPr>
                  <p:nvPr/>
                </p:nvSpPr>
                <p:spPr bwMode="auto">
                  <a:xfrm>
                    <a:off x="314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7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8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84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49" name="Line 5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84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0" name="Line 544"/>
                  <p:cNvSpPr>
                    <a:spLocks noChangeShapeType="1"/>
                  </p:cNvSpPr>
                  <p:nvPr/>
                </p:nvSpPr>
                <p:spPr bwMode="auto">
                  <a:xfrm>
                    <a:off x="3210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1" name="Line 545"/>
                  <p:cNvSpPr>
                    <a:spLocks noChangeShapeType="1"/>
                  </p:cNvSpPr>
                  <p:nvPr/>
                </p:nvSpPr>
                <p:spPr bwMode="auto">
                  <a:xfrm>
                    <a:off x="3291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2" name="Line 546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3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4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5" name="Line 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6" name="Line 5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7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321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8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3332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59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40" y="2856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0" name="Line 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40" y="2844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1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2" y="2844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2" name="Line 5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2" y="2856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3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4" name="Line 558"/>
                  <p:cNvSpPr>
                    <a:spLocks noChangeShapeType="1"/>
                  </p:cNvSpPr>
                  <p:nvPr/>
                </p:nvSpPr>
                <p:spPr bwMode="auto">
                  <a:xfrm>
                    <a:off x="2683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5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2642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6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7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8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69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0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2723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1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2" name="Line 5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7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3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7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4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2793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5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287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6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2833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7" name="Line 5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8" name="Line 5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79" name="Line 5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0" name="Line 5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1" name="Line 575"/>
                  <p:cNvSpPr>
                    <a:spLocks noChangeShapeType="1"/>
                  </p:cNvSpPr>
                  <p:nvPr/>
                </p:nvSpPr>
                <p:spPr bwMode="auto">
                  <a:xfrm>
                    <a:off x="2793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2" name="Line 576"/>
                  <p:cNvSpPr>
                    <a:spLocks noChangeShapeType="1"/>
                  </p:cNvSpPr>
                  <p:nvPr/>
                </p:nvSpPr>
                <p:spPr bwMode="auto">
                  <a:xfrm>
                    <a:off x="291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3" name="Line 5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3" y="2856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4" name="Line 5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64" y="2844"/>
                    <a:ext cx="2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5" name="Line 5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14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6" name="Line 5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14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7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8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226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89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222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0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1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2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3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4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230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5" name="Line 589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6" name="Line 5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9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7" name="Line 5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9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8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2376" y="2850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399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0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241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1" name="Line 5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2" name="Line 5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3" name="Line 5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2856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4" name="Line 5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2844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5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237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6" name="Line 600"/>
                  <p:cNvSpPr>
                    <a:spLocks noChangeShapeType="1"/>
                  </p:cNvSpPr>
                  <p:nvPr/>
                </p:nvSpPr>
                <p:spPr bwMode="auto">
                  <a:xfrm>
                    <a:off x="2497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7" name="Line 6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6" y="2856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8" name="Line 6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7" y="2856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09" name="Line 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7" y="2844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0" name="Line 604"/>
                  <p:cNvSpPr>
                    <a:spLocks noChangeShapeType="1"/>
                  </p:cNvSpPr>
                  <p:nvPr/>
                </p:nvSpPr>
                <p:spPr bwMode="auto">
                  <a:xfrm>
                    <a:off x="3488" y="2827"/>
                    <a:ext cx="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1" name="Line 6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7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2" name="Line 6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7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3" name="Line 6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6" y="1309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4" name="Line 6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97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5" name="Line 6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7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6" name="Line 6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417" name="Line 6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18" name="Group 813"/>
                <p:cNvGrpSpPr>
                  <a:grpSpLocks/>
                </p:cNvGrpSpPr>
                <p:nvPr/>
              </p:nvGrpSpPr>
              <p:grpSpPr bwMode="auto">
                <a:xfrm>
                  <a:off x="214" y="1292"/>
                  <a:ext cx="3361" cy="1541"/>
                  <a:chOff x="214" y="1292"/>
                  <a:chExt cx="3361" cy="1541"/>
                </a:xfrm>
              </p:grpSpPr>
              <p:sp>
                <p:nvSpPr>
                  <p:cNvPr id="1018" name="Line 6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9" name="Line 6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0" name="Line 6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1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1" name="Line 6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7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2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2376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3" name="Line 6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9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4" name="Line 6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9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5" name="Line 6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6" name="Line 6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7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8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29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0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1" name="Line 6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2" name="Line 6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3" name="Line 628"/>
                  <p:cNvSpPr>
                    <a:spLocks noChangeShapeType="1"/>
                  </p:cNvSpPr>
                  <p:nvPr/>
                </p:nvSpPr>
                <p:spPr bwMode="auto">
                  <a:xfrm>
                    <a:off x="2184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4" name="Line 6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14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5" name="Line 6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14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6" name="Line 6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3" y="1309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7" name="Line 6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1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8" name="Line 6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93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39" name="Line 6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0" name="Line 6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1" name="Line 6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2" name="Line 6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3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3" name="Line 6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3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4" name="Line 6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5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2793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6" name="Line 6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7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7" name="Line 6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7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8" name="Line 6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02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49" name="Line 6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23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0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1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2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3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4" name="Line 6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42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5" name="Line 6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3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6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7" name="Line 6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2" y="1309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8" name="Line 6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2" y="1321"/>
                    <a:ext cx="3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59" name="Line 6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40" y="1309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0" name="Line 6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2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1" name="Line 6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1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2" name="Line 6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3" name="Line 6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4" name="Line 6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5" name="Line 6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0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6" name="Line 6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51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7" name="Line 6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91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8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3210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69" name="Line 6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84" y="1321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0" name="Line 6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84" y="1309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1" name="Line 6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1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2" name="Line 6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4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3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4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5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1321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6" name="Line 671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130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7" name="Line 6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59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8" name="Line 6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00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79" name="Line 674"/>
                  <p:cNvSpPr>
                    <a:spLocks noChangeShapeType="1"/>
                  </p:cNvSpPr>
                  <p:nvPr/>
                </p:nvSpPr>
                <p:spPr bwMode="auto">
                  <a:xfrm>
                    <a:off x="3019" y="1315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0" name="Line 6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88" y="1292"/>
                    <a:ext cx="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1" name="Line 6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1" y="1321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2" name="Line 6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1" y="1309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3" name="Line 6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1" y="1321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4" name="Line 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1" y="1309"/>
                    <a:ext cx="4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5" name="Line 6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1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6" name="Line 6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7" name="Line 6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1321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8" name="Line 6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1309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89" name="Line 6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1321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0" name="Line 6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5" y="1309"/>
                    <a:ext cx="8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1" name="Line 686"/>
                  <p:cNvSpPr>
                    <a:spLocks noChangeShapeType="1"/>
                  </p:cNvSpPr>
                  <p:nvPr/>
                </p:nvSpPr>
                <p:spPr bwMode="auto">
                  <a:xfrm>
                    <a:off x="3445" y="1313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2" name="Line 687"/>
                  <p:cNvSpPr>
                    <a:spLocks noChangeShapeType="1"/>
                  </p:cNvSpPr>
                  <p:nvPr/>
                </p:nvSpPr>
                <p:spPr bwMode="auto">
                  <a:xfrm>
                    <a:off x="3485" y="1317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3" name="Line 6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1309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4" name="Line 6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1321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5" name="Line 690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6" name="Line 6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7" name="Line 6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8" name="Line 693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99" name="Line 694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0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1" name="Line 696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2" name="Line 6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3" name="Line 6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4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4" name="Line 699"/>
                  <p:cNvSpPr>
                    <a:spLocks noChangeShapeType="1"/>
                  </p:cNvSpPr>
                  <p:nvPr/>
                </p:nvSpPr>
                <p:spPr bwMode="auto">
                  <a:xfrm>
                    <a:off x="1935" y="1315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5" name="Line 7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6" name="Line 7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6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7" name="Line 7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8" name="Line 7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09" name="Line 7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1309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0" name="Line 7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1321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1" name="Line 7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5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2" name="Line 7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7" y="1309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3" name="Line 7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66" y="1309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4" name="Line 7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66" y="1321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5" name="Line 7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7" y="1309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6" name="Line 7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7" y="1321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7" name="Line 7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1" y="2519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8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214" y="1786"/>
                    <a:ext cx="1" cy="17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19" name="Line 714"/>
                  <p:cNvSpPr>
                    <a:spLocks noChangeShapeType="1"/>
                  </p:cNvSpPr>
                  <p:nvPr/>
                </p:nvSpPr>
                <p:spPr bwMode="auto">
                  <a:xfrm>
                    <a:off x="1512" y="2796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0" name="Line 7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5" y="2665"/>
                    <a:ext cx="1" cy="13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1" name="Freeform 716"/>
                  <p:cNvSpPr>
                    <a:spLocks/>
                  </p:cNvSpPr>
                  <p:nvPr/>
                </p:nvSpPr>
                <p:spPr bwMode="auto">
                  <a:xfrm>
                    <a:off x="1505" y="2554"/>
                    <a:ext cx="13" cy="12"/>
                  </a:xfrm>
                  <a:custGeom>
                    <a:avLst/>
                    <a:gdLst/>
                    <a:ahLst/>
                    <a:cxnLst>
                      <a:cxn ang="0">
                        <a:pos x="13" y="6"/>
                      </a:cxn>
                      <a:cxn ang="0">
                        <a:pos x="11" y="1"/>
                      </a:cxn>
                      <a:cxn ang="0">
                        <a:pos x="7" y="0"/>
                      </a:cxn>
                      <a:cxn ang="0">
                        <a:pos x="2" y="1"/>
                      </a:cxn>
                      <a:cxn ang="0">
                        <a:pos x="0" y="6"/>
                      </a:cxn>
                      <a:cxn ang="0">
                        <a:pos x="2" y="10"/>
                      </a:cxn>
                      <a:cxn ang="0">
                        <a:pos x="7" y="12"/>
                      </a:cxn>
                      <a:cxn ang="0">
                        <a:pos x="11" y="10"/>
                      </a:cxn>
                      <a:cxn ang="0">
                        <a:pos x="13" y="6"/>
                      </a:cxn>
                    </a:cxnLst>
                    <a:rect l="0" t="0" r="r" b="b"/>
                    <a:pathLst>
                      <a:path w="13" h="12">
                        <a:moveTo>
                          <a:pt x="13" y="6"/>
                        </a:moveTo>
                        <a:lnTo>
                          <a:pt x="11" y="1"/>
                        </a:lnTo>
                        <a:lnTo>
                          <a:pt x="7" y="0"/>
                        </a:lnTo>
                        <a:lnTo>
                          <a:pt x="2" y="1"/>
                        </a:lnTo>
                        <a:lnTo>
                          <a:pt x="0" y="6"/>
                        </a:lnTo>
                        <a:lnTo>
                          <a:pt x="2" y="10"/>
                        </a:lnTo>
                        <a:lnTo>
                          <a:pt x="7" y="12"/>
                        </a:lnTo>
                        <a:lnTo>
                          <a:pt x="11" y="1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2" name="Line 717"/>
                  <p:cNvSpPr>
                    <a:spLocks noChangeShapeType="1"/>
                  </p:cNvSpPr>
                  <p:nvPr/>
                </p:nvSpPr>
                <p:spPr bwMode="auto">
                  <a:xfrm>
                    <a:off x="1663" y="1332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3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1332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4" name="Line 719"/>
                  <p:cNvSpPr>
                    <a:spLocks noChangeShapeType="1"/>
                  </p:cNvSpPr>
                  <p:nvPr/>
                </p:nvSpPr>
                <p:spPr bwMode="auto">
                  <a:xfrm>
                    <a:off x="1257" y="1332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5" name="Line 720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332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6" name="Line 72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309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7" name="Line 722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321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8" name="Line 7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670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29" name="Line 7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69" y="1670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0" name="Line 7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69" y="1681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1" name="Line 726"/>
                  <p:cNvSpPr>
                    <a:spLocks noChangeShapeType="1"/>
                  </p:cNvSpPr>
                  <p:nvPr/>
                </p:nvSpPr>
                <p:spPr bwMode="auto">
                  <a:xfrm>
                    <a:off x="1314" y="16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2" name="Line 727"/>
                  <p:cNvSpPr>
                    <a:spLocks noChangeShapeType="1"/>
                  </p:cNvSpPr>
                  <p:nvPr/>
                </p:nvSpPr>
                <p:spPr bwMode="auto">
                  <a:xfrm>
                    <a:off x="1314" y="1681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3" name="Line 7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3" y="1670"/>
                    <a:ext cx="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4" name="Line 7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3" y="1681"/>
                    <a:ext cx="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5" name="Line 7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32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6" name="Line 7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33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7" name="Line 7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390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8" name="Line 7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396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39" name="Line 734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332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0" name="Line 73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338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1" name="Line 73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396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2" name="Line 737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396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3" name="Line 7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1" y="1321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4" name="Line 7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332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5" name="Line 7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33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6" name="Line 7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31" y="1332"/>
                    <a:ext cx="4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7" name="Line 742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338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8" name="Line 74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338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49" name="Line 74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378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0" name="Line 745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378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1" name="Line 7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444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2" name="Line 7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403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3" name="Line 7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403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4" name="Line 7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1403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5" name="Line 750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1350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6" name="Line 751"/>
                  <p:cNvSpPr>
                    <a:spLocks noChangeShapeType="1"/>
                  </p:cNvSpPr>
                  <p:nvPr/>
                </p:nvSpPr>
                <p:spPr bwMode="auto">
                  <a:xfrm>
                    <a:off x="1423" y="1350"/>
                    <a:ext cx="1" cy="2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7" name="Line 752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1378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8" name="Line 753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1350"/>
                    <a:ext cx="1" cy="2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59" name="Line 7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338"/>
                    <a:ext cx="52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0" name="Line 75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338"/>
                    <a:ext cx="52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1" name="Line 7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461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2" name="Line 7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1461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3" name="Line 7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461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4" name="Line 7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502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5" name="Line 7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454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6" name="Line 7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44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7" name="Line 762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454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8" name="Line 763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444"/>
                    <a:ext cx="1" cy="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69" name="Line 76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444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0" name="Line 7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513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1" name="Line 7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507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2" name="Line 767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513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3" name="Line 7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520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4" name="Line 7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1520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5" name="Line 7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520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6" name="Line 7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560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7" name="Line 7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571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8" name="Line 7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565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79" name="Line 774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502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0" name="Line 77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502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1" name="Line 77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56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2" name="Line 777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560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3" name="Line 7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62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4" name="Line 7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0" y="1623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5" name="Line 780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618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6" name="Line 7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66" y="1670"/>
                    <a:ext cx="4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7" name="Line 782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51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8" name="Line 783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629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89" name="Line 784"/>
                  <p:cNvSpPr>
                    <a:spLocks noChangeShapeType="1"/>
                  </p:cNvSpPr>
                  <p:nvPr/>
                </p:nvSpPr>
                <p:spPr bwMode="auto">
                  <a:xfrm>
                    <a:off x="1472" y="1454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0" name="Line 785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664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1" name="Line 78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664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2" name="Line 787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667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3" name="Line 788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1633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4" name="Line 7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1633"/>
                    <a:ext cx="1" cy="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5" name="Line 7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633"/>
                    <a:ext cx="1" cy="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6" name="Line 791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61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7" name="Line 79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571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8" name="Line 793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560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199" name="Line 794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6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0" name="Line 795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02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1" name="Line 796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502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2" name="Line 797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60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3" name="Line 7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520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4" name="Line 7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520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5" name="Line 800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20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6" name="Line 801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13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7" name="Line 802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02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8" name="Line 80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565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09" name="Line 804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513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0" name="Line 805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507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1" name="Line 806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454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2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461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3" name="Line 8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461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4" name="Line 8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461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5" name="Line 810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454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6" name="Line 81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44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217" name="Line 812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444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19" name="Group 1014"/>
                <p:cNvGrpSpPr>
                  <a:grpSpLocks/>
                </p:cNvGrpSpPr>
                <p:nvPr/>
              </p:nvGrpSpPr>
              <p:grpSpPr bwMode="auto">
                <a:xfrm>
                  <a:off x="116" y="1222"/>
                  <a:ext cx="3693" cy="1721"/>
                  <a:chOff x="116" y="1222"/>
                  <a:chExt cx="3693" cy="1721"/>
                </a:xfrm>
              </p:grpSpPr>
              <p:sp>
                <p:nvSpPr>
                  <p:cNvPr id="818" name="Line 814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444"/>
                    <a:ext cx="1" cy="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9" name="Line 8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403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0" name="Line 8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403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1" name="Line 817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403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2" name="Line 818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444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3" name="Line 819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396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4" name="Line 820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390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5" name="Line 82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396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6" name="Line 82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513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7" name="Line 82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396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8" name="Line 824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454"/>
                    <a:ext cx="1" cy="5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29" name="Line 8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345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0" name="Line 8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345"/>
                    <a:ext cx="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1" name="Line 827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386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2" name="Line 828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338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3" name="Line 829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345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4" name="Line 830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332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5" name="Line 831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386"/>
                    <a:ext cx="1" cy="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6" name="Line 832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386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7" name="Line 8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629"/>
                    <a:ext cx="52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8" name="Line 83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629"/>
                    <a:ext cx="52" cy="4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39" name="Line 835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681"/>
                    <a:ext cx="1" cy="3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0" name="Line 836"/>
                  <p:cNvSpPr>
                    <a:spLocks noChangeShapeType="1"/>
                  </p:cNvSpPr>
                  <p:nvPr/>
                </p:nvSpPr>
                <p:spPr bwMode="auto">
                  <a:xfrm>
                    <a:off x="1257" y="1681"/>
                    <a:ext cx="1" cy="3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1" name="Line 837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2077"/>
                    <a:ext cx="11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2" name="Line 838"/>
                  <p:cNvSpPr>
                    <a:spLocks noChangeShapeType="1"/>
                  </p:cNvSpPr>
                  <p:nvPr/>
                </p:nvSpPr>
                <p:spPr bwMode="auto">
                  <a:xfrm>
                    <a:off x="1425" y="2187"/>
                    <a:ext cx="11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3" name="Line 839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2199"/>
                    <a:ext cx="1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4" name="Line 840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2077"/>
                    <a:ext cx="1" cy="11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5" name="Line 841"/>
                  <p:cNvSpPr>
                    <a:spLocks noChangeShapeType="1"/>
                  </p:cNvSpPr>
                  <p:nvPr/>
                </p:nvSpPr>
                <p:spPr bwMode="auto">
                  <a:xfrm>
                    <a:off x="1553" y="2065"/>
                    <a:ext cx="1" cy="1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6" name="Line 842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2065"/>
                    <a:ext cx="1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7" name="Line 843"/>
                  <p:cNvSpPr>
                    <a:spLocks noChangeShapeType="1"/>
                  </p:cNvSpPr>
                  <p:nvPr/>
                </p:nvSpPr>
                <p:spPr bwMode="auto">
                  <a:xfrm>
                    <a:off x="1553" y="2077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8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1553" y="2187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49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1553" y="2065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0" name="Line 846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100"/>
                    <a:ext cx="1" cy="23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1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100"/>
                    <a:ext cx="1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2" name="Line 8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7" y="2106"/>
                    <a:ext cx="1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3" name="Line 8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7" y="2158"/>
                    <a:ext cx="1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4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082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5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181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6" name="Line 85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082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7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1524" y="2082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8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158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59" name="Line 8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0" y="2106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0" name="Line 8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4" y="2106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1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1530" y="2108"/>
                    <a:ext cx="1" cy="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2" name="Line 858"/>
                  <p:cNvSpPr>
                    <a:spLocks noChangeShapeType="1"/>
                  </p:cNvSpPr>
                  <p:nvPr/>
                </p:nvSpPr>
                <p:spPr bwMode="auto">
                  <a:xfrm>
                    <a:off x="1538" y="2108"/>
                    <a:ext cx="1" cy="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3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1534" y="2097"/>
                    <a:ext cx="1" cy="7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4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1530" y="2108"/>
                    <a:ext cx="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5" name="Line 861"/>
                  <p:cNvSpPr>
                    <a:spLocks noChangeShapeType="1"/>
                  </p:cNvSpPr>
                  <p:nvPr/>
                </p:nvSpPr>
                <p:spPr bwMode="auto">
                  <a:xfrm>
                    <a:off x="1530" y="2156"/>
                    <a:ext cx="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6" name="Line 8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0" y="2108"/>
                    <a:ext cx="8" cy="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7" name="Line 86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30" y="2108"/>
                    <a:ext cx="8" cy="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8" name="Line 8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7" y="2082"/>
                    <a:ext cx="87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69" name="Line 86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37" y="2082"/>
                    <a:ext cx="87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0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1427" y="2158"/>
                    <a:ext cx="1" cy="2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1" name="Line 867"/>
                  <p:cNvSpPr>
                    <a:spLocks noChangeShapeType="1"/>
                  </p:cNvSpPr>
                  <p:nvPr/>
                </p:nvSpPr>
                <p:spPr bwMode="auto">
                  <a:xfrm>
                    <a:off x="1427" y="2080"/>
                    <a:ext cx="1" cy="2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2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1427" y="2184"/>
                    <a:ext cx="10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3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2080"/>
                    <a:ext cx="1" cy="10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4" name="Line 870"/>
                  <p:cNvSpPr>
                    <a:spLocks noChangeShapeType="1"/>
                  </p:cNvSpPr>
                  <p:nvPr/>
                </p:nvSpPr>
                <p:spPr bwMode="auto">
                  <a:xfrm>
                    <a:off x="1427" y="2080"/>
                    <a:ext cx="10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5" name="Line 8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3" y="2100"/>
                    <a:ext cx="98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6" name="Line 87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53" y="2077"/>
                    <a:ext cx="121" cy="11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7" name="Line 8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6" y="1222"/>
                    <a:ext cx="98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8" name="Line 874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1222"/>
                    <a:ext cx="87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79" name="Line 8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6" y="2856"/>
                    <a:ext cx="87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0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116" y="2844"/>
                    <a:ext cx="98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1" name="Line 877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222"/>
                    <a:ext cx="98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2" name="Line 8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222"/>
                    <a:ext cx="87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3" name="Line 8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7" y="2844"/>
                    <a:ext cx="98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4" name="Line 880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856"/>
                    <a:ext cx="87" cy="8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5" name="Line 8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2257"/>
                    <a:ext cx="35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6" name="Line 8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6" y="2233"/>
                    <a:ext cx="35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7" name="Line 883"/>
                  <p:cNvSpPr>
                    <a:spLocks noChangeShapeType="1"/>
                  </p:cNvSpPr>
                  <p:nvPr/>
                </p:nvSpPr>
                <p:spPr bwMode="auto">
                  <a:xfrm>
                    <a:off x="1663" y="2519"/>
                    <a:ext cx="1" cy="3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8" name="Line 8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6" y="1321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89" name="Line 8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6" y="2844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0" name="Line 8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3" y="1321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1" name="Line 8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40" y="1321"/>
                    <a:ext cx="7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2" name="Line 888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3" name="Line 889"/>
                  <p:cNvSpPr>
                    <a:spLocks noChangeShapeType="1"/>
                  </p:cNvSpPr>
                  <p:nvPr/>
                </p:nvSpPr>
                <p:spPr bwMode="auto">
                  <a:xfrm>
                    <a:off x="3401" y="2065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4" name="Line 890"/>
                  <p:cNvSpPr>
                    <a:spLocks noChangeShapeType="1"/>
                  </p:cNvSpPr>
                  <p:nvPr/>
                </p:nvSpPr>
                <p:spPr bwMode="auto">
                  <a:xfrm>
                    <a:off x="3366" y="2065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5" name="Line 8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2844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6" name="Line 8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2856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7" name="Line 8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66" y="2856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8" name="Line 8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7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99" name="Line 8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0" name="Line 8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1" name="Line 8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2" name="Line 8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3" name="Line 8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4" name="Line 9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5" name="Line 9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6" name="Line 902"/>
                  <p:cNvSpPr>
                    <a:spLocks noChangeShapeType="1"/>
                  </p:cNvSpPr>
                  <p:nvPr/>
                </p:nvSpPr>
                <p:spPr bwMode="auto">
                  <a:xfrm>
                    <a:off x="1935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7" name="Line 9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4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8" name="Line 9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09" name="Line 905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0" name="Line 906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1" name="Line 907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2" name="Line 908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3" name="Line 9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4" name="Line 9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5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5" name="Line 911"/>
                  <p:cNvSpPr>
                    <a:spLocks noChangeShapeType="1"/>
                  </p:cNvSpPr>
                  <p:nvPr/>
                </p:nvSpPr>
                <p:spPr bwMode="auto">
                  <a:xfrm>
                    <a:off x="1744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6" name="Line 9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7" y="2856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7" name="Line 9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7" y="2844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8" name="Line 9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95" y="2627"/>
                    <a:ext cx="10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19" name="Line 915"/>
                  <p:cNvSpPr>
                    <a:spLocks noChangeShapeType="1"/>
                  </p:cNvSpPr>
                  <p:nvPr/>
                </p:nvSpPr>
                <p:spPr bwMode="auto">
                  <a:xfrm>
                    <a:off x="1595" y="2627"/>
                    <a:ext cx="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20" name="Line 9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5" y="2627"/>
                    <a:ext cx="1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21" name="Line 9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12" y="2559"/>
                    <a:ext cx="1" cy="2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22" name="Freeform 918"/>
                  <p:cNvSpPr>
                    <a:spLocks/>
                  </p:cNvSpPr>
                  <p:nvPr/>
                </p:nvSpPr>
                <p:spPr bwMode="auto">
                  <a:xfrm>
                    <a:off x="1600" y="2552"/>
                    <a:ext cx="12" cy="13"/>
                  </a:xfrm>
                  <a:custGeom>
                    <a:avLst/>
                    <a:gdLst/>
                    <a:ahLst/>
                    <a:cxnLst>
                      <a:cxn ang="0">
                        <a:pos x="12" y="7"/>
                      </a:cxn>
                      <a:cxn ang="0">
                        <a:pos x="11" y="2"/>
                      </a:cxn>
                      <a:cxn ang="0">
                        <a:pos x="6" y="0"/>
                      </a:cxn>
                      <a:cxn ang="0">
                        <a:pos x="1" y="2"/>
                      </a:cxn>
                      <a:cxn ang="0">
                        <a:pos x="0" y="7"/>
                      </a:cxn>
                      <a:cxn ang="0">
                        <a:pos x="1" y="11"/>
                      </a:cxn>
                      <a:cxn ang="0">
                        <a:pos x="6" y="13"/>
                      </a:cxn>
                      <a:cxn ang="0">
                        <a:pos x="11" y="11"/>
                      </a:cxn>
                      <a:cxn ang="0">
                        <a:pos x="12" y="7"/>
                      </a:cxn>
                    </a:cxnLst>
                    <a:rect l="0" t="0" r="r" b="b"/>
                    <a:pathLst>
                      <a:path w="12" h="13">
                        <a:moveTo>
                          <a:pt x="12" y="7"/>
                        </a:moveTo>
                        <a:lnTo>
                          <a:pt x="11" y="2"/>
                        </a:lnTo>
                        <a:lnTo>
                          <a:pt x="6" y="0"/>
                        </a:lnTo>
                        <a:lnTo>
                          <a:pt x="1" y="2"/>
                        </a:ln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6" y="13"/>
                        </a:lnTo>
                        <a:lnTo>
                          <a:pt x="11" y="11"/>
                        </a:lnTo>
                        <a:lnTo>
                          <a:pt x="12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23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3614" y="1907"/>
                    <a:ext cx="115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C H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4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3641" y="1998"/>
                    <a:ext cx="16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A    D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5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579" y="2136"/>
                    <a:ext cx="409" cy="1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제</a:t>
                    </a:r>
                    <a:r>
                      <a: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4</a:t>
                    </a:r>
                    <a:r>
                      <a: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자유열람실</a:t>
                    </a:r>
                    <a:endParaRPr kumimoji="1" lang="ko-KR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6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2460" y="2630"/>
                    <a:ext cx="54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제</a:t>
                    </a:r>
                    <a:r>
                      <a: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</a:t>
                    </a:r>
                    <a:r>
                      <a:rPr kumimoji="1" 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자유열람실</a:t>
                    </a:r>
                    <a:r>
                      <a:rPr kumimoji="1" lang="en-US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 (</a:t>
                    </a:r>
                    <a:r>
                      <a:rPr kumimoji="1" lang="en-US" altLang="ko-KR" sz="700" b="1" dirty="0" smtClean="0">
                        <a:solidFill>
                          <a:srgbClr val="FF0000"/>
                        </a:solidFill>
                        <a:latin typeface="+mj-lt"/>
                        <a:ea typeface="돋움" pitchFamily="50" charset="-127"/>
                        <a:cs typeface="굴림" pitchFamily="50" charset="-127"/>
                      </a:rPr>
                      <a:t>A)</a:t>
                    </a:r>
                    <a:endParaRPr kumimoji="1" lang="ko-KR" sz="7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7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1429" y="1944"/>
                    <a:ext cx="134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창고</a:t>
                    </a:r>
                    <a:endParaRPr kumimoji="1" 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8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2117"/>
                    <a:ext cx="130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A  D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29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1433" y="2111"/>
                    <a:ext cx="170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ELEV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0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2217"/>
                    <a:ext cx="92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UP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1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1408" y="2280"/>
                    <a:ext cx="96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DN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2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652" y="1956"/>
                    <a:ext cx="212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(153.3)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3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1350" y="1872"/>
                    <a:ext cx="13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(9.3)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4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1829"/>
                    <a:ext cx="156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(132)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5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2348"/>
                    <a:ext cx="156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(132)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6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1705" y="2111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1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937" name="Line 933"/>
                  <p:cNvSpPr>
                    <a:spLocks noChangeShapeType="1"/>
                  </p:cNvSpPr>
                  <p:nvPr/>
                </p:nvSpPr>
                <p:spPr bwMode="auto">
                  <a:xfrm>
                    <a:off x="660" y="2856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38" name="Line 9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0" y="2850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39" name="Line 935"/>
                  <p:cNvSpPr>
                    <a:spLocks noChangeShapeType="1"/>
                  </p:cNvSpPr>
                  <p:nvPr/>
                </p:nvSpPr>
                <p:spPr bwMode="auto">
                  <a:xfrm>
                    <a:off x="660" y="2844"/>
                    <a:ext cx="12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0" name="Line 936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1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742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2" name="Line 9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7" y="1713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3" name="Line 9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2" y="1571"/>
                    <a:ext cx="1" cy="5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4" name="Line 9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83" y="1571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5" name="Line 94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623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6" name="Line 94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629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7" name="Line 943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61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8" name="Line 9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35" y="1633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49" name="Line 945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618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0" name="Line 9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633"/>
                    <a:ext cx="1" cy="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1" name="Line 9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633"/>
                    <a:ext cx="1" cy="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2" name="Line 9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35" y="1667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3" name="Line 949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664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4" name="Line 950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664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5" name="Line 9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578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6" name="Line 9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1578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7" name="Line 9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1578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8" name="Line 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1618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59" name="Line 95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629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0" name="Line 95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571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1" name="Line 9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1" y="1578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2" name="Line 9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5" y="1578"/>
                    <a:ext cx="1" cy="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3" name="Line 959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78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4" name="Line 960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618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5" name="Line 961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629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6" name="Line 962"/>
                  <p:cNvSpPr>
                    <a:spLocks noChangeShapeType="1"/>
                  </p:cNvSpPr>
                  <p:nvPr/>
                </p:nvSpPr>
                <p:spPr bwMode="auto">
                  <a:xfrm>
                    <a:off x="1535" y="1571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7" name="Line 9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3" y="1670"/>
                    <a:ext cx="10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8" name="Line 9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66" y="1681"/>
                    <a:ext cx="22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69" name="Line 965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6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0" name="Line 966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681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1" name="Line 9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14" y="2655"/>
                    <a:ext cx="37" cy="1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2" name="Line 9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56" y="2639"/>
                    <a:ext cx="40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3" name="Line 969"/>
                  <p:cNvSpPr>
                    <a:spLocks noChangeShapeType="1"/>
                  </p:cNvSpPr>
                  <p:nvPr/>
                </p:nvSpPr>
                <p:spPr bwMode="auto">
                  <a:xfrm>
                    <a:off x="1605" y="2665"/>
                    <a:ext cx="1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4" name="Line 9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5" y="2665"/>
                    <a:ext cx="10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5" name="Line 971"/>
                  <p:cNvSpPr>
                    <a:spLocks noChangeShapeType="1"/>
                  </p:cNvSpPr>
                  <p:nvPr/>
                </p:nvSpPr>
                <p:spPr bwMode="auto">
                  <a:xfrm>
                    <a:off x="1595" y="2676"/>
                    <a:ext cx="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6" name="Line 9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66" y="2844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7" name="Line 9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3" y="2844"/>
                    <a:ext cx="2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8" name="Line 974"/>
                  <p:cNvSpPr>
                    <a:spLocks noChangeShapeType="1"/>
                  </p:cNvSpPr>
                  <p:nvPr/>
                </p:nvSpPr>
                <p:spPr bwMode="auto">
                  <a:xfrm>
                    <a:off x="3578" y="1646"/>
                    <a:ext cx="1" cy="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79" name="Line 9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4" y="2065"/>
                    <a:ext cx="1" cy="13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0" name="Line 9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5" y="2077"/>
                    <a:ext cx="1" cy="11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1" name="Line 977"/>
                  <p:cNvSpPr>
                    <a:spLocks noChangeShapeType="1"/>
                  </p:cNvSpPr>
                  <p:nvPr/>
                </p:nvSpPr>
                <p:spPr bwMode="auto">
                  <a:xfrm>
                    <a:off x="1553" y="2199"/>
                    <a:ext cx="12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2" name="Line 978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350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3" name="Line 979"/>
                  <p:cNvSpPr>
                    <a:spLocks noChangeShapeType="1"/>
                  </p:cNvSpPr>
                  <p:nvPr/>
                </p:nvSpPr>
                <p:spPr bwMode="auto">
                  <a:xfrm>
                    <a:off x="1454" y="2350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4" name="Line 9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5" y="2559"/>
                    <a:ext cx="1" cy="7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5" name="Line 981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844"/>
                    <a:ext cx="2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6" name="Line 982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817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7" name="Line 983"/>
                  <p:cNvSpPr>
                    <a:spLocks noChangeShapeType="1"/>
                  </p:cNvSpPr>
                  <p:nvPr/>
                </p:nvSpPr>
                <p:spPr bwMode="auto">
                  <a:xfrm>
                    <a:off x="1257" y="1817"/>
                    <a:ext cx="1" cy="2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8" name="Line 9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7" y="1817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89" name="Line 985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1681"/>
                    <a:ext cx="1" cy="3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0" name="Line 986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1681"/>
                    <a:ext cx="1" cy="3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1" name="Line 9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74" y="1713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2" name="Line 9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74" y="1817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3" name="Line 989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1817"/>
                    <a:ext cx="1" cy="24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4" name="Line 990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1817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5" name="Line 991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077"/>
                    <a:ext cx="38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6" name="Line 992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088"/>
                    <a:ext cx="38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7" name="Line 993"/>
                  <p:cNvSpPr>
                    <a:spLocks noChangeShapeType="1"/>
                  </p:cNvSpPr>
                  <p:nvPr/>
                </p:nvSpPr>
                <p:spPr bwMode="auto">
                  <a:xfrm>
                    <a:off x="3401" y="2088"/>
                    <a:ext cx="17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8" name="Line 994"/>
                  <p:cNvSpPr>
                    <a:spLocks noChangeShapeType="1"/>
                  </p:cNvSpPr>
                  <p:nvPr/>
                </p:nvSpPr>
                <p:spPr bwMode="auto">
                  <a:xfrm>
                    <a:off x="3401" y="2077"/>
                    <a:ext cx="17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999" name="Line 995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2088"/>
                    <a:ext cx="38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0" name="Line 996"/>
                  <p:cNvSpPr>
                    <a:spLocks noChangeShapeType="1"/>
                  </p:cNvSpPr>
                  <p:nvPr/>
                </p:nvSpPr>
                <p:spPr bwMode="auto">
                  <a:xfrm>
                    <a:off x="2984" y="2077"/>
                    <a:ext cx="38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1" name="Line 997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2088"/>
                    <a:ext cx="38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2" name="Line 998"/>
                  <p:cNvSpPr>
                    <a:spLocks noChangeShapeType="1"/>
                  </p:cNvSpPr>
                  <p:nvPr/>
                </p:nvSpPr>
                <p:spPr bwMode="auto">
                  <a:xfrm>
                    <a:off x="2567" y="2077"/>
                    <a:ext cx="38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3" name="Line 999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4" name="Line 1000"/>
                  <p:cNvSpPr>
                    <a:spLocks noChangeShapeType="1"/>
                  </p:cNvSpPr>
                  <p:nvPr/>
                </p:nvSpPr>
                <p:spPr bwMode="auto">
                  <a:xfrm>
                    <a:off x="1454" y="2365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5" name="Line 1001"/>
                  <p:cNvSpPr>
                    <a:spLocks noChangeShapeType="1"/>
                  </p:cNvSpPr>
                  <p:nvPr/>
                </p:nvSpPr>
                <p:spPr bwMode="auto">
                  <a:xfrm>
                    <a:off x="1454" y="2469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6" name="Line 1002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364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7" name="Line 1003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469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8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469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09" name="Line 1005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469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0" name="Line 1006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832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1" name="Line 1007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844"/>
                    <a:ext cx="5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2" name="Line 1008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1844"/>
                    <a:ext cx="1" cy="22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3" name="Line 1009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1844"/>
                    <a:ext cx="1" cy="22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4" name="Line 1010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1832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5" name="Line 1011"/>
                  <p:cNvSpPr>
                    <a:spLocks noChangeShapeType="1"/>
                  </p:cNvSpPr>
                  <p:nvPr/>
                </p:nvSpPr>
                <p:spPr bwMode="auto">
                  <a:xfrm>
                    <a:off x="1523" y="1832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6" name="Line 1012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1844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1017" name="Line 1013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1832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20" name="Group 1215"/>
                <p:cNvGrpSpPr>
                  <a:grpSpLocks/>
                </p:cNvGrpSpPr>
                <p:nvPr/>
              </p:nvGrpSpPr>
              <p:grpSpPr bwMode="auto">
                <a:xfrm>
                  <a:off x="591" y="1623"/>
                  <a:ext cx="3216" cy="1234"/>
                  <a:chOff x="591" y="1623"/>
                  <a:chExt cx="3216" cy="1234"/>
                </a:xfrm>
              </p:grpSpPr>
              <p:sp>
                <p:nvSpPr>
                  <p:cNvPr id="618" name="Line 1015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1844"/>
                    <a:ext cx="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9" name="Line 1016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1832"/>
                    <a:ext cx="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0" name="Line 1017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077"/>
                    <a:ext cx="1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1" name="Line 1018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065"/>
                    <a:ext cx="1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2" name="Freeform 1019"/>
                  <p:cNvSpPr>
                    <a:spLocks/>
                  </p:cNvSpPr>
                  <p:nvPr/>
                </p:nvSpPr>
                <p:spPr bwMode="auto">
                  <a:xfrm>
                    <a:off x="1314" y="1623"/>
                    <a:ext cx="52" cy="105"/>
                  </a:xfrm>
                  <a:custGeom>
                    <a:avLst/>
                    <a:gdLst/>
                    <a:ahLst/>
                    <a:cxnLst>
                      <a:cxn ang="0">
                        <a:pos x="52" y="0"/>
                      </a:cxn>
                      <a:cxn ang="0">
                        <a:pos x="16" y="15"/>
                      </a:cxn>
                      <a:cxn ang="0">
                        <a:pos x="0" y="52"/>
                      </a:cxn>
                      <a:cxn ang="0">
                        <a:pos x="16" y="90"/>
                      </a:cxn>
                      <a:cxn ang="0">
                        <a:pos x="52" y="105"/>
                      </a:cxn>
                    </a:cxnLst>
                    <a:rect l="0" t="0" r="r" b="b"/>
                    <a:pathLst>
                      <a:path w="52" h="105">
                        <a:moveTo>
                          <a:pt x="52" y="0"/>
                        </a:moveTo>
                        <a:lnTo>
                          <a:pt x="16" y="15"/>
                        </a:lnTo>
                        <a:lnTo>
                          <a:pt x="0" y="52"/>
                        </a:lnTo>
                        <a:lnTo>
                          <a:pt x="16" y="90"/>
                        </a:lnTo>
                        <a:lnTo>
                          <a:pt x="52" y="10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3" name="Freeform 1020"/>
                  <p:cNvSpPr>
                    <a:spLocks/>
                  </p:cNvSpPr>
                  <p:nvPr/>
                </p:nvSpPr>
                <p:spPr bwMode="auto">
                  <a:xfrm>
                    <a:off x="1591" y="1623"/>
                    <a:ext cx="52" cy="105"/>
                  </a:xfrm>
                  <a:custGeom>
                    <a:avLst/>
                    <a:gdLst/>
                    <a:ahLst/>
                    <a:cxnLst>
                      <a:cxn ang="0">
                        <a:pos x="0" y="105"/>
                      </a:cxn>
                      <a:cxn ang="0">
                        <a:pos x="37" y="90"/>
                      </a:cxn>
                      <a:cxn ang="0">
                        <a:pos x="52" y="52"/>
                      </a:cxn>
                      <a:cxn ang="0">
                        <a:pos x="37" y="1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2" h="105">
                        <a:moveTo>
                          <a:pt x="0" y="105"/>
                        </a:moveTo>
                        <a:lnTo>
                          <a:pt x="37" y="90"/>
                        </a:lnTo>
                        <a:lnTo>
                          <a:pt x="52" y="52"/>
                        </a:lnTo>
                        <a:lnTo>
                          <a:pt x="37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4" name="Line 1021"/>
                  <p:cNvSpPr>
                    <a:spLocks noChangeShapeType="1"/>
                  </p:cNvSpPr>
                  <p:nvPr/>
                </p:nvSpPr>
                <p:spPr bwMode="auto">
                  <a:xfrm>
                    <a:off x="1591" y="1623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5" name="Line 1022"/>
                  <p:cNvSpPr>
                    <a:spLocks noChangeShapeType="1"/>
                  </p:cNvSpPr>
                  <p:nvPr/>
                </p:nvSpPr>
                <p:spPr bwMode="auto">
                  <a:xfrm>
                    <a:off x="1366" y="1623"/>
                    <a:ext cx="1" cy="10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6" name="Line 1023"/>
                  <p:cNvSpPr>
                    <a:spLocks noChangeShapeType="1"/>
                  </p:cNvSpPr>
                  <p:nvPr/>
                </p:nvSpPr>
                <p:spPr bwMode="auto">
                  <a:xfrm>
                    <a:off x="1314" y="1670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7" name="Line 1024"/>
                  <p:cNvSpPr>
                    <a:spLocks noChangeShapeType="1"/>
                  </p:cNvSpPr>
                  <p:nvPr/>
                </p:nvSpPr>
                <p:spPr bwMode="auto">
                  <a:xfrm>
                    <a:off x="1366" y="1670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8" name="Line 1025"/>
                  <p:cNvSpPr>
                    <a:spLocks noChangeShapeType="1"/>
                  </p:cNvSpPr>
                  <p:nvPr/>
                </p:nvSpPr>
                <p:spPr bwMode="auto">
                  <a:xfrm>
                    <a:off x="1591" y="1670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29" name="Line 1026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670"/>
                    <a:ext cx="1" cy="1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0" name="Line 1027"/>
                  <p:cNvSpPr>
                    <a:spLocks noChangeShapeType="1"/>
                  </p:cNvSpPr>
                  <p:nvPr/>
                </p:nvSpPr>
                <p:spPr bwMode="auto">
                  <a:xfrm>
                    <a:off x="1327" y="1832"/>
                    <a:ext cx="1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1" name="Line 1028"/>
                  <p:cNvSpPr>
                    <a:spLocks noChangeShapeType="1"/>
                  </p:cNvSpPr>
                  <p:nvPr/>
                </p:nvSpPr>
                <p:spPr bwMode="auto">
                  <a:xfrm>
                    <a:off x="1327" y="1844"/>
                    <a:ext cx="1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2" name="Line 1029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100"/>
                    <a:ext cx="1" cy="23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3" name="Line 1030"/>
                  <p:cNvSpPr>
                    <a:spLocks noChangeShapeType="1"/>
                  </p:cNvSpPr>
                  <p:nvPr/>
                </p:nvSpPr>
                <p:spPr bwMode="auto">
                  <a:xfrm>
                    <a:off x="1269" y="2338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4" name="Line 1031"/>
                  <p:cNvSpPr>
                    <a:spLocks noChangeShapeType="1"/>
                  </p:cNvSpPr>
                  <p:nvPr/>
                </p:nvSpPr>
                <p:spPr bwMode="auto">
                  <a:xfrm>
                    <a:off x="1257" y="2100"/>
                    <a:ext cx="1" cy="25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5" name="Line 1032"/>
                  <p:cNvSpPr>
                    <a:spLocks noChangeShapeType="1"/>
                  </p:cNvSpPr>
                  <p:nvPr/>
                </p:nvSpPr>
                <p:spPr bwMode="auto">
                  <a:xfrm>
                    <a:off x="1257" y="2350"/>
                    <a:ext cx="7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6" name="Line 1033"/>
                  <p:cNvSpPr>
                    <a:spLocks noChangeShapeType="1"/>
                  </p:cNvSpPr>
                  <p:nvPr/>
                </p:nvSpPr>
                <p:spPr bwMode="auto">
                  <a:xfrm>
                    <a:off x="1454" y="2469"/>
                    <a:ext cx="1" cy="37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7" name="Line 1034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469"/>
                    <a:ext cx="1" cy="37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8" name="Line 10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7" y="2338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39" name="Line 10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2" y="2338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0" name="Line 1037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338"/>
                    <a:ext cx="23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1" name="Line 1038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2350"/>
                    <a:ext cx="1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2" name="Line 1039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2469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3" name="Line 1040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2365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4" name="Line 1041"/>
                  <p:cNvSpPr>
                    <a:spLocks noChangeShapeType="1"/>
                  </p:cNvSpPr>
                  <p:nvPr/>
                </p:nvSpPr>
                <p:spPr bwMode="auto">
                  <a:xfrm>
                    <a:off x="1677" y="2364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5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1683" y="2364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6" name="Line 10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77" y="2367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7" name="Line 10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77" y="2364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8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1677" y="2466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49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1683" y="2466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0" name="Line 10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77" y="2469"/>
                    <a:ext cx="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1" name="Line 10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77" y="2466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2" name="Line 10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3" y="2367"/>
                    <a:ext cx="5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3" name="Line 10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3" y="2466"/>
                    <a:ext cx="5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4" name="Line 10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3" y="2369"/>
                    <a:ext cx="5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5" name="Line 10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3" y="2465"/>
                    <a:ext cx="5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6" name="Freeform 1053"/>
                  <p:cNvSpPr>
                    <a:spLocks/>
                  </p:cNvSpPr>
                  <p:nvPr/>
                </p:nvSpPr>
                <p:spPr bwMode="auto">
                  <a:xfrm>
                    <a:off x="1633" y="2367"/>
                    <a:ext cx="50" cy="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36"/>
                      </a:cxn>
                      <a:cxn ang="0">
                        <a:pos x="50" y="50"/>
                      </a:cxn>
                    </a:cxnLst>
                    <a:rect l="0" t="0" r="r" b="b"/>
                    <a:pathLst>
                      <a:path w="50" h="50">
                        <a:moveTo>
                          <a:pt x="0" y="0"/>
                        </a:moveTo>
                        <a:lnTo>
                          <a:pt x="14" y="36"/>
                        </a:lnTo>
                        <a:lnTo>
                          <a:pt x="50" y="5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7" name="Freeform 1054"/>
                  <p:cNvSpPr>
                    <a:spLocks/>
                  </p:cNvSpPr>
                  <p:nvPr/>
                </p:nvSpPr>
                <p:spPr bwMode="auto">
                  <a:xfrm>
                    <a:off x="1633" y="2417"/>
                    <a:ext cx="50" cy="49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4" y="13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50" h="49">
                        <a:moveTo>
                          <a:pt x="50" y="0"/>
                        </a:moveTo>
                        <a:lnTo>
                          <a:pt x="14" y="13"/>
                        </a:lnTo>
                        <a:lnTo>
                          <a:pt x="0" y="4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8" name="Line 1055"/>
                  <p:cNvSpPr>
                    <a:spLocks noChangeShapeType="1"/>
                  </p:cNvSpPr>
                  <p:nvPr/>
                </p:nvSpPr>
                <p:spPr bwMode="auto">
                  <a:xfrm>
                    <a:off x="1633" y="2465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59" name="Line 1056"/>
                  <p:cNvSpPr>
                    <a:spLocks noChangeShapeType="1"/>
                  </p:cNvSpPr>
                  <p:nvPr/>
                </p:nvSpPr>
                <p:spPr bwMode="auto">
                  <a:xfrm>
                    <a:off x="1683" y="2465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0" name="Line 1057"/>
                  <p:cNvSpPr>
                    <a:spLocks noChangeShapeType="1"/>
                  </p:cNvSpPr>
                  <p:nvPr/>
                </p:nvSpPr>
                <p:spPr bwMode="auto">
                  <a:xfrm>
                    <a:off x="1683" y="2367"/>
                    <a:ext cx="1" cy="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1" name="Line 1058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38"/>
                    <a:ext cx="1" cy="2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2" name="Line 1059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2350"/>
                    <a:ext cx="1" cy="1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3" name="Line 1060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469"/>
                    <a:ext cx="1" cy="3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4" name="Line 1061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2469"/>
                    <a:ext cx="1" cy="2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5" name="Line 10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2507"/>
                    <a:ext cx="16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6" name="Line 10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86" y="2496"/>
                    <a:ext cx="15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7" name="Line 1064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338"/>
                    <a:ext cx="16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8" name="Line 1065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350"/>
                    <a:ext cx="15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69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2350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0" name="Line 1067"/>
                  <p:cNvSpPr>
                    <a:spLocks noChangeShapeType="1"/>
                  </p:cNvSpPr>
                  <p:nvPr/>
                </p:nvSpPr>
                <p:spPr bwMode="auto">
                  <a:xfrm>
                    <a:off x="1686" y="2350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1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350"/>
                    <a:ext cx="20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2" name="Line 1069"/>
                  <p:cNvSpPr>
                    <a:spLocks noChangeShapeType="1"/>
                  </p:cNvSpPr>
                  <p:nvPr/>
                </p:nvSpPr>
                <p:spPr bwMode="auto">
                  <a:xfrm>
                    <a:off x="1617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3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1599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4" name="Line 1071"/>
                  <p:cNvSpPr>
                    <a:spLocks noChangeShapeType="1"/>
                  </p:cNvSpPr>
                  <p:nvPr/>
                </p:nvSpPr>
                <p:spPr bwMode="auto">
                  <a:xfrm>
                    <a:off x="1582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5" name="Line 1072"/>
                  <p:cNvSpPr>
                    <a:spLocks noChangeShapeType="1"/>
                  </p:cNvSpPr>
                  <p:nvPr/>
                </p:nvSpPr>
                <p:spPr bwMode="auto">
                  <a:xfrm>
                    <a:off x="1564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6" name="Line 1073"/>
                  <p:cNvSpPr>
                    <a:spLocks noChangeShapeType="1"/>
                  </p:cNvSpPr>
                  <p:nvPr/>
                </p:nvSpPr>
                <p:spPr bwMode="auto">
                  <a:xfrm>
                    <a:off x="1547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7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1530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8" name="Line 1075"/>
                  <p:cNvSpPr>
                    <a:spLocks noChangeShapeType="1"/>
                  </p:cNvSpPr>
                  <p:nvPr/>
                </p:nvSpPr>
                <p:spPr bwMode="auto">
                  <a:xfrm>
                    <a:off x="1512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79" name="Line 1076"/>
                  <p:cNvSpPr>
                    <a:spLocks noChangeShapeType="1"/>
                  </p:cNvSpPr>
                  <p:nvPr/>
                </p:nvSpPr>
                <p:spPr bwMode="auto">
                  <a:xfrm>
                    <a:off x="1495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0" name="Line 1077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1" name="Line 10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0" y="2272"/>
                    <a:ext cx="1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2" name="Line 10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0" y="2266"/>
                    <a:ext cx="1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3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1460" y="2266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4" name="Line 1081"/>
                  <p:cNvSpPr>
                    <a:spLocks noChangeShapeType="1"/>
                  </p:cNvSpPr>
                  <p:nvPr/>
                </p:nvSpPr>
                <p:spPr bwMode="auto">
                  <a:xfrm>
                    <a:off x="1460" y="2199"/>
                    <a:ext cx="1" cy="13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5" name="Line 10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0" y="2234"/>
                    <a:ext cx="18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6" name="Line 10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0" y="2304"/>
                    <a:ext cx="18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7" name="Line 1084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2234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8" name="Line 1085"/>
                  <p:cNvSpPr>
                    <a:spLocks noChangeShapeType="1"/>
                  </p:cNvSpPr>
                  <p:nvPr/>
                </p:nvSpPr>
                <p:spPr bwMode="auto">
                  <a:xfrm>
                    <a:off x="1556" y="2556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89" name="Line 1086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556"/>
                    <a:ext cx="1" cy="18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0" name="Line 10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56" y="2738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1" name="Line 10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6" y="2556"/>
                    <a:ext cx="1" cy="18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2" name="Line 1089"/>
                  <p:cNvSpPr>
                    <a:spLocks noChangeShapeType="1"/>
                  </p:cNvSpPr>
                  <p:nvPr/>
                </p:nvSpPr>
                <p:spPr bwMode="auto">
                  <a:xfrm>
                    <a:off x="1559" y="2560"/>
                    <a:ext cx="1" cy="17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3" name="Line 1090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73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4" name="Line 1091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73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5" name="Line 1092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716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6" name="Line 1093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9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7" name="Line 1094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81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8" name="Line 1095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6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99" name="Line 1096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47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0" name="Line 1097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2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1" name="Line 1098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612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2" name="Line 1099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59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3" name="Line 1100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577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4" name="Line 1101"/>
                  <p:cNvSpPr>
                    <a:spLocks noChangeShapeType="1"/>
                  </p:cNvSpPr>
                  <p:nvPr/>
                </p:nvSpPr>
                <p:spPr bwMode="auto">
                  <a:xfrm>
                    <a:off x="1466" y="255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5" name="Line 1102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716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6" name="Line 1103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9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7" name="Line 1104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81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8" name="Line 1105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6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09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47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0" name="Line 1107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2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1" name="Line 1108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612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2" name="Line 1109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594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3" name="Line 1110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577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4" name="Line 1111"/>
                  <p:cNvSpPr>
                    <a:spLocks noChangeShapeType="1"/>
                  </p:cNvSpPr>
                  <p:nvPr/>
                </p:nvSpPr>
                <p:spPr bwMode="auto">
                  <a:xfrm>
                    <a:off x="1561" y="2559"/>
                    <a:ext cx="9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5" name="Line 1112"/>
                  <p:cNvSpPr>
                    <a:spLocks noChangeShapeType="1"/>
                  </p:cNvSpPr>
                  <p:nvPr/>
                </p:nvSpPr>
                <p:spPr bwMode="auto">
                  <a:xfrm>
                    <a:off x="3691" y="2363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6" name="Line 1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02" y="2167"/>
                    <a:ext cx="1" cy="19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7" name="Line 1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1" y="2167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8" name="Line 1115"/>
                  <p:cNvSpPr>
                    <a:spLocks noChangeShapeType="1"/>
                  </p:cNvSpPr>
                  <p:nvPr/>
                </p:nvSpPr>
                <p:spPr bwMode="auto">
                  <a:xfrm>
                    <a:off x="3691" y="2167"/>
                    <a:ext cx="1" cy="19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19" name="Line 1116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186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0" name="Line 1117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186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1" name="Line 1118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03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2" name="Line 1119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20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3" name="Line 1120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38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4" name="Line 1121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55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5" name="Line 1122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73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6" name="Line 1123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290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7" name="Line 1124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308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8" name="Line 1125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325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29" name="Line 1126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342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0" name="Line 1127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03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1" name="Line 1128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20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2" name="Line 1129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38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3" name="Line 1130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55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4" name="Line 1131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73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5" name="Line 1132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290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6" name="Line 1133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308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7" name="Line 1134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325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8" name="Line 1135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2342"/>
                    <a:ext cx="9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39" name="Line 1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0" y="2370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0" name="Line 1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0" y="2469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1" name="Line 1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0" y="2469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2" name="Line 1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5" y="2469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3" name="Line 1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5" y="2367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4" name="Line 1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0" y="2367"/>
                    <a:ext cx="1" cy="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5" name="Freeform 1142"/>
                  <p:cNvSpPr>
                    <a:spLocks/>
                  </p:cNvSpPr>
                  <p:nvPr/>
                </p:nvSpPr>
                <p:spPr bwMode="auto">
                  <a:xfrm>
                    <a:off x="3592" y="2370"/>
                    <a:ext cx="49" cy="50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35" y="35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49" h="50">
                        <a:moveTo>
                          <a:pt x="0" y="50"/>
                        </a:moveTo>
                        <a:lnTo>
                          <a:pt x="35" y="35"/>
                        </a:lnTo>
                        <a:lnTo>
                          <a:pt x="49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6" name="Freeform 1143"/>
                  <p:cNvSpPr>
                    <a:spLocks/>
                  </p:cNvSpPr>
                  <p:nvPr/>
                </p:nvSpPr>
                <p:spPr bwMode="auto">
                  <a:xfrm>
                    <a:off x="3592" y="2420"/>
                    <a:ext cx="49" cy="49"/>
                  </a:xfrm>
                  <a:custGeom>
                    <a:avLst/>
                    <a:gdLst/>
                    <a:ahLst/>
                    <a:cxnLst>
                      <a:cxn ang="0">
                        <a:pos x="49" y="49"/>
                      </a:cxn>
                      <a:cxn ang="0">
                        <a:pos x="35" y="1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" h="49">
                        <a:moveTo>
                          <a:pt x="49" y="49"/>
                        </a:moveTo>
                        <a:lnTo>
                          <a:pt x="35" y="1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7" name="Line 1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5" y="2370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8" name="Line 11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5" y="2469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49" name="Line 1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786"/>
                    <a:ext cx="1" cy="9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0" name="Line 11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8" y="1966"/>
                    <a:ext cx="197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1" name="Line 1148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966"/>
                    <a:ext cx="197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2" name="Line 1149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879"/>
                    <a:ext cx="11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3" name="Line 1150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1879"/>
                    <a:ext cx="1" cy="7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4" name="Line 1151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1891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5" name="Line 1152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1891"/>
                    <a:ext cx="1" cy="6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6" name="Line 1153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891"/>
                    <a:ext cx="1" cy="6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7" name="Line 1154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1955"/>
                    <a:ext cx="11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8" name="Line 11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1891"/>
                    <a:ext cx="87" cy="6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59" name="Line 1156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1891"/>
                    <a:ext cx="87" cy="6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0" name="Line 11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1" y="248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1" name="Line 11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1" y="2496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2" name="Line 11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1" y="2484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3" name="Line 11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1" y="2496"/>
                    <a:ext cx="8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4" name="Line 1161"/>
                  <p:cNvSpPr>
                    <a:spLocks noChangeShapeType="1"/>
                  </p:cNvSpPr>
                  <p:nvPr/>
                </p:nvSpPr>
                <p:spPr bwMode="auto">
                  <a:xfrm>
                    <a:off x="3711" y="2488"/>
                    <a:ext cx="4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5" name="Line 1162"/>
                  <p:cNvSpPr>
                    <a:spLocks noChangeShapeType="1"/>
                  </p:cNvSpPr>
                  <p:nvPr/>
                </p:nvSpPr>
                <p:spPr bwMode="auto">
                  <a:xfrm>
                    <a:off x="3714" y="2466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6" name="Line 1163"/>
                  <p:cNvSpPr>
                    <a:spLocks noChangeShapeType="1"/>
                  </p:cNvSpPr>
                  <p:nvPr/>
                </p:nvSpPr>
                <p:spPr bwMode="auto">
                  <a:xfrm>
                    <a:off x="3671" y="248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7" name="Line 1164"/>
                  <p:cNvSpPr>
                    <a:spLocks noChangeShapeType="1"/>
                  </p:cNvSpPr>
                  <p:nvPr/>
                </p:nvSpPr>
                <p:spPr bwMode="auto">
                  <a:xfrm>
                    <a:off x="3671" y="2491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8" name="Line 1165"/>
                  <p:cNvSpPr>
                    <a:spLocks noChangeShapeType="1"/>
                  </p:cNvSpPr>
                  <p:nvPr/>
                </p:nvSpPr>
                <p:spPr bwMode="auto">
                  <a:xfrm>
                    <a:off x="3758" y="248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69" name="Line 1166"/>
                  <p:cNvSpPr>
                    <a:spLocks noChangeShapeType="1"/>
                  </p:cNvSpPr>
                  <p:nvPr/>
                </p:nvSpPr>
                <p:spPr bwMode="auto">
                  <a:xfrm>
                    <a:off x="591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0" name="Line 1167"/>
                  <p:cNvSpPr>
                    <a:spLocks noChangeShapeType="1"/>
                  </p:cNvSpPr>
                  <p:nvPr/>
                </p:nvSpPr>
                <p:spPr bwMode="auto">
                  <a:xfrm>
                    <a:off x="660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1" name="Line 1168"/>
                  <p:cNvSpPr>
                    <a:spLocks noChangeShapeType="1"/>
                  </p:cNvSpPr>
                  <p:nvPr/>
                </p:nvSpPr>
                <p:spPr bwMode="auto">
                  <a:xfrm>
                    <a:off x="782" y="2844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2" name="Line 1169"/>
                  <p:cNvSpPr>
                    <a:spLocks noChangeShapeType="1"/>
                  </p:cNvSpPr>
                  <p:nvPr/>
                </p:nvSpPr>
                <p:spPr bwMode="auto">
                  <a:xfrm>
                    <a:off x="591" y="2844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3" name="Line 1170"/>
                  <p:cNvSpPr>
                    <a:spLocks noChangeShapeType="1"/>
                  </p:cNvSpPr>
                  <p:nvPr/>
                </p:nvSpPr>
                <p:spPr bwMode="auto">
                  <a:xfrm>
                    <a:off x="591" y="2856"/>
                    <a:ext cx="6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4" name="Line 1171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2087"/>
                    <a:ext cx="29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5" name="Line 1172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2075"/>
                    <a:ext cx="29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6" name="Line 1173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087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7" name="Line 1174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075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8" name="Line 1175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088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79" name="Line 1176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38"/>
                    <a:ext cx="12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0" name="Line 1177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2088"/>
                    <a:ext cx="1" cy="17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1" name="Line 1178"/>
                  <p:cNvSpPr>
                    <a:spLocks noChangeShapeType="1"/>
                  </p:cNvSpPr>
                  <p:nvPr/>
                </p:nvSpPr>
                <p:spPr bwMode="auto">
                  <a:xfrm>
                    <a:off x="1740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2" name="Line 1179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3" name="Line 1180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15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4" name="Line 1181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227"/>
                    <a:ext cx="1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5" name="Line 1182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296"/>
                    <a:ext cx="1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6" name="Line 1183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158"/>
                    <a:ext cx="10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7" name="Line 1184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227"/>
                    <a:ext cx="10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8" name="Line 1185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296"/>
                    <a:ext cx="10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89" name="Line 1186"/>
                  <p:cNvSpPr>
                    <a:spLocks noChangeShapeType="1"/>
                  </p:cNvSpPr>
                  <p:nvPr/>
                </p:nvSpPr>
                <p:spPr bwMode="auto">
                  <a:xfrm>
                    <a:off x="1844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0" name="Line 1187"/>
                  <p:cNvSpPr>
                    <a:spLocks noChangeShapeType="1"/>
                  </p:cNvSpPr>
                  <p:nvPr/>
                </p:nvSpPr>
                <p:spPr bwMode="auto">
                  <a:xfrm>
                    <a:off x="1740" y="2227"/>
                    <a:ext cx="1" cy="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1" name="Line 1188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227"/>
                    <a:ext cx="1" cy="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2" name="Line 1189"/>
                  <p:cNvSpPr>
                    <a:spLocks noChangeShapeType="1"/>
                  </p:cNvSpPr>
                  <p:nvPr/>
                </p:nvSpPr>
                <p:spPr bwMode="auto">
                  <a:xfrm>
                    <a:off x="1845" y="2227"/>
                    <a:ext cx="1" cy="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3" name="Line 1190"/>
                  <p:cNvSpPr>
                    <a:spLocks noChangeShapeType="1"/>
                  </p:cNvSpPr>
                  <p:nvPr/>
                </p:nvSpPr>
                <p:spPr bwMode="auto">
                  <a:xfrm>
                    <a:off x="1898" y="2227"/>
                    <a:ext cx="1" cy="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4" name="Line 1191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2318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5" name="Line 1192"/>
                  <p:cNvSpPr>
                    <a:spLocks noChangeShapeType="1"/>
                  </p:cNvSpPr>
                  <p:nvPr/>
                </p:nvSpPr>
                <p:spPr bwMode="auto">
                  <a:xfrm>
                    <a:off x="1898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6" name="Line 1193"/>
                  <p:cNvSpPr>
                    <a:spLocks noChangeShapeType="1"/>
                  </p:cNvSpPr>
                  <p:nvPr/>
                </p:nvSpPr>
                <p:spPr bwMode="auto">
                  <a:xfrm>
                    <a:off x="1950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7" name="Line 1194"/>
                  <p:cNvSpPr>
                    <a:spLocks noChangeShapeType="1"/>
                  </p:cNvSpPr>
                  <p:nvPr/>
                </p:nvSpPr>
                <p:spPr bwMode="auto">
                  <a:xfrm>
                    <a:off x="1898" y="215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8" name="Line 1195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123"/>
                    <a:ext cx="10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799" name="Line 1196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123"/>
                    <a:ext cx="1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00" name="Line 1197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262"/>
                    <a:ext cx="1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01" name="Line 1198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262"/>
                    <a:ext cx="10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02" name="Rectangle 1199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2111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2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3" name="Rectangle 1200"/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2113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4" name="Rectangle 1201"/>
                  <p:cNvSpPr>
                    <a:spLocks noChangeArrowheads="1"/>
                  </p:cNvSpPr>
                  <p:nvPr/>
                </p:nvSpPr>
                <p:spPr bwMode="auto">
                  <a:xfrm>
                    <a:off x="1868" y="2114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4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5" name="Rectangle 1202"/>
                  <p:cNvSpPr>
                    <a:spLocks noChangeArrowheads="1"/>
                  </p:cNvSpPr>
                  <p:nvPr/>
                </p:nvSpPr>
                <p:spPr bwMode="auto">
                  <a:xfrm>
                    <a:off x="1919" y="2113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5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6" name="Rectangle 1203"/>
                  <p:cNvSpPr>
                    <a:spLocks noChangeArrowheads="1"/>
                  </p:cNvSpPr>
                  <p:nvPr/>
                </p:nvSpPr>
                <p:spPr bwMode="auto">
                  <a:xfrm>
                    <a:off x="1708" y="2247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6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7" name="Rectangle 12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246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8" name="Rectangle 1205"/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2247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8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09" name="Rectangle 1206"/>
                  <p:cNvSpPr>
                    <a:spLocks noChangeArrowheads="1"/>
                  </p:cNvSpPr>
                  <p:nvPr/>
                </p:nvSpPr>
                <p:spPr bwMode="auto">
                  <a:xfrm>
                    <a:off x="1865" y="2247"/>
                    <a:ext cx="37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810" name="Freeform 1207"/>
                  <p:cNvSpPr>
                    <a:spLocks/>
                  </p:cNvSpPr>
                  <p:nvPr/>
                </p:nvSpPr>
                <p:spPr bwMode="auto">
                  <a:xfrm>
                    <a:off x="1697" y="2109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1" name="Freeform 1208"/>
                  <p:cNvSpPr>
                    <a:spLocks/>
                  </p:cNvSpPr>
                  <p:nvPr/>
                </p:nvSpPr>
                <p:spPr bwMode="auto">
                  <a:xfrm>
                    <a:off x="1752" y="2109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2" name="Freeform 1209"/>
                  <p:cNvSpPr>
                    <a:spLocks/>
                  </p:cNvSpPr>
                  <p:nvPr/>
                </p:nvSpPr>
                <p:spPr bwMode="auto">
                  <a:xfrm>
                    <a:off x="1804" y="2111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6"/>
                      </a:cxn>
                      <a:cxn ang="0">
                        <a:pos x="17" y="0"/>
                      </a:cxn>
                      <a:cxn ang="0">
                        <a:pos x="5" y="6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6"/>
                        </a:lnTo>
                        <a:lnTo>
                          <a:pt x="17" y="0"/>
                        </a:lnTo>
                        <a:lnTo>
                          <a:pt x="5" y="6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3" name="Freeform 1210"/>
                  <p:cNvSpPr>
                    <a:spLocks/>
                  </p:cNvSpPr>
                  <p:nvPr/>
                </p:nvSpPr>
                <p:spPr bwMode="auto">
                  <a:xfrm>
                    <a:off x="1860" y="2113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4" name="Freeform 1211"/>
                  <p:cNvSpPr>
                    <a:spLocks/>
                  </p:cNvSpPr>
                  <p:nvPr/>
                </p:nvSpPr>
                <p:spPr bwMode="auto">
                  <a:xfrm>
                    <a:off x="1911" y="2111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6"/>
                      </a:cxn>
                      <a:cxn ang="0">
                        <a:pos x="17" y="0"/>
                      </a:cxn>
                      <a:cxn ang="0">
                        <a:pos x="5" y="6"/>
                      </a:cxn>
                      <a:cxn ang="0">
                        <a:pos x="0" y="18"/>
                      </a:cxn>
                      <a:cxn ang="0">
                        <a:pos x="5" y="30"/>
                      </a:cxn>
                      <a:cxn ang="0">
                        <a:pos x="17" y="35"/>
                      </a:cxn>
                      <a:cxn ang="0">
                        <a:pos x="29" y="30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6"/>
                        </a:lnTo>
                        <a:lnTo>
                          <a:pt x="17" y="0"/>
                        </a:lnTo>
                        <a:lnTo>
                          <a:pt x="5" y="6"/>
                        </a:lnTo>
                        <a:lnTo>
                          <a:pt x="0" y="18"/>
                        </a:lnTo>
                        <a:lnTo>
                          <a:pt x="5" y="30"/>
                        </a:lnTo>
                        <a:lnTo>
                          <a:pt x="17" y="35"/>
                        </a:lnTo>
                        <a:lnTo>
                          <a:pt x="29" y="30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5" name="Freeform 1212"/>
                  <p:cNvSpPr>
                    <a:spLocks/>
                  </p:cNvSpPr>
                  <p:nvPr/>
                </p:nvSpPr>
                <p:spPr bwMode="auto">
                  <a:xfrm>
                    <a:off x="1699" y="2246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6" name="Freeform 1213"/>
                  <p:cNvSpPr>
                    <a:spLocks/>
                  </p:cNvSpPr>
                  <p:nvPr/>
                </p:nvSpPr>
                <p:spPr bwMode="auto">
                  <a:xfrm>
                    <a:off x="1755" y="2244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34" y="18"/>
                      </a:cxn>
                      <a:cxn ang="0">
                        <a:pos x="29" y="6"/>
                      </a:cxn>
                      <a:cxn ang="0">
                        <a:pos x="17" y="0"/>
                      </a:cxn>
                      <a:cxn ang="0">
                        <a:pos x="5" y="6"/>
                      </a:cxn>
                      <a:cxn ang="0">
                        <a:pos x="0" y="18"/>
                      </a:cxn>
                      <a:cxn ang="0">
                        <a:pos x="5" y="29"/>
                      </a:cxn>
                      <a:cxn ang="0">
                        <a:pos x="17" y="35"/>
                      </a:cxn>
                      <a:cxn ang="0">
                        <a:pos x="29" y="29"/>
                      </a:cxn>
                      <a:cxn ang="0">
                        <a:pos x="34" y="18"/>
                      </a:cxn>
                    </a:cxnLst>
                    <a:rect l="0" t="0" r="r" b="b"/>
                    <a:pathLst>
                      <a:path w="34" h="35">
                        <a:moveTo>
                          <a:pt x="34" y="18"/>
                        </a:moveTo>
                        <a:lnTo>
                          <a:pt x="29" y="6"/>
                        </a:lnTo>
                        <a:lnTo>
                          <a:pt x="17" y="0"/>
                        </a:lnTo>
                        <a:lnTo>
                          <a:pt x="5" y="6"/>
                        </a:lnTo>
                        <a:lnTo>
                          <a:pt x="0" y="18"/>
                        </a:lnTo>
                        <a:lnTo>
                          <a:pt x="5" y="29"/>
                        </a:lnTo>
                        <a:lnTo>
                          <a:pt x="17" y="35"/>
                        </a:lnTo>
                        <a:lnTo>
                          <a:pt x="29" y="29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817" name="Freeform 1214"/>
                  <p:cNvSpPr>
                    <a:spLocks/>
                  </p:cNvSpPr>
                  <p:nvPr/>
                </p:nvSpPr>
                <p:spPr bwMode="auto">
                  <a:xfrm>
                    <a:off x="1804" y="2245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21" name="Group 1416"/>
                <p:cNvGrpSpPr>
                  <a:grpSpLocks/>
                </p:cNvGrpSpPr>
                <p:nvPr/>
              </p:nvGrpSpPr>
              <p:grpSpPr bwMode="auto">
                <a:xfrm>
                  <a:off x="208" y="820"/>
                  <a:ext cx="4026" cy="2031"/>
                  <a:chOff x="208" y="820"/>
                  <a:chExt cx="4026" cy="2031"/>
                </a:xfrm>
              </p:grpSpPr>
              <p:sp>
                <p:nvSpPr>
                  <p:cNvPr id="418" name="Freeform 1216"/>
                  <p:cNvSpPr>
                    <a:spLocks/>
                  </p:cNvSpPr>
                  <p:nvPr/>
                </p:nvSpPr>
                <p:spPr bwMode="auto">
                  <a:xfrm>
                    <a:off x="1856" y="2245"/>
                    <a:ext cx="34" cy="34"/>
                  </a:xfrm>
                  <a:custGeom>
                    <a:avLst/>
                    <a:gdLst/>
                    <a:ahLst/>
                    <a:cxnLst>
                      <a:cxn ang="0">
                        <a:pos x="34" y="17"/>
                      </a:cxn>
                      <a:cxn ang="0">
                        <a:pos x="29" y="5"/>
                      </a:cxn>
                      <a:cxn ang="0">
                        <a:pos x="17" y="0"/>
                      </a:cxn>
                      <a:cxn ang="0">
                        <a:pos x="5" y="5"/>
                      </a:cxn>
                      <a:cxn ang="0">
                        <a:pos x="0" y="17"/>
                      </a:cxn>
                      <a:cxn ang="0">
                        <a:pos x="5" y="29"/>
                      </a:cxn>
                      <a:cxn ang="0">
                        <a:pos x="17" y="34"/>
                      </a:cxn>
                      <a:cxn ang="0">
                        <a:pos x="29" y="29"/>
                      </a:cxn>
                      <a:cxn ang="0">
                        <a:pos x="34" y="17"/>
                      </a:cxn>
                    </a:cxnLst>
                    <a:rect l="0" t="0" r="r" b="b"/>
                    <a:pathLst>
                      <a:path w="34" h="34">
                        <a:moveTo>
                          <a:pt x="34" y="17"/>
                        </a:moveTo>
                        <a:lnTo>
                          <a:pt x="29" y="5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5" y="29"/>
                        </a:lnTo>
                        <a:lnTo>
                          <a:pt x="17" y="34"/>
                        </a:lnTo>
                        <a:lnTo>
                          <a:pt x="29" y="29"/>
                        </a:lnTo>
                        <a:lnTo>
                          <a:pt x="34" y="1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9" name="Line 1217"/>
                  <p:cNvSpPr>
                    <a:spLocks noChangeShapeType="1"/>
                  </p:cNvSpPr>
                  <p:nvPr/>
                </p:nvSpPr>
                <p:spPr bwMode="auto">
                  <a:xfrm>
                    <a:off x="1741" y="2088"/>
                    <a:ext cx="5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0" name="Line 1218"/>
                  <p:cNvSpPr>
                    <a:spLocks noChangeShapeType="1"/>
                  </p:cNvSpPr>
                  <p:nvPr/>
                </p:nvSpPr>
                <p:spPr bwMode="auto">
                  <a:xfrm>
                    <a:off x="1792" y="208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1" name="Line 1219"/>
                  <p:cNvSpPr>
                    <a:spLocks noChangeShapeType="1"/>
                  </p:cNvSpPr>
                  <p:nvPr/>
                </p:nvSpPr>
                <p:spPr bwMode="auto">
                  <a:xfrm>
                    <a:off x="1845" y="2088"/>
                    <a:ext cx="5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2" name="Line 122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2077"/>
                    <a:ext cx="1" cy="18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3" name="Line 1221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2318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4" name="Line 1222"/>
                  <p:cNvSpPr>
                    <a:spLocks noChangeShapeType="1"/>
                  </p:cNvSpPr>
                  <p:nvPr/>
                </p:nvSpPr>
                <p:spPr bwMode="auto">
                  <a:xfrm>
                    <a:off x="1740" y="215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5" name="Line 1223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227"/>
                    <a:ext cx="1" cy="6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6" name="Line 1224"/>
                  <p:cNvSpPr>
                    <a:spLocks noChangeShapeType="1"/>
                  </p:cNvSpPr>
                  <p:nvPr/>
                </p:nvSpPr>
                <p:spPr bwMode="auto">
                  <a:xfrm>
                    <a:off x="1688" y="2088"/>
                    <a:ext cx="1" cy="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7" name="Line 12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7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8" name="Line 12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49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29" name="Line 1227"/>
                  <p:cNvSpPr>
                    <a:spLocks noChangeShapeType="1"/>
                  </p:cNvSpPr>
                  <p:nvPr/>
                </p:nvSpPr>
                <p:spPr bwMode="auto">
                  <a:xfrm>
                    <a:off x="1904" y="2174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0" name="Freeform 1228"/>
                  <p:cNvSpPr>
                    <a:spLocks/>
                  </p:cNvSpPr>
                  <p:nvPr/>
                </p:nvSpPr>
                <p:spPr bwMode="auto">
                  <a:xfrm>
                    <a:off x="1897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1" name="Freeform 1229"/>
                  <p:cNvSpPr>
                    <a:spLocks/>
                  </p:cNvSpPr>
                  <p:nvPr/>
                </p:nvSpPr>
                <p:spPr bwMode="auto">
                  <a:xfrm>
                    <a:off x="1897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2" name="Freeform 1230"/>
                  <p:cNvSpPr>
                    <a:spLocks/>
                  </p:cNvSpPr>
                  <p:nvPr/>
                </p:nvSpPr>
                <p:spPr bwMode="auto">
                  <a:xfrm>
                    <a:off x="1942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3" name="Rectangle 1231"/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165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34" name="Freeform 1232"/>
                  <p:cNvSpPr>
                    <a:spLocks/>
                  </p:cNvSpPr>
                  <p:nvPr/>
                </p:nvSpPr>
                <p:spPr bwMode="auto">
                  <a:xfrm>
                    <a:off x="1942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5" name="Line 12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5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6" name="Line 12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7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7" name="Line 1235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74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8" name="Freeform 1236"/>
                  <p:cNvSpPr>
                    <a:spLocks/>
                  </p:cNvSpPr>
                  <p:nvPr/>
                </p:nvSpPr>
                <p:spPr bwMode="auto">
                  <a:xfrm>
                    <a:off x="1845" y="217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6" y="2"/>
                      </a:cxn>
                      <a:cxn ang="0">
                        <a:pos x="0" y="1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6" h="2">
                        <a:moveTo>
                          <a:pt x="6" y="0"/>
                        </a:moveTo>
                        <a:lnTo>
                          <a:pt x="6" y="2"/>
                        </a:lnTo>
                        <a:lnTo>
                          <a:pt x="0" y="1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39" name="Freeform 1237"/>
                  <p:cNvSpPr>
                    <a:spLocks/>
                  </p:cNvSpPr>
                  <p:nvPr/>
                </p:nvSpPr>
                <p:spPr bwMode="auto">
                  <a:xfrm>
                    <a:off x="1845" y="217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6" y="2"/>
                      </a:cxn>
                      <a:cxn ang="0">
                        <a:pos x="0" y="1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6" h="2">
                        <a:moveTo>
                          <a:pt x="6" y="0"/>
                        </a:moveTo>
                        <a:lnTo>
                          <a:pt x="6" y="2"/>
                        </a:lnTo>
                        <a:lnTo>
                          <a:pt x="0" y="1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0" name="Freeform 1238"/>
                  <p:cNvSpPr>
                    <a:spLocks/>
                  </p:cNvSpPr>
                  <p:nvPr/>
                </p:nvSpPr>
                <p:spPr bwMode="auto">
                  <a:xfrm>
                    <a:off x="1890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1" name="Rectangle 1239"/>
                  <p:cNvSpPr>
                    <a:spLocks noChangeArrowheads="1"/>
                  </p:cNvSpPr>
                  <p:nvPr/>
                </p:nvSpPr>
                <p:spPr bwMode="auto">
                  <a:xfrm>
                    <a:off x="1862" y="2165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42" name="Freeform 1240"/>
                  <p:cNvSpPr>
                    <a:spLocks/>
                  </p:cNvSpPr>
                  <p:nvPr/>
                </p:nvSpPr>
                <p:spPr bwMode="auto">
                  <a:xfrm>
                    <a:off x="1890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3" name="Line 1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2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4" name="Line 12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5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5" name="Line 1243"/>
                  <p:cNvSpPr>
                    <a:spLocks noChangeShapeType="1"/>
                  </p:cNvSpPr>
                  <p:nvPr/>
                </p:nvSpPr>
                <p:spPr bwMode="auto">
                  <a:xfrm>
                    <a:off x="1799" y="2174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6" name="Freeform 1244"/>
                  <p:cNvSpPr>
                    <a:spLocks/>
                  </p:cNvSpPr>
                  <p:nvPr/>
                </p:nvSpPr>
                <p:spPr bwMode="auto">
                  <a:xfrm>
                    <a:off x="1792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7" name="Freeform 1245"/>
                  <p:cNvSpPr>
                    <a:spLocks/>
                  </p:cNvSpPr>
                  <p:nvPr/>
                </p:nvSpPr>
                <p:spPr bwMode="auto">
                  <a:xfrm>
                    <a:off x="1792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8" name="Freeform 1246"/>
                  <p:cNvSpPr>
                    <a:spLocks/>
                  </p:cNvSpPr>
                  <p:nvPr/>
                </p:nvSpPr>
                <p:spPr bwMode="auto">
                  <a:xfrm>
                    <a:off x="1838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49" name="Rectangle 1247"/>
                  <p:cNvSpPr>
                    <a:spLocks noChangeArrowheads="1"/>
                  </p:cNvSpPr>
                  <p:nvPr/>
                </p:nvSpPr>
                <p:spPr bwMode="auto">
                  <a:xfrm>
                    <a:off x="1810" y="2165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50" name="Freeform 1248"/>
                  <p:cNvSpPr>
                    <a:spLocks/>
                  </p:cNvSpPr>
                  <p:nvPr/>
                </p:nvSpPr>
                <p:spPr bwMode="auto">
                  <a:xfrm>
                    <a:off x="1838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1" name="Line 12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0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2" name="Line 12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3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3" name="Line 1251"/>
                  <p:cNvSpPr>
                    <a:spLocks noChangeShapeType="1"/>
                  </p:cNvSpPr>
                  <p:nvPr/>
                </p:nvSpPr>
                <p:spPr bwMode="auto">
                  <a:xfrm>
                    <a:off x="1747" y="2174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4" name="Freeform 1252"/>
                  <p:cNvSpPr>
                    <a:spLocks/>
                  </p:cNvSpPr>
                  <p:nvPr/>
                </p:nvSpPr>
                <p:spPr bwMode="auto">
                  <a:xfrm>
                    <a:off x="1740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5" name="Freeform 1253"/>
                  <p:cNvSpPr>
                    <a:spLocks/>
                  </p:cNvSpPr>
                  <p:nvPr/>
                </p:nvSpPr>
                <p:spPr bwMode="auto">
                  <a:xfrm>
                    <a:off x="1740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6" name="Freeform 1254"/>
                  <p:cNvSpPr>
                    <a:spLocks/>
                  </p:cNvSpPr>
                  <p:nvPr/>
                </p:nvSpPr>
                <p:spPr bwMode="auto">
                  <a:xfrm>
                    <a:off x="1786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7" name="Rectangle 1255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2165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58" name="Freeform 1256"/>
                  <p:cNvSpPr>
                    <a:spLocks/>
                  </p:cNvSpPr>
                  <p:nvPr/>
                </p:nvSpPr>
                <p:spPr bwMode="auto">
                  <a:xfrm>
                    <a:off x="1786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59" name="Line 12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8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0" name="Line 1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40" y="2187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1" name="Line 1259"/>
                  <p:cNvSpPr>
                    <a:spLocks noChangeShapeType="1"/>
                  </p:cNvSpPr>
                  <p:nvPr/>
                </p:nvSpPr>
                <p:spPr bwMode="auto">
                  <a:xfrm>
                    <a:off x="1695" y="2174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2" name="Freeform 1260"/>
                  <p:cNvSpPr>
                    <a:spLocks/>
                  </p:cNvSpPr>
                  <p:nvPr/>
                </p:nvSpPr>
                <p:spPr bwMode="auto">
                  <a:xfrm>
                    <a:off x="1688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3" name="Freeform 1261"/>
                  <p:cNvSpPr>
                    <a:spLocks/>
                  </p:cNvSpPr>
                  <p:nvPr/>
                </p:nvSpPr>
                <p:spPr bwMode="auto">
                  <a:xfrm>
                    <a:off x="1688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4" name="Freeform 1262"/>
                  <p:cNvSpPr>
                    <a:spLocks/>
                  </p:cNvSpPr>
                  <p:nvPr/>
                </p:nvSpPr>
                <p:spPr bwMode="auto">
                  <a:xfrm>
                    <a:off x="1733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5" name="Rectangle 1263"/>
                  <p:cNvSpPr>
                    <a:spLocks noChangeArrowheads="1"/>
                  </p:cNvSpPr>
                  <p:nvPr/>
                </p:nvSpPr>
                <p:spPr bwMode="auto">
                  <a:xfrm>
                    <a:off x="1706" y="2165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66" name="Freeform 1264"/>
                  <p:cNvSpPr>
                    <a:spLocks/>
                  </p:cNvSpPr>
                  <p:nvPr/>
                </p:nvSpPr>
                <p:spPr bwMode="auto">
                  <a:xfrm>
                    <a:off x="1733" y="217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7" name="Line 12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68" y="2252"/>
                    <a:ext cx="1" cy="3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8" name="Line 1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20" y="2252"/>
                    <a:ext cx="1" cy="3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69" name="Line 1267"/>
                  <p:cNvSpPr>
                    <a:spLocks noChangeShapeType="1"/>
                  </p:cNvSpPr>
                  <p:nvPr/>
                </p:nvSpPr>
                <p:spPr bwMode="auto">
                  <a:xfrm>
                    <a:off x="1975" y="2266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0" name="Freeform 1268"/>
                  <p:cNvSpPr>
                    <a:spLocks/>
                  </p:cNvSpPr>
                  <p:nvPr/>
                </p:nvSpPr>
                <p:spPr bwMode="auto">
                  <a:xfrm>
                    <a:off x="1968" y="2264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3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lnTo>
                          <a:pt x="7" y="3"/>
                        </a:lnTo>
                        <a:lnTo>
                          <a:pt x="0" y="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1" name="Freeform 1269"/>
                  <p:cNvSpPr>
                    <a:spLocks/>
                  </p:cNvSpPr>
                  <p:nvPr/>
                </p:nvSpPr>
                <p:spPr bwMode="auto">
                  <a:xfrm>
                    <a:off x="1968" y="2264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3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lnTo>
                          <a:pt x="7" y="3"/>
                        </a:lnTo>
                        <a:lnTo>
                          <a:pt x="0" y="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2" name="Freeform 1270"/>
                  <p:cNvSpPr>
                    <a:spLocks/>
                  </p:cNvSpPr>
                  <p:nvPr/>
                </p:nvSpPr>
                <p:spPr bwMode="auto">
                  <a:xfrm>
                    <a:off x="2013" y="2264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7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7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3" name="Rectangle 1271"/>
                  <p:cNvSpPr>
                    <a:spLocks noChangeArrowheads="1"/>
                  </p:cNvSpPr>
                  <p:nvPr/>
                </p:nvSpPr>
                <p:spPr bwMode="auto">
                  <a:xfrm>
                    <a:off x="1985" y="2257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74" name="Freeform 1272"/>
                  <p:cNvSpPr>
                    <a:spLocks/>
                  </p:cNvSpPr>
                  <p:nvPr/>
                </p:nvSpPr>
                <p:spPr bwMode="auto">
                  <a:xfrm>
                    <a:off x="2013" y="2264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7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7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5" name="Line 1273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2338"/>
                    <a:ext cx="3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6" name="Line 1274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2318"/>
                    <a:ext cx="3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7" name="Line 1275"/>
                  <p:cNvSpPr>
                    <a:spLocks noChangeShapeType="1"/>
                  </p:cNvSpPr>
                  <p:nvPr/>
                </p:nvSpPr>
                <p:spPr bwMode="auto">
                  <a:xfrm>
                    <a:off x="2020" y="2345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8" name="Line 12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20" y="2304"/>
                    <a:ext cx="1" cy="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79" name="Line 12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20" y="2332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0" name="Line 1278"/>
                  <p:cNvSpPr>
                    <a:spLocks noChangeShapeType="1"/>
                  </p:cNvSpPr>
                  <p:nvPr/>
                </p:nvSpPr>
                <p:spPr bwMode="auto">
                  <a:xfrm>
                    <a:off x="2020" y="2318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1" name="Freeform 1279"/>
                  <p:cNvSpPr>
                    <a:spLocks/>
                  </p:cNvSpPr>
                  <p:nvPr/>
                </p:nvSpPr>
                <p:spPr bwMode="auto">
                  <a:xfrm>
                    <a:off x="2019" y="2338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2" name="Freeform 1280"/>
                  <p:cNvSpPr>
                    <a:spLocks/>
                  </p:cNvSpPr>
                  <p:nvPr/>
                </p:nvSpPr>
                <p:spPr bwMode="auto">
                  <a:xfrm>
                    <a:off x="2019" y="2338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3" name="Freeform 1281"/>
                  <p:cNvSpPr>
                    <a:spLocks/>
                  </p:cNvSpPr>
                  <p:nvPr/>
                </p:nvSpPr>
                <p:spPr bwMode="auto">
                  <a:xfrm>
                    <a:off x="2019" y="2311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4" name="Rectangle 1282"/>
                  <p:cNvSpPr>
                    <a:spLocks noChangeArrowheads="1"/>
                  </p:cNvSpPr>
                  <p:nvPr/>
                </p:nvSpPr>
                <p:spPr bwMode="auto">
                  <a:xfrm>
                    <a:off x="2012" y="2324"/>
                    <a:ext cx="111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354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85" name="Freeform 1283"/>
                  <p:cNvSpPr>
                    <a:spLocks/>
                  </p:cNvSpPr>
                  <p:nvPr/>
                </p:nvSpPr>
                <p:spPr bwMode="auto">
                  <a:xfrm>
                    <a:off x="2019" y="2311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6" name="Line 1284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2266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7" name="Line 1285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2077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8" name="Line 12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2" y="2175"/>
                    <a:ext cx="1" cy="8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89" name="Line 1287"/>
                  <p:cNvSpPr>
                    <a:spLocks noChangeShapeType="1"/>
                  </p:cNvSpPr>
                  <p:nvPr/>
                </p:nvSpPr>
                <p:spPr bwMode="auto">
                  <a:xfrm>
                    <a:off x="2002" y="2084"/>
                    <a:ext cx="1" cy="8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0" name="Freeform 1288"/>
                  <p:cNvSpPr>
                    <a:spLocks/>
                  </p:cNvSpPr>
                  <p:nvPr/>
                </p:nvSpPr>
                <p:spPr bwMode="auto">
                  <a:xfrm>
                    <a:off x="2001" y="2259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1" name="Freeform 1289"/>
                  <p:cNvSpPr>
                    <a:spLocks/>
                  </p:cNvSpPr>
                  <p:nvPr/>
                </p:nvSpPr>
                <p:spPr bwMode="auto">
                  <a:xfrm>
                    <a:off x="2001" y="2259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2" name="Freeform 1290"/>
                  <p:cNvSpPr>
                    <a:spLocks/>
                  </p:cNvSpPr>
                  <p:nvPr/>
                </p:nvSpPr>
                <p:spPr bwMode="auto">
                  <a:xfrm>
                    <a:off x="2001" y="207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3" name="Rectangle 1291"/>
                  <p:cNvSpPr>
                    <a:spLocks noChangeArrowheads="1"/>
                  </p:cNvSpPr>
                  <p:nvPr/>
                </p:nvSpPr>
                <p:spPr bwMode="auto">
                  <a:xfrm>
                    <a:off x="1991" y="2167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3246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494" name="Freeform 1292"/>
                  <p:cNvSpPr>
                    <a:spLocks/>
                  </p:cNvSpPr>
                  <p:nvPr/>
                </p:nvSpPr>
                <p:spPr bwMode="auto">
                  <a:xfrm>
                    <a:off x="2001" y="207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5" name="Line 12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73" y="215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6" name="Line 1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73" y="2088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7" name="Line 12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9" y="2127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8" name="Line 1296"/>
                  <p:cNvSpPr>
                    <a:spLocks noChangeShapeType="1"/>
                  </p:cNvSpPr>
                  <p:nvPr/>
                </p:nvSpPr>
                <p:spPr bwMode="auto">
                  <a:xfrm>
                    <a:off x="1959" y="2095"/>
                    <a:ext cx="1" cy="2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99" name="Freeform 1297"/>
                  <p:cNvSpPr>
                    <a:spLocks/>
                  </p:cNvSpPr>
                  <p:nvPr/>
                </p:nvSpPr>
                <p:spPr bwMode="auto">
                  <a:xfrm>
                    <a:off x="1957" y="2150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2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" h="7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2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0" name="Freeform 1298"/>
                  <p:cNvSpPr>
                    <a:spLocks/>
                  </p:cNvSpPr>
                  <p:nvPr/>
                </p:nvSpPr>
                <p:spPr bwMode="auto">
                  <a:xfrm>
                    <a:off x="1957" y="2150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2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" h="7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2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1" name="Freeform 1299"/>
                  <p:cNvSpPr>
                    <a:spLocks/>
                  </p:cNvSpPr>
                  <p:nvPr/>
                </p:nvSpPr>
                <p:spPr bwMode="auto">
                  <a:xfrm>
                    <a:off x="1957" y="2088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3" y="7"/>
                      </a:cxn>
                      <a:cxn ang="0">
                        <a:pos x="2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3" y="7"/>
                        </a:lnTo>
                        <a:lnTo>
                          <a:pt x="2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2" name="Rectangle 1300"/>
                  <p:cNvSpPr>
                    <a:spLocks noChangeArrowheads="1"/>
                  </p:cNvSpPr>
                  <p:nvPr/>
                </p:nvSpPr>
                <p:spPr bwMode="auto">
                  <a:xfrm>
                    <a:off x="1947" y="2118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1190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03" name="Freeform 1301"/>
                  <p:cNvSpPr>
                    <a:spLocks/>
                  </p:cNvSpPr>
                  <p:nvPr/>
                </p:nvSpPr>
                <p:spPr bwMode="auto">
                  <a:xfrm>
                    <a:off x="1957" y="2088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3" y="7"/>
                      </a:cxn>
                      <a:cxn ang="0">
                        <a:pos x="2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3" y="7"/>
                        </a:lnTo>
                        <a:lnTo>
                          <a:pt x="2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4" name="Line 13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2" y="2296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5" name="Line 13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2" y="222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6" name="Line 13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8" y="2266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7" name="Line 1305"/>
                  <p:cNvSpPr>
                    <a:spLocks noChangeShapeType="1"/>
                  </p:cNvSpPr>
                  <p:nvPr/>
                </p:nvSpPr>
                <p:spPr bwMode="auto">
                  <a:xfrm>
                    <a:off x="1918" y="2234"/>
                    <a:ext cx="1" cy="2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8" name="Freeform 1306"/>
                  <p:cNvSpPr>
                    <a:spLocks/>
                  </p:cNvSpPr>
                  <p:nvPr/>
                </p:nvSpPr>
                <p:spPr bwMode="auto">
                  <a:xfrm>
                    <a:off x="1917" y="2289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09" name="Freeform 1307"/>
                  <p:cNvSpPr>
                    <a:spLocks/>
                  </p:cNvSpPr>
                  <p:nvPr/>
                </p:nvSpPr>
                <p:spPr bwMode="auto">
                  <a:xfrm>
                    <a:off x="1917" y="2289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0" name="Freeform 1308"/>
                  <p:cNvSpPr>
                    <a:spLocks/>
                  </p:cNvSpPr>
                  <p:nvPr/>
                </p:nvSpPr>
                <p:spPr bwMode="auto">
                  <a:xfrm>
                    <a:off x="1917" y="222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1" name="Rectangle 1309"/>
                  <p:cNvSpPr>
                    <a:spLocks noChangeArrowheads="1"/>
                  </p:cNvSpPr>
                  <p:nvPr/>
                </p:nvSpPr>
                <p:spPr bwMode="auto">
                  <a:xfrm>
                    <a:off x="1906" y="2257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1190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12" name="Freeform 1310"/>
                  <p:cNvSpPr>
                    <a:spLocks/>
                  </p:cNvSpPr>
                  <p:nvPr/>
                </p:nvSpPr>
                <p:spPr bwMode="auto">
                  <a:xfrm>
                    <a:off x="1917" y="222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3" name="Line 1311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2318"/>
                    <a:ext cx="5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4" name="Freeform 1312"/>
                  <p:cNvSpPr>
                    <a:spLocks/>
                  </p:cNvSpPr>
                  <p:nvPr/>
                </p:nvSpPr>
                <p:spPr bwMode="auto">
                  <a:xfrm>
                    <a:off x="1967" y="2266"/>
                    <a:ext cx="53" cy="52"/>
                  </a:xfrm>
                  <a:custGeom>
                    <a:avLst/>
                    <a:gdLst/>
                    <a:ahLst/>
                    <a:cxnLst>
                      <a:cxn ang="0">
                        <a:pos x="53" y="52"/>
                      </a:cxn>
                      <a:cxn ang="0">
                        <a:pos x="37" y="1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52">
                        <a:moveTo>
                          <a:pt x="53" y="52"/>
                        </a:moveTo>
                        <a:lnTo>
                          <a:pt x="37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5" name="Rectangle 1313"/>
                  <p:cNvSpPr>
                    <a:spLocks noChangeArrowheads="1"/>
                  </p:cNvSpPr>
                  <p:nvPr/>
                </p:nvSpPr>
                <p:spPr bwMode="auto">
                  <a:xfrm>
                    <a:off x="2079" y="2084"/>
                    <a:ext cx="3" cy="6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6" name="Rectangle 1314"/>
                  <p:cNvSpPr>
                    <a:spLocks noChangeArrowheads="1"/>
                  </p:cNvSpPr>
                  <p:nvPr/>
                </p:nvSpPr>
                <p:spPr bwMode="auto">
                  <a:xfrm>
                    <a:off x="1977" y="2084"/>
                    <a:ext cx="3" cy="6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7" name="Line 1315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037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8" name="Freeform 1316"/>
                  <p:cNvSpPr>
                    <a:spLocks/>
                  </p:cNvSpPr>
                  <p:nvPr/>
                </p:nvSpPr>
                <p:spPr bwMode="auto">
                  <a:xfrm>
                    <a:off x="2029" y="2037"/>
                    <a:ext cx="50" cy="99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5" y="15"/>
                      </a:cxn>
                      <a:cxn ang="0">
                        <a:pos x="0" y="50"/>
                      </a:cxn>
                      <a:cxn ang="0">
                        <a:pos x="15" y="85"/>
                      </a:cxn>
                      <a:cxn ang="0">
                        <a:pos x="50" y="99"/>
                      </a:cxn>
                    </a:cxnLst>
                    <a:rect l="0" t="0" r="r" b="b"/>
                    <a:pathLst>
                      <a:path w="50" h="99">
                        <a:moveTo>
                          <a:pt x="50" y="0"/>
                        </a:moveTo>
                        <a:lnTo>
                          <a:pt x="15" y="15"/>
                        </a:lnTo>
                        <a:lnTo>
                          <a:pt x="0" y="50"/>
                        </a:lnTo>
                        <a:lnTo>
                          <a:pt x="15" y="85"/>
                        </a:lnTo>
                        <a:lnTo>
                          <a:pt x="50" y="9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19" name="Line 1317"/>
                  <p:cNvSpPr>
                    <a:spLocks noChangeShapeType="1"/>
                  </p:cNvSpPr>
                  <p:nvPr/>
                </p:nvSpPr>
                <p:spPr bwMode="auto">
                  <a:xfrm>
                    <a:off x="2077" y="2037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0" name="Line 1318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2037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1" name="Line 1319"/>
                  <p:cNvSpPr>
                    <a:spLocks noChangeShapeType="1"/>
                  </p:cNvSpPr>
                  <p:nvPr/>
                </p:nvSpPr>
                <p:spPr bwMode="auto">
                  <a:xfrm>
                    <a:off x="1980" y="2037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2" name="Freeform 1320"/>
                  <p:cNvSpPr>
                    <a:spLocks/>
                  </p:cNvSpPr>
                  <p:nvPr/>
                </p:nvSpPr>
                <p:spPr bwMode="auto">
                  <a:xfrm>
                    <a:off x="1980" y="2037"/>
                    <a:ext cx="49" cy="99"/>
                  </a:xfrm>
                  <a:custGeom>
                    <a:avLst/>
                    <a:gdLst/>
                    <a:ahLst/>
                    <a:cxnLst>
                      <a:cxn ang="0">
                        <a:pos x="0" y="99"/>
                      </a:cxn>
                      <a:cxn ang="0">
                        <a:pos x="35" y="85"/>
                      </a:cxn>
                      <a:cxn ang="0">
                        <a:pos x="49" y="50"/>
                      </a:cxn>
                      <a:cxn ang="0">
                        <a:pos x="35" y="1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9" h="99">
                        <a:moveTo>
                          <a:pt x="0" y="99"/>
                        </a:moveTo>
                        <a:lnTo>
                          <a:pt x="35" y="85"/>
                        </a:lnTo>
                        <a:lnTo>
                          <a:pt x="49" y="50"/>
                        </a:lnTo>
                        <a:lnTo>
                          <a:pt x="35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3" name="Line 13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" y="847"/>
                    <a:ext cx="1" cy="23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4" name="Line 13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1" y="847"/>
                    <a:ext cx="1" cy="27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5" name="Line 13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861"/>
                    <a:ext cx="357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6" name="Freeform 1324"/>
                  <p:cNvSpPr>
                    <a:spLocks/>
                  </p:cNvSpPr>
                  <p:nvPr/>
                </p:nvSpPr>
                <p:spPr bwMode="auto">
                  <a:xfrm>
                    <a:off x="208" y="860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3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lnTo>
                          <a:pt x="7" y="3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7" name="Freeform 1325"/>
                  <p:cNvSpPr>
                    <a:spLocks/>
                  </p:cNvSpPr>
                  <p:nvPr/>
                </p:nvSpPr>
                <p:spPr bwMode="auto">
                  <a:xfrm>
                    <a:off x="208" y="860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3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3">
                        <a:moveTo>
                          <a:pt x="7" y="0"/>
                        </a:moveTo>
                        <a:lnTo>
                          <a:pt x="7" y="3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8" name="Freeform 1326"/>
                  <p:cNvSpPr>
                    <a:spLocks/>
                  </p:cNvSpPr>
                  <p:nvPr/>
                </p:nvSpPr>
                <p:spPr bwMode="auto">
                  <a:xfrm>
                    <a:off x="3794" y="860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29" name="Rectangle 1327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820"/>
                    <a:ext cx="185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62000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30" name="Freeform 1328"/>
                  <p:cNvSpPr>
                    <a:spLocks/>
                  </p:cNvSpPr>
                  <p:nvPr/>
                </p:nvSpPr>
                <p:spPr bwMode="auto">
                  <a:xfrm>
                    <a:off x="3794" y="860"/>
                    <a:ext cx="7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1" name="Line 1329"/>
                  <p:cNvSpPr>
                    <a:spLocks noChangeShapeType="1"/>
                  </p:cNvSpPr>
                  <p:nvPr/>
                </p:nvSpPr>
                <p:spPr bwMode="auto">
                  <a:xfrm>
                    <a:off x="3726" y="1885"/>
                    <a:ext cx="2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2" name="Line 1330"/>
                  <p:cNvSpPr>
                    <a:spLocks noChangeShapeType="1"/>
                  </p:cNvSpPr>
                  <p:nvPr/>
                </p:nvSpPr>
                <p:spPr bwMode="auto">
                  <a:xfrm>
                    <a:off x="3836" y="1960"/>
                    <a:ext cx="14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3" name="Line 1331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1892"/>
                    <a:ext cx="1" cy="1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4" name="Line 1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194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5" name="Freeform 1333"/>
                  <p:cNvSpPr>
                    <a:spLocks/>
                  </p:cNvSpPr>
                  <p:nvPr/>
                </p:nvSpPr>
                <p:spPr bwMode="auto">
                  <a:xfrm>
                    <a:off x="3968" y="1885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6" name="Freeform 1334"/>
                  <p:cNvSpPr>
                    <a:spLocks/>
                  </p:cNvSpPr>
                  <p:nvPr/>
                </p:nvSpPr>
                <p:spPr bwMode="auto">
                  <a:xfrm>
                    <a:off x="3968" y="1885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7" name="Freeform 1335"/>
                  <p:cNvSpPr>
                    <a:spLocks/>
                  </p:cNvSpPr>
                  <p:nvPr/>
                </p:nvSpPr>
                <p:spPr bwMode="auto">
                  <a:xfrm>
                    <a:off x="3968" y="1954"/>
                    <a:ext cx="2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38" name="Rectangle 1336"/>
                  <p:cNvSpPr>
                    <a:spLocks noChangeArrowheads="1"/>
                  </p:cNvSpPr>
                  <p:nvPr/>
                </p:nvSpPr>
                <p:spPr bwMode="auto">
                  <a:xfrm>
                    <a:off x="3912" y="1899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1300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39" name="Freeform 1337"/>
                  <p:cNvSpPr>
                    <a:spLocks/>
                  </p:cNvSpPr>
                  <p:nvPr/>
                </p:nvSpPr>
                <p:spPr bwMode="auto">
                  <a:xfrm>
                    <a:off x="3968" y="1954"/>
                    <a:ext cx="2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0" name="Line 1338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664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1" name="Line 1339"/>
                  <p:cNvSpPr>
                    <a:spLocks noChangeShapeType="1"/>
                  </p:cNvSpPr>
                  <p:nvPr/>
                </p:nvSpPr>
                <p:spPr bwMode="auto">
                  <a:xfrm>
                    <a:off x="3726" y="1885"/>
                    <a:ext cx="25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2" name="Line 1340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1671"/>
                    <a:ext cx="1" cy="8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3" name="Line 13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1793"/>
                    <a:ext cx="1" cy="8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4" name="Freeform 1342"/>
                  <p:cNvSpPr>
                    <a:spLocks/>
                  </p:cNvSpPr>
                  <p:nvPr/>
                </p:nvSpPr>
                <p:spPr bwMode="auto">
                  <a:xfrm>
                    <a:off x="3968" y="1664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5" name="Freeform 1343"/>
                  <p:cNvSpPr>
                    <a:spLocks/>
                  </p:cNvSpPr>
                  <p:nvPr/>
                </p:nvSpPr>
                <p:spPr bwMode="auto">
                  <a:xfrm>
                    <a:off x="3968" y="1664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6" name="Freeform 1344"/>
                  <p:cNvSpPr>
                    <a:spLocks/>
                  </p:cNvSpPr>
                  <p:nvPr/>
                </p:nvSpPr>
                <p:spPr bwMode="auto">
                  <a:xfrm>
                    <a:off x="3968" y="1878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7" name="Rectangle 1345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751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3800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48" name="Freeform 1346"/>
                  <p:cNvSpPr>
                    <a:spLocks/>
                  </p:cNvSpPr>
                  <p:nvPr/>
                </p:nvSpPr>
                <p:spPr bwMode="auto">
                  <a:xfrm>
                    <a:off x="3968" y="1878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49" name="Rectangle 1347"/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2365"/>
                    <a:ext cx="6" cy="2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0" name="Rectangle 1348"/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2466"/>
                    <a:ext cx="6" cy="3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1" name="Line 1349"/>
                  <p:cNvSpPr>
                    <a:spLocks noChangeShapeType="1"/>
                  </p:cNvSpPr>
                  <p:nvPr/>
                </p:nvSpPr>
                <p:spPr bwMode="auto">
                  <a:xfrm>
                    <a:off x="1793" y="2367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2" name="Freeform 1350"/>
                  <p:cNvSpPr>
                    <a:spLocks/>
                  </p:cNvSpPr>
                  <p:nvPr/>
                </p:nvSpPr>
                <p:spPr bwMode="auto">
                  <a:xfrm>
                    <a:off x="1793" y="2367"/>
                    <a:ext cx="99" cy="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5"/>
                      </a:cxn>
                      <a:cxn ang="0">
                        <a:pos x="49" y="50"/>
                      </a:cxn>
                      <a:cxn ang="0">
                        <a:pos x="84" y="35"/>
                      </a:cxn>
                      <a:cxn ang="0">
                        <a:pos x="99" y="0"/>
                      </a:cxn>
                    </a:cxnLst>
                    <a:rect l="0" t="0" r="r" b="b"/>
                    <a:pathLst>
                      <a:path w="99" h="50">
                        <a:moveTo>
                          <a:pt x="0" y="0"/>
                        </a:moveTo>
                        <a:lnTo>
                          <a:pt x="15" y="35"/>
                        </a:lnTo>
                        <a:lnTo>
                          <a:pt x="49" y="50"/>
                        </a:lnTo>
                        <a:lnTo>
                          <a:pt x="84" y="35"/>
                        </a:lnTo>
                        <a:lnTo>
                          <a:pt x="99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3" name="Line 1351"/>
                  <p:cNvSpPr>
                    <a:spLocks noChangeShapeType="1"/>
                  </p:cNvSpPr>
                  <p:nvPr/>
                </p:nvSpPr>
                <p:spPr bwMode="auto">
                  <a:xfrm>
                    <a:off x="1793" y="2369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4" name="Line 1352"/>
                  <p:cNvSpPr>
                    <a:spLocks noChangeShapeType="1"/>
                  </p:cNvSpPr>
                  <p:nvPr/>
                </p:nvSpPr>
                <p:spPr bwMode="auto">
                  <a:xfrm>
                    <a:off x="1793" y="2465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5" name="Line 1353"/>
                  <p:cNvSpPr>
                    <a:spLocks noChangeShapeType="1"/>
                  </p:cNvSpPr>
                  <p:nvPr/>
                </p:nvSpPr>
                <p:spPr bwMode="auto">
                  <a:xfrm>
                    <a:off x="1793" y="2466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6" name="Freeform 1354"/>
                  <p:cNvSpPr>
                    <a:spLocks/>
                  </p:cNvSpPr>
                  <p:nvPr/>
                </p:nvSpPr>
                <p:spPr bwMode="auto">
                  <a:xfrm>
                    <a:off x="1793" y="2417"/>
                    <a:ext cx="99" cy="49"/>
                  </a:xfrm>
                  <a:custGeom>
                    <a:avLst/>
                    <a:gdLst/>
                    <a:ahLst/>
                    <a:cxnLst>
                      <a:cxn ang="0">
                        <a:pos x="99" y="49"/>
                      </a:cxn>
                      <a:cxn ang="0">
                        <a:pos x="84" y="14"/>
                      </a:cxn>
                      <a:cxn ang="0">
                        <a:pos x="49" y="0"/>
                      </a:cxn>
                      <a:cxn ang="0">
                        <a:pos x="15" y="14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99" h="49">
                        <a:moveTo>
                          <a:pt x="99" y="49"/>
                        </a:moveTo>
                        <a:lnTo>
                          <a:pt x="84" y="14"/>
                        </a:lnTo>
                        <a:lnTo>
                          <a:pt x="49" y="0"/>
                        </a:lnTo>
                        <a:lnTo>
                          <a:pt x="15" y="14"/>
                        </a:lnTo>
                        <a:lnTo>
                          <a:pt x="0" y="4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7" name="Rectangle 1355"/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2341"/>
                    <a:ext cx="3" cy="6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8" name="Rectangle 1356"/>
                  <p:cNvSpPr>
                    <a:spLocks noChangeArrowheads="1"/>
                  </p:cNvSpPr>
                  <p:nvPr/>
                </p:nvSpPr>
                <p:spPr bwMode="auto">
                  <a:xfrm>
                    <a:off x="1434" y="2341"/>
                    <a:ext cx="3" cy="6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59" name="Line 13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5" y="2295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0" name="Freeform 1358"/>
                  <p:cNvSpPr>
                    <a:spLocks/>
                  </p:cNvSpPr>
                  <p:nvPr/>
                </p:nvSpPr>
                <p:spPr bwMode="auto">
                  <a:xfrm>
                    <a:off x="1335" y="2295"/>
                    <a:ext cx="50" cy="99"/>
                  </a:xfrm>
                  <a:custGeom>
                    <a:avLst/>
                    <a:gdLst/>
                    <a:ahLst/>
                    <a:cxnLst>
                      <a:cxn ang="0">
                        <a:pos x="0" y="99"/>
                      </a:cxn>
                      <a:cxn ang="0">
                        <a:pos x="35" y="84"/>
                      </a:cxn>
                      <a:cxn ang="0">
                        <a:pos x="50" y="49"/>
                      </a:cxn>
                      <a:cxn ang="0">
                        <a:pos x="35" y="1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0" h="99">
                        <a:moveTo>
                          <a:pt x="0" y="99"/>
                        </a:moveTo>
                        <a:lnTo>
                          <a:pt x="35" y="84"/>
                        </a:lnTo>
                        <a:lnTo>
                          <a:pt x="50" y="49"/>
                        </a:lnTo>
                        <a:lnTo>
                          <a:pt x="35" y="1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1" name="Line 13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7" y="2295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2" name="Line 13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3" y="2295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3" name="Line 13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4" y="2295"/>
                    <a:ext cx="1" cy="9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4" name="Freeform 1362"/>
                  <p:cNvSpPr>
                    <a:spLocks/>
                  </p:cNvSpPr>
                  <p:nvPr/>
                </p:nvSpPr>
                <p:spPr bwMode="auto">
                  <a:xfrm>
                    <a:off x="1385" y="2295"/>
                    <a:ext cx="49" cy="99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4" y="14"/>
                      </a:cxn>
                      <a:cxn ang="0">
                        <a:pos x="0" y="49"/>
                      </a:cxn>
                      <a:cxn ang="0">
                        <a:pos x="14" y="84"/>
                      </a:cxn>
                      <a:cxn ang="0">
                        <a:pos x="49" y="99"/>
                      </a:cxn>
                    </a:cxnLst>
                    <a:rect l="0" t="0" r="r" b="b"/>
                    <a:pathLst>
                      <a:path w="49" h="99">
                        <a:moveTo>
                          <a:pt x="49" y="0"/>
                        </a:moveTo>
                        <a:lnTo>
                          <a:pt x="14" y="14"/>
                        </a:lnTo>
                        <a:lnTo>
                          <a:pt x="0" y="49"/>
                        </a:lnTo>
                        <a:lnTo>
                          <a:pt x="14" y="84"/>
                        </a:lnTo>
                        <a:lnTo>
                          <a:pt x="49" y="9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5" name="Line 1363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315"/>
                    <a:ext cx="2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6" name="Line 1364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850"/>
                    <a:ext cx="2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7" name="Line 1365"/>
                  <p:cNvSpPr>
                    <a:spLocks noChangeShapeType="1"/>
                  </p:cNvSpPr>
                  <p:nvPr/>
                </p:nvSpPr>
                <p:spPr bwMode="auto">
                  <a:xfrm>
                    <a:off x="4119" y="1322"/>
                    <a:ext cx="1" cy="74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8" name="Line 13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19" y="2101"/>
                    <a:ext cx="1" cy="74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69" name="Freeform 1367"/>
                  <p:cNvSpPr>
                    <a:spLocks/>
                  </p:cNvSpPr>
                  <p:nvPr/>
                </p:nvSpPr>
                <p:spPr bwMode="auto">
                  <a:xfrm>
                    <a:off x="4118" y="1315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3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3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0" name="Freeform 1368"/>
                  <p:cNvSpPr>
                    <a:spLocks/>
                  </p:cNvSpPr>
                  <p:nvPr/>
                </p:nvSpPr>
                <p:spPr bwMode="auto">
                  <a:xfrm>
                    <a:off x="4118" y="1315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3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3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1" name="Freeform 1369"/>
                  <p:cNvSpPr>
                    <a:spLocks/>
                  </p:cNvSpPr>
                  <p:nvPr/>
                </p:nvSpPr>
                <p:spPr bwMode="auto">
                  <a:xfrm>
                    <a:off x="4118" y="2843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" h="7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2" name="Rectangle 1370"/>
                  <p:cNvSpPr>
                    <a:spLocks noChangeArrowheads="1"/>
                  </p:cNvSpPr>
                  <p:nvPr/>
                </p:nvSpPr>
                <p:spPr bwMode="auto">
                  <a:xfrm>
                    <a:off x="4049" y="2059"/>
                    <a:ext cx="185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26400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73" name="Freeform 1371"/>
                  <p:cNvSpPr>
                    <a:spLocks/>
                  </p:cNvSpPr>
                  <p:nvPr/>
                </p:nvSpPr>
                <p:spPr bwMode="auto">
                  <a:xfrm>
                    <a:off x="4118" y="2843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" h="7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4" name="Line 1372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501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5" name="Line 1373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850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6" name="Line 1374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2508"/>
                    <a:ext cx="1" cy="14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7" name="Line 13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2694"/>
                    <a:ext cx="1" cy="14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8" name="Freeform 1376"/>
                  <p:cNvSpPr>
                    <a:spLocks/>
                  </p:cNvSpPr>
                  <p:nvPr/>
                </p:nvSpPr>
                <p:spPr bwMode="auto">
                  <a:xfrm>
                    <a:off x="3968" y="2501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79" name="Freeform 1377"/>
                  <p:cNvSpPr>
                    <a:spLocks/>
                  </p:cNvSpPr>
                  <p:nvPr/>
                </p:nvSpPr>
                <p:spPr bwMode="auto">
                  <a:xfrm>
                    <a:off x="3968" y="2501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0" name="Freeform 1378"/>
                  <p:cNvSpPr>
                    <a:spLocks/>
                  </p:cNvSpPr>
                  <p:nvPr/>
                </p:nvSpPr>
                <p:spPr bwMode="auto">
                  <a:xfrm>
                    <a:off x="3968" y="2843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1" name="Rectangle 1379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26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6000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82" name="Freeform 1380"/>
                  <p:cNvSpPr>
                    <a:spLocks/>
                  </p:cNvSpPr>
                  <p:nvPr/>
                </p:nvSpPr>
                <p:spPr bwMode="auto">
                  <a:xfrm>
                    <a:off x="3968" y="2843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3" name="Line 1381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082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4" name="Line 1382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501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5" name="Line 1383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2089"/>
                    <a:ext cx="1" cy="18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6" name="Line 13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2310"/>
                    <a:ext cx="1" cy="18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7" name="Freeform 1385"/>
                  <p:cNvSpPr>
                    <a:spLocks/>
                  </p:cNvSpPr>
                  <p:nvPr/>
                </p:nvSpPr>
                <p:spPr bwMode="auto">
                  <a:xfrm>
                    <a:off x="3968" y="2082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8" name="Freeform 1386"/>
                  <p:cNvSpPr>
                    <a:spLocks/>
                  </p:cNvSpPr>
                  <p:nvPr/>
                </p:nvSpPr>
                <p:spPr bwMode="auto">
                  <a:xfrm>
                    <a:off x="3968" y="2082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89" name="Freeform 1387"/>
                  <p:cNvSpPr>
                    <a:spLocks/>
                  </p:cNvSpPr>
                  <p:nvPr/>
                </p:nvSpPr>
                <p:spPr bwMode="auto">
                  <a:xfrm>
                    <a:off x="3968" y="2494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0" name="Rectangle 1388"/>
                  <p:cNvSpPr>
                    <a:spLocks noChangeArrowheads="1"/>
                  </p:cNvSpPr>
                  <p:nvPr/>
                </p:nvSpPr>
                <p:spPr bwMode="auto">
                  <a:xfrm>
                    <a:off x="3912" y="2268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591" name="Freeform 1389"/>
                  <p:cNvSpPr>
                    <a:spLocks/>
                  </p:cNvSpPr>
                  <p:nvPr/>
                </p:nvSpPr>
                <p:spPr bwMode="auto">
                  <a:xfrm>
                    <a:off x="3968" y="2494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2" name="Line 1390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960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3" name="Line 1391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2082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4" name="Line 1392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1967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5" name="Line 1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2040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6" name="Freeform 1394"/>
                  <p:cNvSpPr>
                    <a:spLocks/>
                  </p:cNvSpPr>
                  <p:nvPr/>
                </p:nvSpPr>
                <p:spPr bwMode="auto">
                  <a:xfrm>
                    <a:off x="3968" y="1960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7" name="Freeform 1395"/>
                  <p:cNvSpPr>
                    <a:spLocks/>
                  </p:cNvSpPr>
                  <p:nvPr/>
                </p:nvSpPr>
                <p:spPr bwMode="auto">
                  <a:xfrm>
                    <a:off x="3968" y="1960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8" name="Freeform 1396"/>
                  <p:cNvSpPr>
                    <a:spLocks/>
                  </p:cNvSpPr>
                  <p:nvPr/>
                </p:nvSpPr>
                <p:spPr bwMode="auto">
                  <a:xfrm>
                    <a:off x="3968" y="2076"/>
                    <a:ext cx="2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599" name="Rectangle 1397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998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2100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00" name="Freeform 1398"/>
                  <p:cNvSpPr>
                    <a:spLocks/>
                  </p:cNvSpPr>
                  <p:nvPr/>
                </p:nvSpPr>
                <p:spPr bwMode="auto">
                  <a:xfrm>
                    <a:off x="3968" y="2076"/>
                    <a:ext cx="2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6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1" name="Line 1399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315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2" name="Line 1400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664"/>
                    <a:ext cx="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3" name="Line 1401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1322"/>
                    <a:ext cx="1" cy="14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4" name="Line 14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9" y="1508"/>
                    <a:ext cx="1" cy="14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5" name="Freeform 1403"/>
                  <p:cNvSpPr>
                    <a:spLocks/>
                  </p:cNvSpPr>
                  <p:nvPr/>
                </p:nvSpPr>
                <p:spPr bwMode="auto">
                  <a:xfrm>
                    <a:off x="3968" y="1315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6" name="Freeform 1404"/>
                  <p:cNvSpPr>
                    <a:spLocks/>
                  </p:cNvSpPr>
                  <p:nvPr/>
                </p:nvSpPr>
                <p:spPr bwMode="auto">
                  <a:xfrm>
                    <a:off x="3968" y="1315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2" y="7"/>
                      </a:cxn>
                      <a:cxn ang="0">
                        <a:pos x="1" y="0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7"/>
                        </a:lnTo>
                        <a:lnTo>
                          <a:pt x="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7" name="Freeform 1405"/>
                  <p:cNvSpPr>
                    <a:spLocks/>
                  </p:cNvSpPr>
                  <p:nvPr/>
                </p:nvSpPr>
                <p:spPr bwMode="auto">
                  <a:xfrm>
                    <a:off x="3968" y="165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08" name="Rectangle 1406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466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6000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09" name="Freeform 1407"/>
                  <p:cNvSpPr>
                    <a:spLocks/>
                  </p:cNvSpPr>
                  <p:nvPr/>
                </p:nvSpPr>
                <p:spPr bwMode="auto">
                  <a:xfrm>
                    <a:off x="3968" y="1657"/>
                    <a:ext cx="2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" h="7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0" name="Line 14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1" name="Line 14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1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2" name="Line 1410"/>
                  <p:cNvSpPr>
                    <a:spLocks noChangeShapeType="1"/>
                  </p:cNvSpPr>
                  <p:nvPr/>
                </p:nvSpPr>
                <p:spPr bwMode="auto">
                  <a:xfrm>
                    <a:off x="3599" y="1094"/>
                    <a:ext cx="1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3" name="Freeform 1411"/>
                  <p:cNvSpPr>
                    <a:spLocks/>
                  </p:cNvSpPr>
                  <p:nvPr/>
                </p:nvSpPr>
                <p:spPr bwMode="auto">
                  <a:xfrm>
                    <a:off x="359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4" name="Freeform 1412"/>
                  <p:cNvSpPr>
                    <a:spLocks/>
                  </p:cNvSpPr>
                  <p:nvPr/>
                </p:nvSpPr>
                <p:spPr bwMode="auto">
                  <a:xfrm>
                    <a:off x="359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5" name="Freeform 1413"/>
                  <p:cNvSpPr>
                    <a:spLocks/>
                  </p:cNvSpPr>
                  <p:nvPr/>
                </p:nvSpPr>
                <p:spPr bwMode="auto">
                  <a:xfrm>
                    <a:off x="379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616" name="Rectangle 1414"/>
                  <p:cNvSpPr>
                    <a:spLocks noChangeArrowheads="1"/>
                  </p:cNvSpPr>
                  <p:nvPr/>
                </p:nvSpPr>
                <p:spPr bwMode="auto">
                  <a:xfrm>
                    <a:off x="3640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3600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617" name="Freeform 1415"/>
                  <p:cNvSpPr>
                    <a:spLocks/>
                  </p:cNvSpPr>
                  <p:nvPr/>
                </p:nvSpPr>
                <p:spPr bwMode="auto">
                  <a:xfrm>
                    <a:off x="379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grpSp>
              <p:nvGrpSpPr>
                <p:cNvPr id="22" name="Group 1617"/>
                <p:cNvGrpSpPr>
                  <a:grpSpLocks/>
                </p:cNvGrpSpPr>
                <p:nvPr/>
              </p:nvGrpSpPr>
              <p:grpSpPr bwMode="auto">
                <a:xfrm>
                  <a:off x="208" y="1052"/>
                  <a:ext cx="3448" cy="1609"/>
                  <a:chOff x="208" y="1052"/>
                  <a:chExt cx="3448" cy="1609"/>
                </a:xfrm>
              </p:grpSpPr>
              <p:sp>
                <p:nvSpPr>
                  <p:cNvPr id="218" name="Line 14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84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19" name="Line 14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0" name="Line 1419"/>
                  <p:cNvSpPr>
                    <a:spLocks noChangeShapeType="1"/>
                  </p:cNvSpPr>
                  <p:nvPr/>
                </p:nvSpPr>
                <p:spPr bwMode="auto">
                  <a:xfrm>
                    <a:off x="3391" y="1094"/>
                    <a:ext cx="19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1" name="Freeform 1420"/>
                  <p:cNvSpPr>
                    <a:spLocks/>
                  </p:cNvSpPr>
                  <p:nvPr/>
                </p:nvSpPr>
                <p:spPr bwMode="auto">
                  <a:xfrm>
                    <a:off x="338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2" name="Freeform 1421"/>
                  <p:cNvSpPr>
                    <a:spLocks/>
                  </p:cNvSpPr>
                  <p:nvPr/>
                </p:nvSpPr>
                <p:spPr bwMode="auto">
                  <a:xfrm>
                    <a:off x="338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3" name="Freeform 1422"/>
                  <p:cNvSpPr>
                    <a:spLocks/>
                  </p:cNvSpPr>
                  <p:nvPr/>
                </p:nvSpPr>
                <p:spPr bwMode="auto">
                  <a:xfrm>
                    <a:off x="3585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4" name="Rectangle 1423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3600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25" name="Freeform 1424"/>
                  <p:cNvSpPr>
                    <a:spLocks/>
                  </p:cNvSpPr>
                  <p:nvPr/>
                </p:nvSpPr>
                <p:spPr bwMode="auto">
                  <a:xfrm>
                    <a:off x="3585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6" name="Line 14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6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7" name="Line 14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84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8" name="Line 1427"/>
                  <p:cNvSpPr>
                    <a:spLocks noChangeShapeType="1"/>
                  </p:cNvSpPr>
                  <p:nvPr/>
                </p:nvSpPr>
                <p:spPr bwMode="auto">
                  <a:xfrm>
                    <a:off x="2974" y="1094"/>
                    <a:ext cx="40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29" name="Freeform 1428"/>
                  <p:cNvSpPr>
                    <a:spLocks/>
                  </p:cNvSpPr>
                  <p:nvPr/>
                </p:nvSpPr>
                <p:spPr bwMode="auto">
                  <a:xfrm>
                    <a:off x="2966" y="1093"/>
                    <a:ext cx="8" cy="2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8" y="2"/>
                      </a:cxn>
                      <a:cxn ang="0">
                        <a:pos x="0" y="1"/>
                      </a:cxn>
                      <a:cxn ang="0">
                        <a:pos x="8" y="0"/>
                      </a:cxn>
                    </a:cxnLst>
                    <a:rect l="0" t="0" r="r" b="b"/>
                    <a:pathLst>
                      <a:path w="8" h="2">
                        <a:moveTo>
                          <a:pt x="8" y="0"/>
                        </a:moveTo>
                        <a:lnTo>
                          <a:pt x="8" y="2"/>
                        </a:lnTo>
                        <a:lnTo>
                          <a:pt x="0" y="1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0" name="Freeform 1429"/>
                  <p:cNvSpPr>
                    <a:spLocks/>
                  </p:cNvSpPr>
                  <p:nvPr/>
                </p:nvSpPr>
                <p:spPr bwMode="auto">
                  <a:xfrm>
                    <a:off x="2966" y="1093"/>
                    <a:ext cx="8" cy="2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8" y="2"/>
                      </a:cxn>
                      <a:cxn ang="0">
                        <a:pos x="0" y="1"/>
                      </a:cxn>
                      <a:cxn ang="0">
                        <a:pos x="8" y="0"/>
                      </a:cxn>
                    </a:cxnLst>
                    <a:rect l="0" t="0" r="r" b="b"/>
                    <a:pathLst>
                      <a:path w="8" h="2">
                        <a:moveTo>
                          <a:pt x="8" y="0"/>
                        </a:moveTo>
                        <a:lnTo>
                          <a:pt x="8" y="2"/>
                        </a:lnTo>
                        <a:lnTo>
                          <a:pt x="0" y="1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1" name="Freeform 1430"/>
                  <p:cNvSpPr>
                    <a:spLocks/>
                  </p:cNvSpPr>
                  <p:nvPr/>
                </p:nvSpPr>
                <p:spPr bwMode="auto">
                  <a:xfrm>
                    <a:off x="337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2" name="Rectangle 1431"/>
                  <p:cNvSpPr>
                    <a:spLocks noChangeArrowheads="1"/>
                  </p:cNvSpPr>
                  <p:nvPr/>
                </p:nvSpPr>
                <p:spPr bwMode="auto">
                  <a:xfrm>
                    <a:off x="3118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33" name="Freeform 1432"/>
                  <p:cNvSpPr>
                    <a:spLocks/>
                  </p:cNvSpPr>
                  <p:nvPr/>
                </p:nvSpPr>
                <p:spPr bwMode="auto">
                  <a:xfrm>
                    <a:off x="337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4" name="Line 14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9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5" name="Line 14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6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6" name="Line 1435"/>
                  <p:cNvSpPr>
                    <a:spLocks noChangeShapeType="1"/>
                  </p:cNvSpPr>
                  <p:nvPr/>
                </p:nvSpPr>
                <p:spPr bwMode="auto">
                  <a:xfrm>
                    <a:off x="2556" y="1094"/>
                    <a:ext cx="4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7" name="Freeform 1436"/>
                  <p:cNvSpPr>
                    <a:spLocks/>
                  </p:cNvSpPr>
                  <p:nvPr/>
                </p:nvSpPr>
                <p:spPr bwMode="auto">
                  <a:xfrm>
                    <a:off x="2549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8" name="Freeform 1437"/>
                  <p:cNvSpPr>
                    <a:spLocks/>
                  </p:cNvSpPr>
                  <p:nvPr/>
                </p:nvSpPr>
                <p:spPr bwMode="auto">
                  <a:xfrm>
                    <a:off x="2549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39" name="Freeform 1438"/>
                  <p:cNvSpPr>
                    <a:spLocks/>
                  </p:cNvSpPr>
                  <p:nvPr/>
                </p:nvSpPr>
                <p:spPr bwMode="auto">
                  <a:xfrm>
                    <a:off x="2960" y="109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6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0" name="Rectangle 1439"/>
                  <p:cNvSpPr>
                    <a:spLocks noChangeArrowheads="1"/>
                  </p:cNvSpPr>
                  <p:nvPr/>
                </p:nvSpPr>
                <p:spPr bwMode="auto">
                  <a:xfrm>
                    <a:off x="2701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41" name="Freeform 1440"/>
                  <p:cNvSpPr>
                    <a:spLocks/>
                  </p:cNvSpPr>
                  <p:nvPr/>
                </p:nvSpPr>
                <p:spPr bwMode="auto">
                  <a:xfrm>
                    <a:off x="2960" y="109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6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2" name="Line 14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3" name="Line 14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9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4" name="Line 1443"/>
                  <p:cNvSpPr>
                    <a:spLocks noChangeShapeType="1"/>
                  </p:cNvSpPr>
                  <p:nvPr/>
                </p:nvSpPr>
                <p:spPr bwMode="auto">
                  <a:xfrm>
                    <a:off x="2139" y="1094"/>
                    <a:ext cx="40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5" name="Freeform 1444"/>
                  <p:cNvSpPr>
                    <a:spLocks/>
                  </p:cNvSpPr>
                  <p:nvPr/>
                </p:nvSpPr>
                <p:spPr bwMode="auto">
                  <a:xfrm>
                    <a:off x="213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6" name="Freeform 1445"/>
                  <p:cNvSpPr>
                    <a:spLocks/>
                  </p:cNvSpPr>
                  <p:nvPr/>
                </p:nvSpPr>
                <p:spPr bwMode="auto">
                  <a:xfrm>
                    <a:off x="213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7" name="Freeform 1446"/>
                  <p:cNvSpPr>
                    <a:spLocks/>
                  </p:cNvSpPr>
                  <p:nvPr/>
                </p:nvSpPr>
                <p:spPr bwMode="auto">
                  <a:xfrm>
                    <a:off x="254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48" name="Rectangle 1447"/>
                  <p:cNvSpPr>
                    <a:spLocks noChangeArrowheads="1"/>
                  </p:cNvSpPr>
                  <p:nvPr/>
                </p:nvSpPr>
                <p:spPr bwMode="auto">
                  <a:xfrm>
                    <a:off x="2284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49" name="Freeform 1448"/>
                  <p:cNvSpPr>
                    <a:spLocks/>
                  </p:cNvSpPr>
                  <p:nvPr/>
                </p:nvSpPr>
                <p:spPr bwMode="auto">
                  <a:xfrm>
                    <a:off x="254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0" name="Line 14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9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1" name="Line 14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2" name="Line 1451"/>
                  <p:cNvSpPr>
                    <a:spLocks noChangeShapeType="1"/>
                  </p:cNvSpPr>
                  <p:nvPr/>
                </p:nvSpPr>
                <p:spPr bwMode="auto">
                  <a:xfrm>
                    <a:off x="1676" y="1094"/>
                    <a:ext cx="44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3" name="Freeform 1452"/>
                  <p:cNvSpPr>
                    <a:spLocks/>
                  </p:cNvSpPr>
                  <p:nvPr/>
                </p:nvSpPr>
                <p:spPr bwMode="auto">
                  <a:xfrm>
                    <a:off x="1669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4" name="Freeform 1453"/>
                  <p:cNvSpPr>
                    <a:spLocks/>
                  </p:cNvSpPr>
                  <p:nvPr/>
                </p:nvSpPr>
                <p:spPr bwMode="auto">
                  <a:xfrm>
                    <a:off x="1669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5" name="Freeform 1454"/>
                  <p:cNvSpPr>
                    <a:spLocks/>
                  </p:cNvSpPr>
                  <p:nvPr/>
                </p:nvSpPr>
                <p:spPr bwMode="auto">
                  <a:xfrm>
                    <a:off x="2125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6" name="Rectangle 1455"/>
                  <p:cNvSpPr>
                    <a:spLocks noChangeArrowheads="1"/>
                  </p:cNvSpPr>
                  <p:nvPr/>
                </p:nvSpPr>
                <p:spPr bwMode="auto">
                  <a:xfrm>
                    <a:off x="1844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8000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57" name="Freeform 1456"/>
                  <p:cNvSpPr>
                    <a:spLocks/>
                  </p:cNvSpPr>
                  <p:nvPr/>
                </p:nvSpPr>
                <p:spPr bwMode="auto">
                  <a:xfrm>
                    <a:off x="2125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8" name="Line 14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59" name="Line 14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9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0" name="Line 1459"/>
                  <p:cNvSpPr>
                    <a:spLocks noChangeShapeType="1"/>
                  </p:cNvSpPr>
                  <p:nvPr/>
                </p:nvSpPr>
                <p:spPr bwMode="auto">
                  <a:xfrm>
                    <a:off x="1484" y="1094"/>
                    <a:ext cx="17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1" name="Freeform 1460"/>
                  <p:cNvSpPr>
                    <a:spLocks/>
                  </p:cNvSpPr>
                  <p:nvPr/>
                </p:nvSpPr>
                <p:spPr bwMode="auto">
                  <a:xfrm>
                    <a:off x="147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2" name="Freeform 1461"/>
                  <p:cNvSpPr>
                    <a:spLocks/>
                  </p:cNvSpPr>
                  <p:nvPr/>
                </p:nvSpPr>
                <p:spPr bwMode="auto">
                  <a:xfrm>
                    <a:off x="147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3" name="Freeform 1462"/>
                  <p:cNvSpPr>
                    <a:spLocks/>
                  </p:cNvSpPr>
                  <p:nvPr/>
                </p:nvSpPr>
                <p:spPr bwMode="auto">
                  <a:xfrm>
                    <a:off x="166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4" name="Rectangle 1463"/>
                  <p:cNvSpPr>
                    <a:spLocks noChangeArrowheads="1"/>
                  </p:cNvSpPr>
                  <p:nvPr/>
                </p:nvSpPr>
                <p:spPr bwMode="auto">
                  <a:xfrm>
                    <a:off x="1517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3300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65" name="Freeform 1464"/>
                  <p:cNvSpPr>
                    <a:spLocks/>
                  </p:cNvSpPr>
                  <p:nvPr/>
                </p:nvSpPr>
                <p:spPr bwMode="auto">
                  <a:xfrm>
                    <a:off x="1662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6" name="Line 14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1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7" name="Line 14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7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8" name="Line 1467"/>
                  <p:cNvSpPr>
                    <a:spLocks noChangeShapeType="1"/>
                  </p:cNvSpPr>
                  <p:nvPr/>
                </p:nvSpPr>
                <p:spPr bwMode="auto">
                  <a:xfrm>
                    <a:off x="1258" y="1094"/>
                    <a:ext cx="2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69" name="Freeform 1468"/>
                  <p:cNvSpPr>
                    <a:spLocks/>
                  </p:cNvSpPr>
                  <p:nvPr/>
                </p:nvSpPr>
                <p:spPr bwMode="auto">
                  <a:xfrm>
                    <a:off x="1251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0" name="Freeform 1469"/>
                  <p:cNvSpPr>
                    <a:spLocks/>
                  </p:cNvSpPr>
                  <p:nvPr/>
                </p:nvSpPr>
                <p:spPr bwMode="auto">
                  <a:xfrm>
                    <a:off x="1251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1" name="Freeform 1470"/>
                  <p:cNvSpPr>
                    <a:spLocks/>
                  </p:cNvSpPr>
                  <p:nvPr/>
                </p:nvSpPr>
                <p:spPr bwMode="auto">
                  <a:xfrm>
                    <a:off x="1470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2" name="Rectangle 1471"/>
                  <p:cNvSpPr>
                    <a:spLocks noChangeArrowheads="1"/>
                  </p:cNvSpPr>
                  <p:nvPr/>
                </p:nvSpPr>
                <p:spPr bwMode="auto">
                  <a:xfrm>
                    <a:off x="1308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3900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73" name="Freeform 1472"/>
                  <p:cNvSpPr>
                    <a:spLocks/>
                  </p:cNvSpPr>
                  <p:nvPr/>
                </p:nvSpPr>
                <p:spPr bwMode="auto">
                  <a:xfrm>
                    <a:off x="1470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4" name="Line 14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4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5" name="Line 14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1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6" name="Line 1475"/>
                  <p:cNvSpPr>
                    <a:spLocks noChangeShapeType="1"/>
                  </p:cNvSpPr>
                  <p:nvPr/>
                </p:nvSpPr>
                <p:spPr bwMode="auto">
                  <a:xfrm>
                    <a:off x="841" y="1094"/>
                    <a:ext cx="40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7" name="Freeform 1476"/>
                  <p:cNvSpPr>
                    <a:spLocks/>
                  </p:cNvSpPr>
                  <p:nvPr/>
                </p:nvSpPr>
                <p:spPr bwMode="auto">
                  <a:xfrm>
                    <a:off x="83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8" name="Freeform 1477"/>
                  <p:cNvSpPr>
                    <a:spLocks/>
                  </p:cNvSpPr>
                  <p:nvPr/>
                </p:nvSpPr>
                <p:spPr bwMode="auto">
                  <a:xfrm>
                    <a:off x="834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79" name="Freeform 1478"/>
                  <p:cNvSpPr>
                    <a:spLocks/>
                  </p:cNvSpPr>
                  <p:nvPr/>
                </p:nvSpPr>
                <p:spPr bwMode="auto">
                  <a:xfrm>
                    <a:off x="1245" y="109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6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0" name="Rectangle 1479"/>
                  <p:cNvSpPr>
                    <a:spLocks noChangeArrowheads="1"/>
                  </p:cNvSpPr>
                  <p:nvPr/>
                </p:nvSpPr>
                <p:spPr bwMode="auto">
                  <a:xfrm>
                    <a:off x="986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81" name="Freeform 1480"/>
                  <p:cNvSpPr>
                    <a:spLocks/>
                  </p:cNvSpPr>
                  <p:nvPr/>
                </p:nvSpPr>
                <p:spPr bwMode="auto">
                  <a:xfrm>
                    <a:off x="1245" y="1093"/>
                    <a:ext cx="6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6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2" name="Line 14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7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3" name="Line 14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4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4" name="Line 1483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1094"/>
                    <a:ext cx="40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5" name="Freeform 1484"/>
                  <p:cNvSpPr>
                    <a:spLocks/>
                  </p:cNvSpPr>
                  <p:nvPr/>
                </p:nvSpPr>
                <p:spPr bwMode="auto">
                  <a:xfrm>
                    <a:off x="41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6" name="Freeform 1485"/>
                  <p:cNvSpPr>
                    <a:spLocks/>
                  </p:cNvSpPr>
                  <p:nvPr/>
                </p:nvSpPr>
                <p:spPr bwMode="auto">
                  <a:xfrm>
                    <a:off x="41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7" name="Freeform 1486"/>
                  <p:cNvSpPr>
                    <a:spLocks/>
                  </p:cNvSpPr>
                  <p:nvPr/>
                </p:nvSpPr>
                <p:spPr bwMode="auto">
                  <a:xfrm>
                    <a:off x="82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88" name="Rectangle 1487"/>
                  <p:cNvSpPr>
                    <a:spLocks noChangeArrowheads="1"/>
                  </p:cNvSpPr>
                  <p:nvPr/>
                </p:nvSpPr>
                <p:spPr bwMode="auto">
                  <a:xfrm>
                    <a:off x="569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7200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89" name="Freeform 1488"/>
                  <p:cNvSpPr>
                    <a:spLocks/>
                  </p:cNvSpPr>
                  <p:nvPr/>
                </p:nvSpPr>
                <p:spPr bwMode="auto">
                  <a:xfrm>
                    <a:off x="827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0" name="Line 14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1" name="Line 14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7" y="1080"/>
                    <a:ext cx="1" cy="3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2" name="Line 149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1094"/>
                    <a:ext cx="19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3" name="Freeform 1492"/>
                  <p:cNvSpPr>
                    <a:spLocks/>
                  </p:cNvSpPr>
                  <p:nvPr/>
                </p:nvSpPr>
                <p:spPr bwMode="auto">
                  <a:xfrm>
                    <a:off x="208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4" name="Freeform 1493"/>
                  <p:cNvSpPr>
                    <a:spLocks/>
                  </p:cNvSpPr>
                  <p:nvPr/>
                </p:nvSpPr>
                <p:spPr bwMode="auto">
                  <a:xfrm>
                    <a:off x="208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7" y="2"/>
                      </a:cxn>
                      <a:cxn ang="0">
                        <a:pos x="0" y="1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7" y="2"/>
                        </a:lnTo>
                        <a:lnTo>
                          <a:pt x="0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5" name="Freeform 1494"/>
                  <p:cNvSpPr>
                    <a:spLocks/>
                  </p:cNvSpPr>
                  <p:nvPr/>
                </p:nvSpPr>
                <p:spPr bwMode="auto">
                  <a:xfrm>
                    <a:off x="410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6" name="Rectangle 1495"/>
                  <p:cNvSpPr>
                    <a:spLocks noChangeArrowheads="1"/>
                  </p:cNvSpPr>
                  <p:nvPr/>
                </p:nvSpPr>
                <p:spPr bwMode="auto">
                  <a:xfrm>
                    <a:off x="256" y="1052"/>
                    <a:ext cx="148" cy="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돋움" pitchFamily="50" charset="-127"/>
                        <a:cs typeface="굴림" pitchFamily="50" charset="-127"/>
                      </a:rPr>
                      <a:t>3600</a:t>
                    </a:r>
                    <a:endParaRPr kumimoji="1" lang="ko-KR" altLang="ko-KR" sz="7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굴림" pitchFamily="50" charset="-127"/>
                      <a:cs typeface="굴림" pitchFamily="50" charset="-127"/>
                    </a:endParaRPr>
                  </a:p>
                </p:txBody>
              </p:sp>
              <p:sp>
                <p:nvSpPr>
                  <p:cNvPr id="297" name="Freeform 1496"/>
                  <p:cNvSpPr>
                    <a:spLocks/>
                  </p:cNvSpPr>
                  <p:nvPr/>
                </p:nvSpPr>
                <p:spPr bwMode="auto">
                  <a:xfrm>
                    <a:off x="410" y="1093"/>
                    <a:ext cx="7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"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8" name="Freeform 1497"/>
                  <p:cNvSpPr>
                    <a:spLocks/>
                  </p:cNvSpPr>
                  <p:nvPr/>
                </p:nvSpPr>
                <p:spPr bwMode="auto">
                  <a:xfrm>
                    <a:off x="1525" y="1841"/>
                    <a:ext cx="49" cy="47"/>
                  </a:xfrm>
                  <a:custGeom>
                    <a:avLst/>
                    <a:gdLst/>
                    <a:ahLst/>
                    <a:cxnLst>
                      <a:cxn ang="0">
                        <a:pos x="0" y="47"/>
                      </a:cxn>
                      <a:cxn ang="0">
                        <a:pos x="34" y="3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49" h="47">
                        <a:moveTo>
                          <a:pt x="0" y="47"/>
                        </a:moveTo>
                        <a:lnTo>
                          <a:pt x="34" y="34"/>
                        </a:lnTo>
                        <a:lnTo>
                          <a:pt x="49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299" name="Line 14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23" y="1835"/>
                    <a:ext cx="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0" name="Line 14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72" y="1835"/>
                    <a:ext cx="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1" name="Line 15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72" y="1839"/>
                    <a:ext cx="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2" name="Line 15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25" y="1841"/>
                    <a:ext cx="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3" name="Line 1502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1841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4" name="Line 1503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1835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5" name="Line 1504"/>
                  <p:cNvSpPr>
                    <a:spLocks noChangeShapeType="1"/>
                  </p:cNvSpPr>
                  <p:nvPr/>
                </p:nvSpPr>
                <p:spPr bwMode="auto">
                  <a:xfrm>
                    <a:off x="1525" y="1841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6" name="Line 15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74" y="1841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7" name="Line 15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4" y="1839"/>
                    <a:ext cx="1" cy="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8" name="Line 15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72" y="1839"/>
                    <a:ext cx="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09" name="Line 15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2" y="1835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0" name="Line 15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3" y="1835"/>
                    <a:ext cx="1" cy="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1" name="Line 1510"/>
                  <p:cNvSpPr>
                    <a:spLocks noChangeShapeType="1"/>
                  </p:cNvSpPr>
                  <p:nvPr/>
                </p:nvSpPr>
                <p:spPr bwMode="auto">
                  <a:xfrm>
                    <a:off x="1526" y="1835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2" name="Line 15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25" y="1839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3" name="Line 1512"/>
                  <p:cNvSpPr>
                    <a:spLocks noChangeShapeType="1"/>
                  </p:cNvSpPr>
                  <p:nvPr/>
                </p:nvSpPr>
                <p:spPr bwMode="auto">
                  <a:xfrm>
                    <a:off x="1525" y="1839"/>
                    <a:ext cx="1" cy="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4" name="Line 1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23" y="1841"/>
                    <a:ext cx="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5" name="Rectangle 1514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2365"/>
                    <a:ext cx="6" cy="2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6" name="Rectangle 1515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2466"/>
                    <a:ext cx="6" cy="3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7" name="Line 1516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2367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8" name="Freeform 1517"/>
                  <p:cNvSpPr>
                    <a:spLocks/>
                  </p:cNvSpPr>
                  <p:nvPr/>
                </p:nvSpPr>
                <p:spPr bwMode="auto">
                  <a:xfrm>
                    <a:off x="1411" y="2367"/>
                    <a:ext cx="98" cy="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35"/>
                      </a:cxn>
                      <a:cxn ang="0">
                        <a:pos x="49" y="50"/>
                      </a:cxn>
                      <a:cxn ang="0">
                        <a:pos x="84" y="35"/>
                      </a:cxn>
                      <a:cxn ang="0">
                        <a:pos x="98" y="0"/>
                      </a:cxn>
                    </a:cxnLst>
                    <a:rect l="0" t="0" r="r" b="b"/>
                    <a:pathLst>
                      <a:path w="98" h="50">
                        <a:moveTo>
                          <a:pt x="0" y="0"/>
                        </a:moveTo>
                        <a:lnTo>
                          <a:pt x="14" y="35"/>
                        </a:lnTo>
                        <a:lnTo>
                          <a:pt x="49" y="50"/>
                        </a:lnTo>
                        <a:lnTo>
                          <a:pt x="84" y="35"/>
                        </a:lnTo>
                        <a:lnTo>
                          <a:pt x="98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19" name="Line 1518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2369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0" name="Line 1519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2465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1" name="Line 1520"/>
                  <p:cNvSpPr>
                    <a:spLocks noChangeShapeType="1"/>
                  </p:cNvSpPr>
                  <p:nvPr/>
                </p:nvSpPr>
                <p:spPr bwMode="auto">
                  <a:xfrm>
                    <a:off x="1411" y="2466"/>
                    <a:ext cx="98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2" name="Freeform 1521"/>
                  <p:cNvSpPr>
                    <a:spLocks/>
                  </p:cNvSpPr>
                  <p:nvPr/>
                </p:nvSpPr>
                <p:spPr bwMode="auto">
                  <a:xfrm>
                    <a:off x="1411" y="2417"/>
                    <a:ext cx="98" cy="49"/>
                  </a:xfrm>
                  <a:custGeom>
                    <a:avLst/>
                    <a:gdLst/>
                    <a:ahLst/>
                    <a:cxnLst>
                      <a:cxn ang="0">
                        <a:pos x="98" y="49"/>
                      </a:cxn>
                      <a:cxn ang="0">
                        <a:pos x="84" y="14"/>
                      </a:cxn>
                      <a:cxn ang="0">
                        <a:pos x="49" y="0"/>
                      </a:cxn>
                      <a:cxn ang="0">
                        <a:pos x="14" y="14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98" h="49">
                        <a:moveTo>
                          <a:pt x="98" y="49"/>
                        </a:moveTo>
                        <a:lnTo>
                          <a:pt x="84" y="14"/>
                        </a:lnTo>
                        <a:lnTo>
                          <a:pt x="49" y="0"/>
                        </a:lnTo>
                        <a:lnTo>
                          <a:pt x="14" y="14"/>
                        </a:lnTo>
                        <a:lnTo>
                          <a:pt x="0" y="4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3" name="Rectangle 1522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1713"/>
                    <a:ext cx="6" cy="3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4" name="Rectangle 1523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1815"/>
                    <a:ext cx="6" cy="2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5" name="Line 1524"/>
                  <p:cNvSpPr>
                    <a:spLocks noChangeShapeType="1"/>
                  </p:cNvSpPr>
                  <p:nvPr/>
                </p:nvSpPr>
                <p:spPr bwMode="auto">
                  <a:xfrm>
                    <a:off x="1631" y="1716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6" name="Freeform 1525"/>
                  <p:cNvSpPr>
                    <a:spLocks/>
                  </p:cNvSpPr>
                  <p:nvPr/>
                </p:nvSpPr>
                <p:spPr bwMode="auto">
                  <a:xfrm>
                    <a:off x="1631" y="1716"/>
                    <a:ext cx="99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5"/>
                      </a:cxn>
                      <a:cxn ang="0">
                        <a:pos x="50" y="49"/>
                      </a:cxn>
                      <a:cxn ang="0">
                        <a:pos x="85" y="35"/>
                      </a:cxn>
                      <a:cxn ang="0">
                        <a:pos x="99" y="0"/>
                      </a:cxn>
                    </a:cxnLst>
                    <a:rect l="0" t="0" r="r" b="b"/>
                    <a:pathLst>
                      <a:path w="99" h="49">
                        <a:moveTo>
                          <a:pt x="0" y="0"/>
                        </a:moveTo>
                        <a:lnTo>
                          <a:pt x="15" y="35"/>
                        </a:lnTo>
                        <a:lnTo>
                          <a:pt x="50" y="49"/>
                        </a:lnTo>
                        <a:lnTo>
                          <a:pt x="85" y="35"/>
                        </a:lnTo>
                        <a:lnTo>
                          <a:pt x="99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7" name="Line 1526"/>
                  <p:cNvSpPr>
                    <a:spLocks noChangeShapeType="1"/>
                  </p:cNvSpPr>
                  <p:nvPr/>
                </p:nvSpPr>
                <p:spPr bwMode="auto">
                  <a:xfrm>
                    <a:off x="1631" y="1717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8" name="Line 1527"/>
                  <p:cNvSpPr>
                    <a:spLocks noChangeShapeType="1"/>
                  </p:cNvSpPr>
                  <p:nvPr/>
                </p:nvSpPr>
                <p:spPr bwMode="auto">
                  <a:xfrm>
                    <a:off x="1631" y="1813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29" name="Line 1528"/>
                  <p:cNvSpPr>
                    <a:spLocks noChangeShapeType="1"/>
                  </p:cNvSpPr>
                  <p:nvPr/>
                </p:nvSpPr>
                <p:spPr bwMode="auto">
                  <a:xfrm>
                    <a:off x="1631" y="1815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0" name="Freeform 1529"/>
                  <p:cNvSpPr>
                    <a:spLocks/>
                  </p:cNvSpPr>
                  <p:nvPr/>
                </p:nvSpPr>
                <p:spPr bwMode="auto">
                  <a:xfrm>
                    <a:off x="1631" y="1765"/>
                    <a:ext cx="99" cy="50"/>
                  </a:xfrm>
                  <a:custGeom>
                    <a:avLst/>
                    <a:gdLst/>
                    <a:ahLst/>
                    <a:cxnLst>
                      <a:cxn ang="0">
                        <a:pos x="99" y="50"/>
                      </a:cxn>
                      <a:cxn ang="0">
                        <a:pos x="85" y="15"/>
                      </a:cxn>
                      <a:cxn ang="0">
                        <a:pos x="50" y="0"/>
                      </a:cxn>
                      <a:cxn ang="0">
                        <a:pos x="15" y="15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99" h="50">
                        <a:moveTo>
                          <a:pt x="99" y="50"/>
                        </a:moveTo>
                        <a:lnTo>
                          <a:pt x="85" y="15"/>
                        </a:lnTo>
                        <a:lnTo>
                          <a:pt x="50" y="0"/>
                        </a:lnTo>
                        <a:lnTo>
                          <a:pt x="15" y="15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1" name="Rectangle 1530"/>
                  <p:cNvSpPr>
                    <a:spLocks noChangeArrowheads="1"/>
                  </p:cNvSpPr>
                  <p:nvPr/>
                </p:nvSpPr>
                <p:spPr bwMode="auto">
                  <a:xfrm>
                    <a:off x="1261" y="1713"/>
                    <a:ext cx="5" cy="3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2" name="Rectangle 1531"/>
                  <p:cNvSpPr>
                    <a:spLocks noChangeArrowheads="1"/>
                  </p:cNvSpPr>
                  <p:nvPr/>
                </p:nvSpPr>
                <p:spPr bwMode="auto">
                  <a:xfrm>
                    <a:off x="1261" y="1815"/>
                    <a:ext cx="5" cy="2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3" name="Line 1532"/>
                  <p:cNvSpPr>
                    <a:spLocks noChangeShapeType="1"/>
                  </p:cNvSpPr>
                  <p:nvPr/>
                </p:nvSpPr>
                <p:spPr bwMode="auto">
                  <a:xfrm>
                    <a:off x="1214" y="1716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4" name="Freeform 1533"/>
                  <p:cNvSpPr>
                    <a:spLocks/>
                  </p:cNvSpPr>
                  <p:nvPr/>
                </p:nvSpPr>
                <p:spPr bwMode="auto">
                  <a:xfrm>
                    <a:off x="1214" y="1716"/>
                    <a:ext cx="99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5"/>
                      </a:cxn>
                      <a:cxn ang="0">
                        <a:pos x="50" y="49"/>
                      </a:cxn>
                      <a:cxn ang="0">
                        <a:pos x="84" y="35"/>
                      </a:cxn>
                      <a:cxn ang="0">
                        <a:pos x="99" y="0"/>
                      </a:cxn>
                    </a:cxnLst>
                    <a:rect l="0" t="0" r="r" b="b"/>
                    <a:pathLst>
                      <a:path w="99" h="49">
                        <a:moveTo>
                          <a:pt x="0" y="0"/>
                        </a:moveTo>
                        <a:lnTo>
                          <a:pt x="15" y="35"/>
                        </a:lnTo>
                        <a:lnTo>
                          <a:pt x="50" y="49"/>
                        </a:lnTo>
                        <a:lnTo>
                          <a:pt x="84" y="35"/>
                        </a:lnTo>
                        <a:lnTo>
                          <a:pt x="99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5" name="Line 1534"/>
                  <p:cNvSpPr>
                    <a:spLocks noChangeShapeType="1"/>
                  </p:cNvSpPr>
                  <p:nvPr/>
                </p:nvSpPr>
                <p:spPr bwMode="auto">
                  <a:xfrm>
                    <a:off x="1214" y="1717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6" name="Line 1535"/>
                  <p:cNvSpPr>
                    <a:spLocks noChangeShapeType="1"/>
                  </p:cNvSpPr>
                  <p:nvPr/>
                </p:nvSpPr>
                <p:spPr bwMode="auto">
                  <a:xfrm>
                    <a:off x="1214" y="1813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7" name="Line 1536"/>
                  <p:cNvSpPr>
                    <a:spLocks noChangeShapeType="1"/>
                  </p:cNvSpPr>
                  <p:nvPr/>
                </p:nvSpPr>
                <p:spPr bwMode="auto">
                  <a:xfrm>
                    <a:off x="1214" y="1815"/>
                    <a:ext cx="9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8" name="Freeform 1537"/>
                  <p:cNvSpPr>
                    <a:spLocks/>
                  </p:cNvSpPr>
                  <p:nvPr/>
                </p:nvSpPr>
                <p:spPr bwMode="auto">
                  <a:xfrm>
                    <a:off x="1214" y="1765"/>
                    <a:ext cx="99" cy="50"/>
                  </a:xfrm>
                  <a:custGeom>
                    <a:avLst/>
                    <a:gdLst/>
                    <a:ahLst/>
                    <a:cxnLst>
                      <a:cxn ang="0">
                        <a:pos x="99" y="50"/>
                      </a:cxn>
                      <a:cxn ang="0">
                        <a:pos x="84" y="15"/>
                      </a:cxn>
                      <a:cxn ang="0">
                        <a:pos x="50" y="0"/>
                      </a:cxn>
                      <a:cxn ang="0">
                        <a:pos x="15" y="15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99" h="50">
                        <a:moveTo>
                          <a:pt x="99" y="50"/>
                        </a:moveTo>
                        <a:lnTo>
                          <a:pt x="84" y="15"/>
                        </a:lnTo>
                        <a:lnTo>
                          <a:pt x="50" y="0"/>
                        </a:lnTo>
                        <a:lnTo>
                          <a:pt x="15" y="15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39" name="Line 15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4" y="2643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0" name="Line 15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6" y="2643"/>
                    <a:ext cx="18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1" name="Line 15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6" y="2643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2" name="Freeform 1541"/>
                  <p:cNvSpPr>
                    <a:spLocks/>
                  </p:cNvSpPr>
                  <p:nvPr/>
                </p:nvSpPr>
                <p:spPr bwMode="auto">
                  <a:xfrm>
                    <a:off x="1656" y="1580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3" name="Freeform 1542"/>
                  <p:cNvSpPr>
                    <a:spLocks/>
                  </p:cNvSpPr>
                  <p:nvPr/>
                </p:nvSpPr>
                <p:spPr bwMode="auto">
                  <a:xfrm>
                    <a:off x="1656" y="1563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4" name="Line 1543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564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5" name="Line 1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7" y="1563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6" name="Freeform 1545"/>
                  <p:cNvSpPr>
                    <a:spLocks/>
                  </p:cNvSpPr>
                  <p:nvPr/>
                </p:nvSpPr>
                <p:spPr bwMode="auto">
                  <a:xfrm>
                    <a:off x="1645" y="1563"/>
                    <a:ext cx="2" cy="1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7" name="Freeform 1546"/>
                  <p:cNvSpPr>
                    <a:spLocks/>
                  </p:cNvSpPr>
                  <p:nvPr/>
                </p:nvSpPr>
                <p:spPr bwMode="auto">
                  <a:xfrm>
                    <a:off x="1645" y="1580"/>
                    <a:ext cx="2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1"/>
                      </a:cxn>
                      <a:cxn ang="0">
                        <a:pos x="2" y="1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8" name="Line 1547"/>
                  <p:cNvSpPr>
                    <a:spLocks noChangeShapeType="1"/>
                  </p:cNvSpPr>
                  <p:nvPr/>
                </p:nvSpPr>
                <p:spPr bwMode="auto">
                  <a:xfrm>
                    <a:off x="1647" y="1581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49" name="Line 15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7" y="1564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0" name="Line 15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0" y="1558"/>
                    <a:ext cx="1" cy="2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1" name="Freeform 1550"/>
                  <p:cNvSpPr>
                    <a:spLocks/>
                  </p:cNvSpPr>
                  <p:nvPr/>
                </p:nvSpPr>
                <p:spPr bwMode="auto">
                  <a:xfrm>
                    <a:off x="1641" y="1558"/>
                    <a:ext cx="22" cy="28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25"/>
                      </a:cxn>
                      <a:cxn ang="0">
                        <a:pos x="3" y="28"/>
                      </a:cxn>
                      <a:cxn ang="0">
                        <a:pos x="22" y="28"/>
                      </a:cxn>
                      <a:cxn ang="0">
                        <a:pos x="22" y="0"/>
                      </a:cxn>
                      <a:cxn ang="0">
                        <a:pos x="3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22" h="28">
                        <a:moveTo>
                          <a:pt x="0" y="3"/>
                        </a:moveTo>
                        <a:lnTo>
                          <a:pt x="0" y="25"/>
                        </a:lnTo>
                        <a:lnTo>
                          <a:pt x="3" y="28"/>
                        </a:lnTo>
                        <a:lnTo>
                          <a:pt x="22" y="28"/>
                        </a:lnTo>
                        <a:lnTo>
                          <a:pt x="22" y="0"/>
                        </a:lnTo>
                        <a:lnTo>
                          <a:pt x="3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2" name="Freeform 1551"/>
                  <p:cNvSpPr>
                    <a:spLocks/>
                  </p:cNvSpPr>
                  <p:nvPr/>
                </p:nvSpPr>
                <p:spPr bwMode="auto">
                  <a:xfrm>
                    <a:off x="1502" y="1607"/>
                    <a:ext cx="5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3"/>
                      </a:cxn>
                      <a:cxn ang="0">
                        <a:pos x="5" y="5"/>
                      </a:cxn>
                    </a:cxnLst>
                    <a:rect l="0" t="0" r="r" b="b"/>
                    <a:pathLst>
                      <a:path w="5" h="5">
                        <a:moveTo>
                          <a:pt x="0" y="0"/>
                        </a:moveTo>
                        <a:lnTo>
                          <a:pt x="2" y="3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3" name="Line 1552"/>
                  <p:cNvSpPr>
                    <a:spLocks noChangeShapeType="1"/>
                  </p:cNvSpPr>
                  <p:nvPr/>
                </p:nvSpPr>
                <p:spPr bwMode="auto">
                  <a:xfrm>
                    <a:off x="1507" y="1612"/>
                    <a:ext cx="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4" name="Freeform 1553"/>
                  <p:cNvSpPr>
                    <a:spLocks/>
                  </p:cNvSpPr>
                  <p:nvPr/>
                </p:nvSpPr>
                <p:spPr bwMode="auto">
                  <a:xfrm>
                    <a:off x="1511" y="1607"/>
                    <a:ext cx="5" cy="5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3" y="3"/>
                      </a:cxn>
                      <a:cxn ang="0">
                        <a:pos x="5" y="0"/>
                      </a:cxn>
                    </a:cxnLst>
                    <a:rect l="0" t="0" r="r" b="b"/>
                    <a:pathLst>
                      <a:path w="5" h="5">
                        <a:moveTo>
                          <a:pt x="0" y="5"/>
                        </a:moveTo>
                        <a:lnTo>
                          <a:pt x="3" y="3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5" name="Line 15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16" y="1587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6" name="Freeform 1555"/>
                  <p:cNvSpPr>
                    <a:spLocks/>
                  </p:cNvSpPr>
                  <p:nvPr/>
                </p:nvSpPr>
                <p:spPr bwMode="auto">
                  <a:xfrm>
                    <a:off x="1502" y="1580"/>
                    <a:ext cx="14" cy="7"/>
                  </a:xfrm>
                  <a:custGeom>
                    <a:avLst/>
                    <a:gdLst/>
                    <a:ahLst/>
                    <a:cxnLst>
                      <a:cxn ang="0">
                        <a:pos x="14" y="7"/>
                      </a:cxn>
                      <a:cxn ang="0">
                        <a:pos x="12" y="2"/>
                      </a:cxn>
                      <a:cxn ang="0">
                        <a:pos x="7" y="0"/>
                      </a:cxn>
                      <a:cxn ang="0">
                        <a:pos x="2" y="2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14" h="7">
                        <a:moveTo>
                          <a:pt x="14" y="7"/>
                        </a:moveTo>
                        <a:lnTo>
                          <a:pt x="12" y="2"/>
                        </a:lnTo>
                        <a:lnTo>
                          <a:pt x="7" y="0"/>
                        </a:lnTo>
                        <a:lnTo>
                          <a:pt x="2" y="2"/>
                        </a:lnTo>
                        <a:lnTo>
                          <a:pt x="0" y="7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7" name="Line 1556"/>
                  <p:cNvSpPr>
                    <a:spLocks noChangeShapeType="1"/>
                  </p:cNvSpPr>
                  <p:nvPr/>
                </p:nvSpPr>
                <p:spPr bwMode="auto">
                  <a:xfrm>
                    <a:off x="1502" y="1587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8" name="Freeform 1557"/>
                  <p:cNvSpPr>
                    <a:spLocks/>
                  </p:cNvSpPr>
                  <p:nvPr/>
                </p:nvSpPr>
                <p:spPr bwMode="auto">
                  <a:xfrm>
                    <a:off x="1503" y="1581"/>
                    <a:ext cx="12" cy="6"/>
                  </a:xfrm>
                  <a:custGeom>
                    <a:avLst/>
                    <a:gdLst/>
                    <a:ahLst/>
                    <a:cxnLst>
                      <a:cxn ang="0">
                        <a:pos x="12" y="6"/>
                      </a:cxn>
                      <a:cxn ang="0">
                        <a:pos x="10" y="2"/>
                      </a:cxn>
                      <a:cxn ang="0">
                        <a:pos x="6" y="0"/>
                      </a:cxn>
                      <a:cxn ang="0">
                        <a:pos x="2" y="2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12" h="6">
                        <a:moveTo>
                          <a:pt x="12" y="6"/>
                        </a:moveTo>
                        <a:lnTo>
                          <a:pt x="10" y="2"/>
                        </a:lnTo>
                        <a:lnTo>
                          <a:pt x="6" y="0"/>
                        </a:lnTo>
                        <a:lnTo>
                          <a:pt x="2" y="2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59" name="Line 1558"/>
                  <p:cNvSpPr>
                    <a:spLocks noChangeShapeType="1"/>
                  </p:cNvSpPr>
                  <p:nvPr/>
                </p:nvSpPr>
                <p:spPr bwMode="auto">
                  <a:xfrm>
                    <a:off x="1504" y="1588"/>
                    <a:ext cx="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0" name="Line 1559"/>
                  <p:cNvSpPr>
                    <a:spLocks noChangeShapeType="1"/>
                  </p:cNvSpPr>
                  <p:nvPr/>
                </p:nvSpPr>
                <p:spPr bwMode="auto">
                  <a:xfrm>
                    <a:off x="1514" y="1588"/>
                    <a:ext cx="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1" name="Freeform 1560"/>
                  <p:cNvSpPr>
                    <a:spLocks/>
                  </p:cNvSpPr>
                  <p:nvPr/>
                </p:nvSpPr>
                <p:spPr bwMode="auto">
                  <a:xfrm>
                    <a:off x="1510" y="1607"/>
                    <a:ext cx="4" cy="3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3" y="2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lnTo>
                          <a:pt x="3" y="2"/>
                        </a:lnTo>
                        <a:lnTo>
                          <a:pt x="4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2" name="Line 1561"/>
                  <p:cNvSpPr>
                    <a:spLocks noChangeShapeType="1"/>
                  </p:cNvSpPr>
                  <p:nvPr/>
                </p:nvSpPr>
                <p:spPr bwMode="auto">
                  <a:xfrm>
                    <a:off x="1503" y="1587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3" name="Line 1562"/>
                  <p:cNvSpPr>
                    <a:spLocks noChangeShapeType="1"/>
                  </p:cNvSpPr>
                  <p:nvPr/>
                </p:nvSpPr>
                <p:spPr bwMode="auto">
                  <a:xfrm>
                    <a:off x="1503" y="1588"/>
                    <a:ext cx="1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4" name="Line 1563"/>
                  <p:cNvSpPr>
                    <a:spLocks noChangeShapeType="1"/>
                  </p:cNvSpPr>
                  <p:nvPr/>
                </p:nvSpPr>
                <p:spPr bwMode="auto">
                  <a:xfrm>
                    <a:off x="1515" y="158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5" name="Line 1564"/>
                  <p:cNvSpPr>
                    <a:spLocks noChangeShapeType="1"/>
                  </p:cNvSpPr>
                  <p:nvPr/>
                </p:nvSpPr>
                <p:spPr bwMode="auto">
                  <a:xfrm>
                    <a:off x="1503" y="158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6" name="Freeform 1565"/>
                  <p:cNvSpPr>
                    <a:spLocks/>
                  </p:cNvSpPr>
                  <p:nvPr/>
                </p:nvSpPr>
                <p:spPr bwMode="auto">
                  <a:xfrm>
                    <a:off x="1504" y="1607"/>
                    <a:ext cx="4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3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7" name="Line 1566"/>
                  <p:cNvSpPr>
                    <a:spLocks noChangeShapeType="1"/>
                  </p:cNvSpPr>
                  <p:nvPr/>
                </p:nvSpPr>
                <p:spPr bwMode="auto">
                  <a:xfrm>
                    <a:off x="1508" y="1610"/>
                    <a:ext cx="2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8" name="Freeform 1567"/>
                  <p:cNvSpPr>
                    <a:spLocks/>
                  </p:cNvSpPr>
                  <p:nvPr/>
                </p:nvSpPr>
                <p:spPr bwMode="auto">
                  <a:xfrm>
                    <a:off x="1441" y="1607"/>
                    <a:ext cx="5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3"/>
                      </a:cxn>
                      <a:cxn ang="0">
                        <a:pos x="5" y="5"/>
                      </a:cxn>
                    </a:cxnLst>
                    <a:rect l="0" t="0" r="r" b="b"/>
                    <a:pathLst>
                      <a:path w="5" h="5">
                        <a:moveTo>
                          <a:pt x="0" y="0"/>
                        </a:moveTo>
                        <a:lnTo>
                          <a:pt x="2" y="3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69" name="Line 1568"/>
                  <p:cNvSpPr>
                    <a:spLocks noChangeShapeType="1"/>
                  </p:cNvSpPr>
                  <p:nvPr/>
                </p:nvSpPr>
                <p:spPr bwMode="auto">
                  <a:xfrm>
                    <a:off x="1446" y="1612"/>
                    <a:ext cx="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0" name="Freeform 1569"/>
                  <p:cNvSpPr>
                    <a:spLocks/>
                  </p:cNvSpPr>
                  <p:nvPr/>
                </p:nvSpPr>
                <p:spPr bwMode="auto">
                  <a:xfrm>
                    <a:off x="1450" y="1607"/>
                    <a:ext cx="5" cy="5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3" y="3"/>
                      </a:cxn>
                      <a:cxn ang="0">
                        <a:pos x="5" y="0"/>
                      </a:cxn>
                    </a:cxnLst>
                    <a:rect l="0" t="0" r="r" b="b"/>
                    <a:pathLst>
                      <a:path w="5" h="5">
                        <a:moveTo>
                          <a:pt x="0" y="5"/>
                        </a:moveTo>
                        <a:lnTo>
                          <a:pt x="3" y="3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1" name="Line 15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5" y="1587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2" name="Freeform 1571"/>
                  <p:cNvSpPr>
                    <a:spLocks/>
                  </p:cNvSpPr>
                  <p:nvPr/>
                </p:nvSpPr>
                <p:spPr bwMode="auto">
                  <a:xfrm>
                    <a:off x="1441" y="1580"/>
                    <a:ext cx="14" cy="7"/>
                  </a:xfrm>
                  <a:custGeom>
                    <a:avLst/>
                    <a:gdLst/>
                    <a:ahLst/>
                    <a:cxnLst>
                      <a:cxn ang="0">
                        <a:pos x="14" y="7"/>
                      </a:cxn>
                      <a:cxn ang="0">
                        <a:pos x="12" y="2"/>
                      </a:cxn>
                      <a:cxn ang="0">
                        <a:pos x="7" y="0"/>
                      </a:cxn>
                      <a:cxn ang="0">
                        <a:pos x="2" y="2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14" h="7">
                        <a:moveTo>
                          <a:pt x="14" y="7"/>
                        </a:moveTo>
                        <a:lnTo>
                          <a:pt x="12" y="2"/>
                        </a:lnTo>
                        <a:lnTo>
                          <a:pt x="7" y="0"/>
                        </a:lnTo>
                        <a:lnTo>
                          <a:pt x="2" y="2"/>
                        </a:lnTo>
                        <a:lnTo>
                          <a:pt x="0" y="7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3" name="Line 1572"/>
                  <p:cNvSpPr>
                    <a:spLocks noChangeShapeType="1"/>
                  </p:cNvSpPr>
                  <p:nvPr/>
                </p:nvSpPr>
                <p:spPr bwMode="auto">
                  <a:xfrm>
                    <a:off x="1441" y="1587"/>
                    <a:ext cx="1" cy="2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4" name="Freeform 1573"/>
                  <p:cNvSpPr>
                    <a:spLocks/>
                  </p:cNvSpPr>
                  <p:nvPr/>
                </p:nvSpPr>
                <p:spPr bwMode="auto">
                  <a:xfrm>
                    <a:off x="1443" y="1581"/>
                    <a:ext cx="11" cy="6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9" y="2"/>
                      </a:cxn>
                      <a:cxn ang="0">
                        <a:pos x="5" y="0"/>
                      </a:cxn>
                      <a:cxn ang="0">
                        <a:pos x="1" y="2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11" h="6">
                        <a:moveTo>
                          <a:pt x="11" y="6"/>
                        </a:moveTo>
                        <a:lnTo>
                          <a:pt x="9" y="2"/>
                        </a:lnTo>
                        <a:lnTo>
                          <a:pt x="5" y="0"/>
                        </a:lnTo>
                        <a:lnTo>
                          <a:pt x="1" y="2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5" name="Line 1574"/>
                  <p:cNvSpPr>
                    <a:spLocks noChangeShapeType="1"/>
                  </p:cNvSpPr>
                  <p:nvPr/>
                </p:nvSpPr>
                <p:spPr bwMode="auto">
                  <a:xfrm>
                    <a:off x="1443" y="1588"/>
                    <a:ext cx="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6" name="Line 1575"/>
                  <p:cNvSpPr>
                    <a:spLocks noChangeShapeType="1"/>
                  </p:cNvSpPr>
                  <p:nvPr/>
                </p:nvSpPr>
                <p:spPr bwMode="auto">
                  <a:xfrm>
                    <a:off x="1453" y="1588"/>
                    <a:ext cx="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7" name="Freeform 1576"/>
                  <p:cNvSpPr>
                    <a:spLocks/>
                  </p:cNvSpPr>
                  <p:nvPr/>
                </p:nvSpPr>
                <p:spPr bwMode="auto">
                  <a:xfrm>
                    <a:off x="1450" y="1607"/>
                    <a:ext cx="3" cy="3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2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lnTo>
                          <a:pt x="2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8" name="Line 1577"/>
                  <p:cNvSpPr>
                    <a:spLocks noChangeShapeType="1"/>
                  </p:cNvSpPr>
                  <p:nvPr/>
                </p:nvSpPr>
                <p:spPr bwMode="auto">
                  <a:xfrm>
                    <a:off x="1443" y="1587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79" name="Line 1578"/>
                  <p:cNvSpPr>
                    <a:spLocks noChangeShapeType="1"/>
                  </p:cNvSpPr>
                  <p:nvPr/>
                </p:nvSpPr>
                <p:spPr bwMode="auto">
                  <a:xfrm>
                    <a:off x="1443" y="1588"/>
                    <a:ext cx="1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0" name="Line 1579"/>
                  <p:cNvSpPr>
                    <a:spLocks noChangeShapeType="1"/>
                  </p:cNvSpPr>
                  <p:nvPr/>
                </p:nvSpPr>
                <p:spPr bwMode="auto">
                  <a:xfrm>
                    <a:off x="1454" y="158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1" name="Line 1580"/>
                  <p:cNvSpPr>
                    <a:spLocks noChangeShapeType="1"/>
                  </p:cNvSpPr>
                  <p:nvPr/>
                </p:nvSpPr>
                <p:spPr bwMode="auto">
                  <a:xfrm>
                    <a:off x="1443" y="1587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2" name="Freeform 1581"/>
                  <p:cNvSpPr>
                    <a:spLocks/>
                  </p:cNvSpPr>
                  <p:nvPr/>
                </p:nvSpPr>
                <p:spPr bwMode="auto">
                  <a:xfrm>
                    <a:off x="1443" y="1607"/>
                    <a:ext cx="4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3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3" name="Line 1582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1610"/>
                    <a:ext cx="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4" name="Line 1583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618"/>
                    <a:ext cx="4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5" name="Freeform 1584"/>
                  <p:cNvSpPr>
                    <a:spLocks/>
                  </p:cNvSpPr>
                  <p:nvPr/>
                </p:nvSpPr>
                <p:spPr bwMode="auto">
                  <a:xfrm>
                    <a:off x="1541" y="1578"/>
                    <a:ext cx="41" cy="40"/>
                  </a:xfrm>
                  <a:custGeom>
                    <a:avLst/>
                    <a:gdLst/>
                    <a:ahLst/>
                    <a:cxnLst>
                      <a:cxn ang="0">
                        <a:pos x="41" y="40"/>
                      </a:cxn>
                      <a:cxn ang="0">
                        <a:pos x="29" y="1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40">
                        <a:moveTo>
                          <a:pt x="41" y="40"/>
                        </a:moveTo>
                        <a:lnTo>
                          <a:pt x="29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6" name="Line 15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73" y="1618"/>
                    <a:ext cx="41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7" name="Freeform 1586"/>
                  <p:cNvSpPr>
                    <a:spLocks/>
                  </p:cNvSpPr>
                  <p:nvPr/>
                </p:nvSpPr>
                <p:spPr bwMode="auto">
                  <a:xfrm>
                    <a:off x="1373" y="1578"/>
                    <a:ext cx="41" cy="40"/>
                  </a:xfrm>
                  <a:custGeom>
                    <a:avLst/>
                    <a:gdLst/>
                    <a:ahLst/>
                    <a:cxnLst>
                      <a:cxn ang="0">
                        <a:pos x="41" y="0"/>
                      </a:cxn>
                      <a:cxn ang="0">
                        <a:pos x="12" y="12"/>
                      </a:cxn>
                      <a:cxn ang="0">
                        <a:pos x="0" y="40"/>
                      </a:cxn>
                    </a:cxnLst>
                    <a:rect l="0" t="0" r="r" b="b"/>
                    <a:pathLst>
                      <a:path w="41" h="40">
                        <a:moveTo>
                          <a:pt x="41" y="0"/>
                        </a:moveTo>
                        <a:lnTo>
                          <a:pt x="12" y="12"/>
                        </a:lnTo>
                        <a:lnTo>
                          <a:pt x="0" y="4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8" name="Line 1587"/>
                  <p:cNvSpPr>
                    <a:spLocks noChangeShapeType="1"/>
                  </p:cNvSpPr>
                  <p:nvPr/>
                </p:nvSpPr>
                <p:spPr bwMode="auto">
                  <a:xfrm>
                    <a:off x="1541" y="1667"/>
                    <a:ext cx="35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89" name="Freeform 1588"/>
                  <p:cNvSpPr>
                    <a:spLocks/>
                  </p:cNvSpPr>
                  <p:nvPr/>
                </p:nvSpPr>
                <p:spPr bwMode="auto">
                  <a:xfrm>
                    <a:off x="1541" y="1633"/>
                    <a:ext cx="35" cy="34"/>
                  </a:xfrm>
                  <a:custGeom>
                    <a:avLst/>
                    <a:gdLst/>
                    <a:ahLst/>
                    <a:cxnLst>
                      <a:cxn ang="0">
                        <a:pos x="35" y="34"/>
                      </a:cxn>
                      <a:cxn ang="0">
                        <a:pos x="25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5" h="34">
                        <a:moveTo>
                          <a:pt x="35" y="34"/>
                        </a:moveTo>
                        <a:lnTo>
                          <a:pt x="25" y="1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0" name="Freeform 1589"/>
                  <p:cNvSpPr>
                    <a:spLocks/>
                  </p:cNvSpPr>
                  <p:nvPr/>
                </p:nvSpPr>
                <p:spPr bwMode="auto">
                  <a:xfrm>
                    <a:off x="3633" y="2240"/>
                    <a:ext cx="23" cy="23"/>
                  </a:xfrm>
                  <a:custGeom>
                    <a:avLst/>
                    <a:gdLst/>
                    <a:ahLst/>
                    <a:cxnLst>
                      <a:cxn ang="0">
                        <a:pos x="0" y="23"/>
                      </a:cxn>
                      <a:cxn ang="0">
                        <a:pos x="0" y="0"/>
                      </a:cxn>
                      <a:cxn ang="0">
                        <a:pos x="23" y="23"/>
                      </a:cxn>
                      <a:cxn ang="0">
                        <a:pos x="23" y="0"/>
                      </a:cxn>
                    </a:cxnLst>
                    <a:rect l="0" t="0" r="r" b="b"/>
                    <a:pathLst>
                      <a:path w="23" h="23">
                        <a:moveTo>
                          <a:pt x="0" y="23"/>
                        </a:moveTo>
                        <a:lnTo>
                          <a:pt x="0" y="0"/>
                        </a:lnTo>
                        <a:lnTo>
                          <a:pt x="23" y="23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1" name="Freeform 1590"/>
                  <p:cNvSpPr>
                    <a:spLocks/>
                  </p:cNvSpPr>
                  <p:nvPr/>
                </p:nvSpPr>
                <p:spPr bwMode="auto">
                  <a:xfrm>
                    <a:off x="1656" y="1380"/>
                    <a:ext cx="1" cy="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1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2" name="Freeform 1591"/>
                  <p:cNvSpPr>
                    <a:spLocks/>
                  </p:cNvSpPr>
                  <p:nvPr/>
                </p:nvSpPr>
                <p:spPr bwMode="auto">
                  <a:xfrm>
                    <a:off x="1656" y="1363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3" name="Line 1592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364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4" name="Line 15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7" y="1363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5" name="Freeform 1594"/>
                  <p:cNvSpPr>
                    <a:spLocks/>
                  </p:cNvSpPr>
                  <p:nvPr/>
                </p:nvSpPr>
                <p:spPr bwMode="auto">
                  <a:xfrm>
                    <a:off x="1645" y="1363"/>
                    <a:ext cx="2" cy="1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6" name="Freeform 1595"/>
                  <p:cNvSpPr>
                    <a:spLocks/>
                  </p:cNvSpPr>
                  <p:nvPr/>
                </p:nvSpPr>
                <p:spPr bwMode="auto">
                  <a:xfrm>
                    <a:off x="1645" y="1380"/>
                    <a:ext cx="2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1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7" name="Line 1596"/>
                  <p:cNvSpPr>
                    <a:spLocks noChangeShapeType="1"/>
                  </p:cNvSpPr>
                  <p:nvPr/>
                </p:nvSpPr>
                <p:spPr bwMode="auto">
                  <a:xfrm>
                    <a:off x="1647" y="1382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8" name="Line 15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7" y="1364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399" name="Line 15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0" y="1358"/>
                    <a:ext cx="1" cy="2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0" name="Freeform 1599"/>
                  <p:cNvSpPr>
                    <a:spLocks/>
                  </p:cNvSpPr>
                  <p:nvPr/>
                </p:nvSpPr>
                <p:spPr bwMode="auto">
                  <a:xfrm>
                    <a:off x="1641" y="1358"/>
                    <a:ext cx="22" cy="28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25"/>
                      </a:cxn>
                      <a:cxn ang="0">
                        <a:pos x="3" y="28"/>
                      </a:cxn>
                      <a:cxn ang="0">
                        <a:pos x="22" y="28"/>
                      </a:cxn>
                      <a:cxn ang="0">
                        <a:pos x="22" y="0"/>
                      </a:cxn>
                      <a:cxn ang="0">
                        <a:pos x="3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22" h="28">
                        <a:moveTo>
                          <a:pt x="0" y="3"/>
                        </a:moveTo>
                        <a:lnTo>
                          <a:pt x="0" y="25"/>
                        </a:lnTo>
                        <a:lnTo>
                          <a:pt x="3" y="28"/>
                        </a:lnTo>
                        <a:lnTo>
                          <a:pt x="22" y="28"/>
                        </a:lnTo>
                        <a:lnTo>
                          <a:pt x="22" y="0"/>
                        </a:lnTo>
                        <a:lnTo>
                          <a:pt x="3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1" name="Freeform 1600"/>
                  <p:cNvSpPr>
                    <a:spLocks/>
                  </p:cNvSpPr>
                  <p:nvPr/>
                </p:nvSpPr>
                <p:spPr bwMode="auto">
                  <a:xfrm>
                    <a:off x="1656" y="1429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2" name="Freeform 1601"/>
                  <p:cNvSpPr>
                    <a:spLocks/>
                  </p:cNvSpPr>
                  <p:nvPr/>
                </p:nvSpPr>
                <p:spPr bwMode="auto">
                  <a:xfrm>
                    <a:off x="1656" y="1411"/>
                    <a:ext cx="1" cy="2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3" name="Line 1602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413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4" name="Line 1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7" y="1411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5" name="Freeform 1604"/>
                  <p:cNvSpPr>
                    <a:spLocks/>
                  </p:cNvSpPr>
                  <p:nvPr/>
                </p:nvSpPr>
                <p:spPr bwMode="auto">
                  <a:xfrm>
                    <a:off x="1645" y="1411"/>
                    <a:ext cx="2" cy="2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6" name="Freeform 1605"/>
                  <p:cNvSpPr>
                    <a:spLocks/>
                  </p:cNvSpPr>
                  <p:nvPr/>
                </p:nvSpPr>
                <p:spPr bwMode="auto">
                  <a:xfrm>
                    <a:off x="1645" y="1429"/>
                    <a:ext cx="2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2" y="1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2" y="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7" name="Line 1606"/>
                  <p:cNvSpPr>
                    <a:spLocks noChangeShapeType="1"/>
                  </p:cNvSpPr>
                  <p:nvPr/>
                </p:nvSpPr>
                <p:spPr bwMode="auto">
                  <a:xfrm>
                    <a:off x="1647" y="1430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8" name="Line 16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7" y="1413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09" name="Line 16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0" y="1407"/>
                    <a:ext cx="1" cy="2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0" name="Freeform 1609"/>
                  <p:cNvSpPr>
                    <a:spLocks/>
                  </p:cNvSpPr>
                  <p:nvPr/>
                </p:nvSpPr>
                <p:spPr bwMode="auto">
                  <a:xfrm>
                    <a:off x="1641" y="1407"/>
                    <a:ext cx="22" cy="27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24"/>
                      </a:cxn>
                      <a:cxn ang="0">
                        <a:pos x="3" y="27"/>
                      </a:cxn>
                      <a:cxn ang="0">
                        <a:pos x="22" y="27"/>
                      </a:cxn>
                      <a:cxn ang="0">
                        <a:pos x="22" y="0"/>
                      </a:cxn>
                      <a:cxn ang="0">
                        <a:pos x="3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22" h="27">
                        <a:moveTo>
                          <a:pt x="0" y="3"/>
                        </a:moveTo>
                        <a:lnTo>
                          <a:pt x="0" y="24"/>
                        </a:lnTo>
                        <a:lnTo>
                          <a:pt x="3" y="27"/>
                        </a:lnTo>
                        <a:lnTo>
                          <a:pt x="22" y="27"/>
                        </a:lnTo>
                        <a:lnTo>
                          <a:pt x="22" y="0"/>
                        </a:lnTo>
                        <a:lnTo>
                          <a:pt x="3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1" name="Freeform 1610"/>
                  <p:cNvSpPr>
                    <a:spLocks/>
                  </p:cNvSpPr>
                  <p:nvPr/>
                </p:nvSpPr>
                <p:spPr bwMode="auto">
                  <a:xfrm>
                    <a:off x="1656" y="1479"/>
                    <a:ext cx="1" cy="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1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2" name="Freeform 1611"/>
                  <p:cNvSpPr>
                    <a:spLocks/>
                  </p:cNvSpPr>
                  <p:nvPr/>
                </p:nvSpPr>
                <p:spPr bwMode="auto">
                  <a:xfrm>
                    <a:off x="1656" y="1462"/>
                    <a:ext cx="1" cy="1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3" name="Line 1612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1463"/>
                    <a:ext cx="1" cy="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4" name="Line 16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7" y="1462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5" name="Freeform 1614"/>
                  <p:cNvSpPr>
                    <a:spLocks/>
                  </p:cNvSpPr>
                  <p:nvPr/>
                </p:nvSpPr>
                <p:spPr bwMode="auto">
                  <a:xfrm>
                    <a:off x="1645" y="1462"/>
                    <a:ext cx="2" cy="1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6" name="Freeform 1615"/>
                  <p:cNvSpPr>
                    <a:spLocks/>
                  </p:cNvSpPr>
                  <p:nvPr/>
                </p:nvSpPr>
                <p:spPr bwMode="auto">
                  <a:xfrm>
                    <a:off x="1645" y="1479"/>
                    <a:ext cx="2" cy="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1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  <p:sp>
                <p:nvSpPr>
                  <p:cNvPr id="417" name="Line 1616"/>
                  <p:cNvSpPr>
                    <a:spLocks noChangeShapeType="1"/>
                  </p:cNvSpPr>
                  <p:nvPr/>
                </p:nvSpPr>
                <p:spPr bwMode="auto">
                  <a:xfrm>
                    <a:off x="1647" y="1481"/>
                    <a:ext cx="9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700">
                      <a:latin typeface="+mj-lt"/>
                    </a:endParaRPr>
                  </a:p>
                </p:txBody>
              </p:sp>
            </p:grpSp>
            <p:sp>
              <p:nvSpPr>
                <p:cNvPr id="27" name="Line 1618"/>
                <p:cNvSpPr>
                  <a:spLocks noChangeShapeType="1"/>
                </p:cNvSpPr>
                <p:nvPr/>
              </p:nvSpPr>
              <p:spPr bwMode="auto">
                <a:xfrm flipV="1">
                  <a:off x="1657" y="1463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8" name="Line 1619"/>
                <p:cNvSpPr>
                  <a:spLocks noChangeShapeType="1"/>
                </p:cNvSpPr>
                <p:nvPr/>
              </p:nvSpPr>
              <p:spPr bwMode="auto">
                <a:xfrm flipV="1">
                  <a:off x="1660" y="1458"/>
                  <a:ext cx="1" cy="2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9" name="Freeform 1620"/>
                <p:cNvSpPr>
                  <a:spLocks/>
                </p:cNvSpPr>
                <p:nvPr/>
              </p:nvSpPr>
              <p:spPr bwMode="auto">
                <a:xfrm>
                  <a:off x="1641" y="1458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24"/>
                    </a:cxn>
                    <a:cxn ang="0">
                      <a:pos x="3" y="27"/>
                    </a:cxn>
                    <a:cxn ang="0">
                      <a:pos x="22" y="27"/>
                    </a:cxn>
                    <a:cxn ang="0">
                      <a:pos x="22" y="0"/>
                    </a:cxn>
                    <a:cxn ang="0">
                      <a:pos x="3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2" h="27">
                      <a:moveTo>
                        <a:pt x="0" y="2"/>
                      </a:moveTo>
                      <a:lnTo>
                        <a:pt x="0" y="24"/>
                      </a:lnTo>
                      <a:lnTo>
                        <a:pt x="3" y="27"/>
                      </a:lnTo>
                      <a:lnTo>
                        <a:pt x="22" y="27"/>
                      </a:lnTo>
                      <a:lnTo>
                        <a:pt x="22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0" name="Freeform 1621"/>
                <p:cNvSpPr>
                  <a:spLocks/>
                </p:cNvSpPr>
                <p:nvPr/>
              </p:nvSpPr>
              <p:spPr bwMode="auto">
                <a:xfrm>
                  <a:off x="1656" y="1534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1" name="Freeform 1622"/>
                <p:cNvSpPr>
                  <a:spLocks/>
                </p:cNvSpPr>
                <p:nvPr/>
              </p:nvSpPr>
              <p:spPr bwMode="auto">
                <a:xfrm>
                  <a:off x="1656" y="1516"/>
                  <a:ext cx="1" cy="2"/>
                </a:xfrm>
                <a:custGeom>
                  <a:avLst/>
                  <a:gdLst/>
                  <a:ahLst/>
                  <a:cxnLst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2" name="Line 1623"/>
                <p:cNvSpPr>
                  <a:spLocks noChangeShapeType="1"/>
                </p:cNvSpPr>
                <p:nvPr/>
              </p:nvSpPr>
              <p:spPr bwMode="auto">
                <a:xfrm>
                  <a:off x="1645" y="1518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3" name="Line 1624"/>
                <p:cNvSpPr>
                  <a:spLocks noChangeShapeType="1"/>
                </p:cNvSpPr>
                <p:nvPr/>
              </p:nvSpPr>
              <p:spPr bwMode="auto">
                <a:xfrm flipH="1">
                  <a:off x="1647" y="1516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4" name="Freeform 1625"/>
                <p:cNvSpPr>
                  <a:spLocks/>
                </p:cNvSpPr>
                <p:nvPr/>
              </p:nvSpPr>
              <p:spPr bwMode="auto">
                <a:xfrm>
                  <a:off x="1645" y="1516"/>
                  <a:ext cx="2" cy="2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5" name="Freeform 1626"/>
                <p:cNvSpPr>
                  <a:spLocks/>
                </p:cNvSpPr>
                <p:nvPr/>
              </p:nvSpPr>
              <p:spPr bwMode="auto">
                <a:xfrm>
                  <a:off x="1645" y="1534"/>
                  <a:ext cx="2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6" name="Line 1627"/>
                <p:cNvSpPr>
                  <a:spLocks noChangeShapeType="1"/>
                </p:cNvSpPr>
                <p:nvPr/>
              </p:nvSpPr>
              <p:spPr bwMode="auto">
                <a:xfrm>
                  <a:off x="1647" y="1535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7" name="Line 1628"/>
                <p:cNvSpPr>
                  <a:spLocks noChangeShapeType="1"/>
                </p:cNvSpPr>
                <p:nvPr/>
              </p:nvSpPr>
              <p:spPr bwMode="auto">
                <a:xfrm flipV="1">
                  <a:off x="1657" y="1518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8" name="Line 1629"/>
                <p:cNvSpPr>
                  <a:spLocks noChangeShapeType="1"/>
                </p:cNvSpPr>
                <p:nvPr/>
              </p:nvSpPr>
              <p:spPr bwMode="auto">
                <a:xfrm flipV="1">
                  <a:off x="1660" y="1512"/>
                  <a:ext cx="1" cy="2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39" name="Freeform 1630"/>
                <p:cNvSpPr>
                  <a:spLocks/>
                </p:cNvSpPr>
                <p:nvPr/>
              </p:nvSpPr>
              <p:spPr bwMode="auto">
                <a:xfrm>
                  <a:off x="1641" y="1512"/>
                  <a:ext cx="22" cy="2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25"/>
                    </a:cxn>
                    <a:cxn ang="0">
                      <a:pos x="3" y="28"/>
                    </a:cxn>
                    <a:cxn ang="0">
                      <a:pos x="22" y="28"/>
                    </a:cxn>
                    <a:cxn ang="0">
                      <a:pos x="22" y="0"/>
                    </a:cxn>
                    <a:cxn ang="0">
                      <a:pos x="3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22" h="28">
                      <a:moveTo>
                        <a:pt x="0" y="3"/>
                      </a:moveTo>
                      <a:lnTo>
                        <a:pt x="0" y="25"/>
                      </a:lnTo>
                      <a:lnTo>
                        <a:pt x="3" y="28"/>
                      </a:lnTo>
                      <a:lnTo>
                        <a:pt x="22" y="28"/>
                      </a:lnTo>
                      <a:lnTo>
                        <a:pt x="22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0" name="Freeform 1631"/>
                <p:cNvSpPr>
                  <a:spLocks/>
                </p:cNvSpPr>
                <p:nvPr/>
              </p:nvSpPr>
              <p:spPr bwMode="auto">
                <a:xfrm>
                  <a:off x="1276" y="1332"/>
                  <a:ext cx="3" cy="19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10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3" h="19">
                      <a:moveTo>
                        <a:pt x="3" y="0"/>
                      </a:moveTo>
                      <a:lnTo>
                        <a:pt x="0" y="10"/>
                      </a:lnTo>
                      <a:lnTo>
                        <a:pt x="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1" name="Line 1632"/>
                <p:cNvSpPr>
                  <a:spLocks noChangeShapeType="1"/>
                </p:cNvSpPr>
                <p:nvPr/>
              </p:nvSpPr>
              <p:spPr bwMode="auto">
                <a:xfrm>
                  <a:off x="1279" y="1351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2" name="Line 1633"/>
                <p:cNvSpPr>
                  <a:spLocks noChangeShapeType="1"/>
                </p:cNvSpPr>
                <p:nvPr/>
              </p:nvSpPr>
              <p:spPr bwMode="auto">
                <a:xfrm flipH="1">
                  <a:off x="1279" y="1331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3" name="Freeform 1634"/>
                <p:cNvSpPr>
                  <a:spLocks/>
                </p:cNvSpPr>
                <p:nvPr/>
              </p:nvSpPr>
              <p:spPr bwMode="auto">
                <a:xfrm>
                  <a:off x="1269" y="1328"/>
                  <a:ext cx="21" cy="27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1" y="27"/>
                    </a:cxn>
                    <a:cxn ang="0">
                      <a:pos x="16" y="27"/>
                    </a:cxn>
                    <a:cxn ang="0">
                      <a:pos x="16" y="25"/>
                    </a:cxn>
                    <a:cxn ang="0">
                      <a:pos x="15" y="24"/>
                    </a:cxn>
                    <a:cxn ang="0">
                      <a:pos x="14" y="24"/>
                    </a:cxn>
                    <a:cxn ang="0">
                      <a:pos x="13" y="24"/>
                    </a:cxn>
                    <a:cxn ang="0">
                      <a:pos x="21" y="16"/>
                    </a:cxn>
                    <a:cxn ang="0">
                      <a:pos x="21" y="14"/>
                    </a:cxn>
                    <a:cxn ang="0">
                      <a:pos x="21" y="11"/>
                    </a:cxn>
                    <a:cxn ang="0">
                      <a:pos x="13" y="3"/>
                    </a:cxn>
                    <a:cxn ang="0">
                      <a:pos x="14" y="3"/>
                    </a:cxn>
                    <a:cxn ang="0">
                      <a:pos x="15" y="3"/>
                    </a:cxn>
                    <a:cxn ang="0">
                      <a:pos x="16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1" h="27">
                      <a:moveTo>
                        <a:pt x="0" y="26"/>
                      </a:move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6" y="27"/>
                      </a:lnTo>
                      <a:lnTo>
                        <a:pt x="16" y="25"/>
                      </a:lnTo>
                      <a:lnTo>
                        <a:pt x="15" y="24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21" y="16"/>
                      </a:lnTo>
                      <a:lnTo>
                        <a:pt x="21" y="14"/>
                      </a:lnTo>
                      <a:lnTo>
                        <a:pt x="21" y="11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4" name="Line 1635"/>
                <p:cNvSpPr>
                  <a:spLocks noChangeShapeType="1"/>
                </p:cNvSpPr>
                <p:nvPr/>
              </p:nvSpPr>
              <p:spPr bwMode="auto">
                <a:xfrm flipH="1">
                  <a:off x="1281" y="133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5" name="Line 1636"/>
                <p:cNvSpPr>
                  <a:spLocks noChangeShapeType="1"/>
                </p:cNvSpPr>
                <p:nvPr/>
              </p:nvSpPr>
              <p:spPr bwMode="auto">
                <a:xfrm>
                  <a:off x="1281" y="1352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6" name="Freeform 1637"/>
                <p:cNvSpPr>
                  <a:spLocks/>
                </p:cNvSpPr>
                <p:nvPr/>
              </p:nvSpPr>
              <p:spPr bwMode="auto">
                <a:xfrm>
                  <a:off x="1276" y="1375"/>
                  <a:ext cx="3" cy="19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10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3" h="19">
                      <a:moveTo>
                        <a:pt x="3" y="0"/>
                      </a:moveTo>
                      <a:lnTo>
                        <a:pt x="0" y="10"/>
                      </a:lnTo>
                      <a:lnTo>
                        <a:pt x="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7" name="Line 1638"/>
                <p:cNvSpPr>
                  <a:spLocks noChangeShapeType="1"/>
                </p:cNvSpPr>
                <p:nvPr/>
              </p:nvSpPr>
              <p:spPr bwMode="auto">
                <a:xfrm>
                  <a:off x="1279" y="1394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8" name="Line 1639"/>
                <p:cNvSpPr>
                  <a:spLocks noChangeShapeType="1"/>
                </p:cNvSpPr>
                <p:nvPr/>
              </p:nvSpPr>
              <p:spPr bwMode="auto">
                <a:xfrm flipH="1">
                  <a:off x="1279" y="1375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49" name="Freeform 1640"/>
                <p:cNvSpPr>
                  <a:spLocks/>
                </p:cNvSpPr>
                <p:nvPr/>
              </p:nvSpPr>
              <p:spPr bwMode="auto">
                <a:xfrm>
                  <a:off x="1269" y="1371"/>
                  <a:ext cx="21" cy="27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1" y="27"/>
                    </a:cxn>
                    <a:cxn ang="0">
                      <a:pos x="16" y="27"/>
                    </a:cxn>
                    <a:cxn ang="0">
                      <a:pos x="16" y="25"/>
                    </a:cxn>
                    <a:cxn ang="0">
                      <a:pos x="15" y="24"/>
                    </a:cxn>
                    <a:cxn ang="0">
                      <a:pos x="14" y="24"/>
                    </a:cxn>
                    <a:cxn ang="0">
                      <a:pos x="13" y="24"/>
                    </a:cxn>
                    <a:cxn ang="0">
                      <a:pos x="21" y="16"/>
                    </a:cxn>
                    <a:cxn ang="0">
                      <a:pos x="21" y="14"/>
                    </a:cxn>
                    <a:cxn ang="0">
                      <a:pos x="21" y="11"/>
                    </a:cxn>
                    <a:cxn ang="0">
                      <a:pos x="13" y="3"/>
                    </a:cxn>
                    <a:cxn ang="0">
                      <a:pos x="14" y="3"/>
                    </a:cxn>
                    <a:cxn ang="0">
                      <a:pos x="15" y="3"/>
                    </a:cxn>
                    <a:cxn ang="0">
                      <a:pos x="16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1" h="27">
                      <a:moveTo>
                        <a:pt x="0" y="26"/>
                      </a:move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6" y="27"/>
                      </a:lnTo>
                      <a:lnTo>
                        <a:pt x="16" y="25"/>
                      </a:lnTo>
                      <a:lnTo>
                        <a:pt x="15" y="24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21" y="16"/>
                      </a:lnTo>
                      <a:lnTo>
                        <a:pt x="21" y="14"/>
                      </a:lnTo>
                      <a:lnTo>
                        <a:pt x="21" y="11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0" name="Line 1641"/>
                <p:cNvSpPr>
                  <a:spLocks noChangeShapeType="1"/>
                </p:cNvSpPr>
                <p:nvPr/>
              </p:nvSpPr>
              <p:spPr bwMode="auto">
                <a:xfrm flipH="1">
                  <a:off x="1281" y="13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1" name="Line 1642"/>
                <p:cNvSpPr>
                  <a:spLocks noChangeShapeType="1"/>
                </p:cNvSpPr>
                <p:nvPr/>
              </p:nvSpPr>
              <p:spPr bwMode="auto">
                <a:xfrm>
                  <a:off x="1281" y="139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2" name="Freeform 1643"/>
                <p:cNvSpPr>
                  <a:spLocks/>
                </p:cNvSpPr>
                <p:nvPr/>
              </p:nvSpPr>
              <p:spPr bwMode="auto">
                <a:xfrm>
                  <a:off x="1276" y="1419"/>
                  <a:ext cx="3" cy="19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10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3" h="19">
                      <a:moveTo>
                        <a:pt x="3" y="0"/>
                      </a:moveTo>
                      <a:lnTo>
                        <a:pt x="0" y="10"/>
                      </a:lnTo>
                      <a:lnTo>
                        <a:pt x="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3" name="Line 1644"/>
                <p:cNvSpPr>
                  <a:spLocks noChangeShapeType="1"/>
                </p:cNvSpPr>
                <p:nvPr/>
              </p:nvSpPr>
              <p:spPr bwMode="auto">
                <a:xfrm>
                  <a:off x="1279" y="143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4" name="Line 1645"/>
                <p:cNvSpPr>
                  <a:spLocks noChangeShapeType="1"/>
                </p:cNvSpPr>
                <p:nvPr/>
              </p:nvSpPr>
              <p:spPr bwMode="auto">
                <a:xfrm flipH="1">
                  <a:off x="1279" y="1419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5" name="Freeform 1646"/>
                <p:cNvSpPr>
                  <a:spLocks/>
                </p:cNvSpPr>
                <p:nvPr/>
              </p:nvSpPr>
              <p:spPr bwMode="auto">
                <a:xfrm>
                  <a:off x="1269" y="1415"/>
                  <a:ext cx="21" cy="27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1" y="27"/>
                    </a:cxn>
                    <a:cxn ang="0">
                      <a:pos x="16" y="27"/>
                    </a:cxn>
                    <a:cxn ang="0">
                      <a:pos x="16" y="25"/>
                    </a:cxn>
                    <a:cxn ang="0">
                      <a:pos x="15" y="24"/>
                    </a:cxn>
                    <a:cxn ang="0">
                      <a:pos x="14" y="24"/>
                    </a:cxn>
                    <a:cxn ang="0">
                      <a:pos x="13" y="24"/>
                    </a:cxn>
                    <a:cxn ang="0">
                      <a:pos x="21" y="16"/>
                    </a:cxn>
                    <a:cxn ang="0">
                      <a:pos x="21" y="14"/>
                    </a:cxn>
                    <a:cxn ang="0">
                      <a:pos x="21" y="11"/>
                    </a:cxn>
                    <a:cxn ang="0">
                      <a:pos x="13" y="3"/>
                    </a:cxn>
                    <a:cxn ang="0">
                      <a:pos x="14" y="3"/>
                    </a:cxn>
                    <a:cxn ang="0">
                      <a:pos x="15" y="3"/>
                    </a:cxn>
                    <a:cxn ang="0">
                      <a:pos x="16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1" h="27">
                      <a:moveTo>
                        <a:pt x="0" y="26"/>
                      </a:move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6" y="27"/>
                      </a:lnTo>
                      <a:lnTo>
                        <a:pt x="16" y="25"/>
                      </a:lnTo>
                      <a:lnTo>
                        <a:pt x="15" y="24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21" y="16"/>
                      </a:lnTo>
                      <a:lnTo>
                        <a:pt x="21" y="14"/>
                      </a:lnTo>
                      <a:lnTo>
                        <a:pt x="21" y="11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6" name="Line 1647"/>
                <p:cNvSpPr>
                  <a:spLocks noChangeShapeType="1"/>
                </p:cNvSpPr>
                <p:nvPr/>
              </p:nvSpPr>
              <p:spPr bwMode="auto">
                <a:xfrm flipH="1">
                  <a:off x="1281" y="1418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7" name="Line 1648"/>
                <p:cNvSpPr>
                  <a:spLocks noChangeShapeType="1"/>
                </p:cNvSpPr>
                <p:nvPr/>
              </p:nvSpPr>
              <p:spPr bwMode="auto">
                <a:xfrm>
                  <a:off x="1281" y="1438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8" name="Freeform 1649"/>
                <p:cNvSpPr>
                  <a:spLocks/>
                </p:cNvSpPr>
                <p:nvPr/>
              </p:nvSpPr>
              <p:spPr bwMode="auto">
                <a:xfrm>
                  <a:off x="1276" y="1462"/>
                  <a:ext cx="3" cy="19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10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3" h="19">
                      <a:moveTo>
                        <a:pt x="3" y="0"/>
                      </a:moveTo>
                      <a:lnTo>
                        <a:pt x="0" y="10"/>
                      </a:lnTo>
                      <a:lnTo>
                        <a:pt x="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59" name="Line 1650"/>
                <p:cNvSpPr>
                  <a:spLocks noChangeShapeType="1"/>
                </p:cNvSpPr>
                <p:nvPr/>
              </p:nvSpPr>
              <p:spPr bwMode="auto">
                <a:xfrm>
                  <a:off x="1279" y="1481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0" name="Line 1651"/>
                <p:cNvSpPr>
                  <a:spLocks noChangeShapeType="1"/>
                </p:cNvSpPr>
                <p:nvPr/>
              </p:nvSpPr>
              <p:spPr bwMode="auto">
                <a:xfrm flipH="1">
                  <a:off x="1279" y="1462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1" name="Freeform 1652"/>
                <p:cNvSpPr>
                  <a:spLocks/>
                </p:cNvSpPr>
                <p:nvPr/>
              </p:nvSpPr>
              <p:spPr bwMode="auto">
                <a:xfrm>
                  <a:off x="1269" y="1458"/>
                  <a:ext cx="21" cy="27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1" y="27"/>
                    </a:cxn>
                    <a:cxn ang="0">
                      <a:pos x="16" y="27"/>
                    </a:cxn>
                    <a:cxn ang="0">
                      <a:pos x="16" y="25"/>
                    </a:cxn>
                    <a:cxn ang="0">
                      <a:pos x="15" y="24"/>
                    </a:cxn>
                    <a:cxn ang="0">
                      <a:pos x="14" y="24"/>
                    </a:cxn>
                    <a:cxn ang="0">
                      <a:pos x="13" y="24"/>
                    </a:cxn>
                    <a:cxn ang="0">
                      <a:pos x="21" y="17"/>
                    </a:cxn>
                    <a:cxn ang="0">
                      <a:pos x="21" y="14"/>
                    </a:cxn>
                    <a:cxn ang="0">
                      <a:pos x="21" y="11"/>
                    </a:cxn>
                    <a:cxn ang="0">
                      <a:pos x="13" y="3"/>
                    </a:cxn>
                    <a:cxn ang="0">
                      <a:pos x="14" y="3"/>
                    </a:cxn>
                    <a:cxn ang="0">
                      <a:pos x="15" y="3"/>
                    </a:cxn>
                    <a:cxn ang="0">
                      <a:pos x="16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1" h="27">
                      <a:moveTo>
                        <a:pt x="0" y="26"/>
                      </a:move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6" y="27"/>
                      </a:lnTo>
                      <a:lnTo>
                        <a:pt x="16" y="25"/>
                      </a:lnTo>
                      <a:lnTo>
                        <a:pt x="15" y="24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21" y="17"/>
                      </a:lnTo>
                      <a:lnTo>
                        <a:pt x="21" y="14"/>
                      </a:lnTo>
                      <a:lnTo>
                        <a:pt x="21" y="11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2" name="Line 1653"/>
                <p:cNvSpPr>
                  <a:spLocks noChangeShapeType="1"/>
                </p:cNvSpPr>
                <p:nvPr/>
              </p:nvSpPr>
              <p:spPr bwMode="auto">
                <a:xfrm flipH="1">
                  <a:off x="1281" y="146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3" name="Line 1654"/>
                <p:cNvSpPr>
                  <a:spLocks noChangeShapeType="1"/>
                </p:cNvSpPr>
                <p:nvPr/>
              </p:nvSpPr>
              <p:spPr bwMode="auto">
                <a:xfrm>
                  <a:off x="1281" y="1482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4" name="Freeform 1655"/>
                <p:cNvSpPr>
                  <a:spLocks/>
                </p:cNvSpPr>
                <p:nvPr/>
              </p:nvSpPr>
              <p:spPr bwMode="auto">
                <a:xfrm>
                  <a:off x="1275" y="155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5" name="Freeform 1656"/>
                <p:cNvSpPr>
                  <a:spLocks/>
                </p:cNvSpPr>
                <p:nvPr/>
              </p:nvSpPr>
              <p:spPr bwMode="auto">
                <a:xfrm>
                  <a:off x="1275" y="1574"/>
                  <a:ext cx="1" cy="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1" y="2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6" name="Line 1657"/>
                <p:cNvSpPr>
                  <a:spLocks noChangeShapeType="1"/>
                </p:cNvSpPr>
                <p:nvPr/>
              </p:nvSpPr>
              <p:spPr bwMode="auto">
                <a:xfrm flipV="1">
                  <a:off x="1286" y="1558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7" name="Line 1658"/>
                <p:cNvSpPr>
                  <a:spLocks noChangeShapeType="1"/>
                </p:cNvSpPr>
                <p:nvPr/>
              </p:nvSpPr>
              <p:spPr bwMode="auto">
                <a:xfrm>
                  <a:off x="1276" y="1576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8" name="Freeform 1659"/>
                <p:cNvSpPr>
                  <a:spLocks/>
                </p:cNvSpPr>
                <p:nvPr/>
              </p:nvSpPr>
              <p:spPr bwMode="auto">
                <a:xfrm>
                  <a:off x="1285" y="1574"/>
                  <a:ext cx="1" cy="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69" name="Freeform 1660"/>
                <p:cNvSpPr>
                  <a:spLocks/>
                </p:cNvSpPr>
                <p:nvPr/>
              </p:nvSpPr>
              <p:spPr bwMode="auto">
                <a:xfrm>
                  <a:off x="1285" y="155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0" name="Line 1661"/>
                <p:cNvSpPr>
                  <a:spLocks noChangeShapeType="1"/>
                </p:cNvSpPr>
                <p:nvPr/>
              </p:nvSpPr>
              <p:spPr bwMode="auto">
                <a:xfrm flipH="1">
                  <a:off x="1276" y="1557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1" name="Line 1662"/>
                <p:cNvSpPr>
                  <a:spLocks noChangeShapeType="1"/>
                </p:cNvSpPr>
                <p:nvPr/>
              </p:nvSpPr>
              <p:spPr bwMode="auto">
                <a:xfrm>
                  <a:off x="1275" y="1558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2" name="Line 1663"/>
                <p:cNvSpPr>
                  <a:spLocks noChangeShapeType="1"/>
                </p:cNvSpPr>
                <p:nvPr/>
              </p:nvSpPr>
              <p:spPr bwMode="auto">
                <a:xfrm>
                  <a:off x="1272" y="1553"/>
                  <a:ext cx="1" cy="2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3" name="Freeform 1664"/>
                <p:cNvSpPr>
                  <a:spLocks/>
                </p:cNvSpPr>
                <p:nvPr/>
              </p:nvSpPr>
              <p:spPr bwMode="auto">
                <a:xfrm>
                  <a:off x="1269" y="1553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22" y="24"/>
                    </a:cxn>
                    <a:cxn ang="0">
                      <a:pos x="22" y="2"/>
                    </a:cxn>
                    <a:cxn ang="0">
                      <a:pos x="19" y="0"/>
                    </a:cxn>
                    <a:cxn ang="0">
                      <a:pos x="0" y="0"/>
                    </a:cxn>
                    <a:cxn ang="0">
                      <a:pos x="0" y="27"/>
                    </a:cxn>
                    <a:cxn ang="0">
                      <a:pos x="19" y="27"/>
                    </a:cxn>
                    <a:cxn ang="0">
                      <a:pos x="22" y="24"/>
                    </a:cxn>
                  </a:cxnLst>
                  <a:rect l="0" t="0" r="r" b="b"/>
                  <a:pathLst>
                    <a:path w="22" h="27">
                      <a:moveTo>
                        <a:pt x="22" y="24"/>
                      </a:moveTo>
                      <a:lnTo>
                        <a:pt x="22" y="2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19" y="27"/>
                      </a:lnTo>
                      <a:lnTo>
                        <a:pt x="22" y="24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4" name="Freeform 1665"/>
                <p:cNvSpPr>
                  <a:spLocks/>
                </p:cNvSpPr>
                <p:nvPr/>
              </p:nvSpPr>
              <p:spPr bwMode="auto">
                <a:xfrm>
                  <a:off x="1502" y="1374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3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5" name="Line 1666"/>
                <p:cNvSpPr>
                  <a:spLocks noChangeShapeType="1"/>
                </p:cNvSpPr>
                <p:nvPr/>
              </p:nvSpPr>
              <p:spPr bwMode="auto">
                <a:xfrm>
                  <a:off x="1507" y="1379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6" name="Freeform 1667"/>
                <p:cNvSpPr>
                  <a:spLocks/>
                </p:cNvSpPr>
                <p:nvPr/>
              </p:nvSpPr>
              <p:spPr bwMode="auto">
                <a:xfrm>
                  <a:off x="1511" y="1374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3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7" name="Line 1668"/>
                <p:cNvSpPr>
                  <a:spLocks noChangeShapeType="1"/>
                </p:cNvSpPr>
                <p:nvPr/>
              </p:nvSpPr>
              <p:spPr bwMode="auto">
                <a:xfrm flipV="1">
                  <a:off x="1516" y="1354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8" name="Freeform 1669"/>
                <p:cNvSpPr>
                  <a:spLocks/>
                </p:cNvSpPr>
                <p:nvPr/>
              </p:nvSpPr>
              <p:spPr bwMode="auto">
                <a:xfrm>
                  <a:off x="1502" y="1347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79" name="Line 1670"/>
                <p:cNvSpPr>
                  <a:spLocks noChangeShapeType="1"/>
                </p:cNvSpPr>
                <p:nvPr/>
              </p:nvSpPr>
              <p:spPr bwMode="auto">
                <a:xfrm>
                  <a:off x="1502" y="1354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0" name="Freeform 1671"/>
                <p:cNvSpPr>
                  <a:spLocks/>
                </p:cNvSpPr>
                <p:nvPr/>
              </p:nvSpPr>
              <p:spPr bwMode="auto">
                <a:xfrm>
                  <a:off x="1503" y="1348"/>
                  <a:ext cx="12" cy="6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1" name="Line 1672"/>
                <p:cNvSpPr>
                  <a:spLocks noChangeShapeType="1"/>
                </p:cNvSpPr>
                <p:nvPr/>
              </p:nvSpPr>
              <p:spPr bwMode="auto">
                <a:xfrm>
                  <a:off x="1504" y="1355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2" name="Line 1673"/>
                <p:cNvSpPr>
                  <a:spLocks noChangeShapeType="1"/>
                </p:cNvSpPr>
                <p:nvPr/>
              </p:nvSpPr>
              <p:spPr bwMode="auto">
                <a:xfrm>
                  <a:off x="1514" y="1355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3" name="Freeform 1674"/>
                <p:cNvSpPr>
                  <a:spLocks/>
                </p:cNvSpPr>
                <p:nvPr/>
              </p:nvSpPr>
              <p:spPr bwMode="auto">
                <a:xfrm>
                  <a:off x="1510" y="1374"/>
                  <a:ext cx="4" cy="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3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4" name="Line 1675"/>
                <p:cNvSpPr>
                  <a:spLocks noChangeShapeType="1"/>
                </p:cNvSpPr>
                <p:nvPr/>
              </p:nvSpPr>
              <p:spPr bwMode="auto">
                <a:xfrm>
                  <a:off x="1503" y="1353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5" name="Line 1676"/>
                <p:cNvSpPr>
                  <a:spLocks noChangeShapeType="1"/>
                </p:cNvSpPr>
                <p:nvPr/>
              </p:nvSpPr>
              <p:spPr bwMode="auto">
                <a:xfrm>
                  <a:off x="1503" y="1355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6" name="Line 1677"/>
                <p:cNvSpPr>
                  <a:spLocks noChangeShapeType="1"/>
                </p:cNvSpPr>
                <p:nvPr/>
              </p:nvSpPr>
              <p:spPr bwMode="auto">
                <a:xfrm>
                  <a:off x="1515" y="135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7" name="Line 1678"/>
                <p:cNvSpPr>
                  <a:spLocks noChangeShapeType="1"/>
                </p:cNvSpPr>
                <p:nvPr/>
              </p:nvSpPr>
              <p:spPr bwMode="auto">
                <a:xfrm>
                  <a:off x="1503" y="135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8" name="Freeform 1679"/>
                <p:cNvSpPr>
                  <a:spLocks/>
                </p:cNvSpPr>
                <p:nvPr/>
              </p:nvSpPr>
              <p:spPr bwMode="auto">
                <a:xfrm>
                  <a:off x="1504" y="1374"/>
                  <a:ext cx="4" cy="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3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89" name="Line 1680"/>
                <p:cNvSpPr>
                  <a:spLocks noChangeShapeType="1"/>
                </p:cNvSpPr>
                <p:nvPr/>
              </p:nvSpPr>
              <p:spPr bwMode="auto">
                <a:xfrm>
                  <a:off x="1508" y="1377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0" name="Freeform 1681"/>
                <p:cNvSpPr>
                  <a:spLocks/>
                </p:cNvSpPr>
                <p:nvPr/>
              </p:nvSpPr>
              <p:spPr bwMode="auto">
                <a:xfrm>
                  <a:off x="1502" y="1433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1" name="Line 1682"/>
                <p:cNvSpPr>
                  <a:spLocks noChangeShapeType="1"/>
                </p:cNvSpPr>
                <p:nvPr/>
              </p:nvSpPr>
              <p:spPr bwMode="auto">
                <a:xfrm>
                  <a:off x="1507" y="143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2" name="Freeform 1683"/>
                <p:cNvSpPr>
                  <a:spLocks/>
                </p:cNvSpPr>
                <p:nvPr/>
              </p:nvSpPr>
              <p:spPr bwMode="auto">
                <a:xfrm>
                  <a:off x="1511" y="1433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3" name="Line 1684"/>
                <p:cNvSpPr>
                  <a:spLocks noChangeShapeType="1"/>
                </p:cNvSpPr>
                <p:nvPr/>
              </p:nvSpPr>
              <p:spPr bwMode="auto">
                <a:xfrm flipV="1">
                  <a:off x="1516" y="1413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4" name="Freeform 1685"/>
                <p:cNvSpPr>
                  <a:spLocks/>
                </p:cNvSpPr>
                <p:nvPr/>
              </p:nvSpPr>
              <p:spPr bwMode="auto">
                <a:xfrm>
                  <a:off x="1502" y="1406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3"/>
                    </a:cxn>
                    <a:cxn ang="0">
                      <a:pos x="7" y="0"/>
                    </a:cxn>
                    <a:cxn ang="0">
                      <a:pos x="2" y="3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3"/>
                      </a:lnTo>
                      <a:lnTo>
                        <a:pt x="7" y="0"/>
                      </a:lnTo>
                      <a:lnTo>
                        <a:pt x="2" y="3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5" name="Line 1686"/>
                <p:cNvSpPr>
                  <a:spLocks noChangeShapeType="1"/>
                </p:cNvSpPr>
                <p:nvPr/>
              </p:nvSpPr>
              <p:spPr bwMode="auto">
                <a:xfrm>
                  <a:off x="1502" y="1413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6" name="Freeform 1687"/>
                <p:cNvSpPr>
                  <a:spLocks/>
                </p:cNvSpPr>
                <p:nvPr/>
              </p:nvSpPr>
              <p:spPr bwMode="auto">
                <a:xfrm>
                  <a:off x="1503" y="1407"/>
                  <a:ext cx="12" cy="6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7" name="Line 1688"/>
                <p:cNvSpPr>
                  <a:spLocks noChangeShapeType="1"/>
                </p:cNvSpPr>
                <p:nvPr/>
              </p:nvSpPr>
              <p:spPr bwMode="auto">
                <a:xfrm>
                  <a:off x="1504" y="1415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8" name="Line 1689"/>
                <p:cNvSpPr>
                  <a:spLocks noChangeShapeType="1"/>
                </p:cNvSpPr>
                <p:nvPr/>
              </p:nvSpPr>
              <p:spPr bwMode="auto">
                <a:xfrm>
                  <a:off x="1514" y="1415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99" name="Freeform 1690"/>
                <p:cNvSpPr>
                  <a:spLocks/>
                </p:cNvSpPr>
                <p:nvPr/>
              </p:nvSpPr>
              <p:spPr bwMode="auto">
                <a:xfrm>
                  <a:off x="1510" y="1433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3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4">
                      <a:moveTo>
                        <a:pt x="0" y="4"/>
                      </a:moveTo>
                      <a:lnTo>
                        <a:pt x="3" y="3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0" name="Line 1691"/>
                <p:cNvSpPr>
                  <a:spLocks noChangeShapeType="1"/>
                </p:cNvSpPr>
                <p:nvPr/>
              </p:nvSpPr>
              <p:spPr bwMode="auto">
                <a:xfrm>
                  <a:off x="1503" y="1413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1" name="Line 1692"/>
                <p:cNvSpPr>
                  <a:spLocks noChangeShapeType="1"/>
                </p:cNvSpPr>
                <p:nvPr/>
              </p:nvSpPr>
              <p:spPr bwMode="auto">
                <a:xfrm>
                  <a:off x="1503" y="1415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2" name="Line 1693"/>
                <p:cNvSpPr>
                  <a:spLocks noChangeShapeType="1"/>
                </p:cNvSpPr>
                <p:nvPr/>
              </p:nvSpPr>
              <p:spPr bwMode="auto">
                <a:xfrm>
                  <a:off x="1515" y="1413"/>
                  <a:ext cx="1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3" name="Line 1694"/>
                <p:cNvSpPr>
                  <a:spLocks noChangeShapeType="1"/>
                </p:cNvSpPr>
                <p:nvPr/>
              </p:nvSpPr>
              <p:spPr bwMode="auto">
                <a:xfrm>
                  <a:off x="1503" y="1413"/>
                  <a:ext cx="1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4" name="Freeform 1695"/>
                <p:cNvSpPr>
                  <a:spLocks/>
                </p:cNvSpPr>
                <p:nvPr/>
              </p:nvSpPr>
              <p:spPr bwMode="auto">
                <a:xfrm>
                  <a:off x="1504" y="1433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3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3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5" name="Line 1696"/>
                <p:cNvSpPr>
                  <a:spLocks noChangeShapeType="1"/>
                </p:cNvSpPr>
                <p:nvPr/>
              </p:nvSpPr>
              <p:spPr bwMode="auto">
                <a:xfrm>
                  <a:off x="1508" y="1437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6" name="Freeform 1697"/>
                <p:cNvSpPr>
                  <a:spLocks/>
                </p:cNvSpPr>
                <p:nvPr/>
              </p:nvSpPr>
              <p:spPr bwMode="auto">
                <a:xfrm>
                  <a:off x="1502" y="1491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7" name="Line 1698"/>
                <p:cNvSpPr>
                  <a:spLocks noChangeShapeType="1"/>
                </p:cNvSpPr>
                <p:nvPr/>
              </p:nvSpPr>
              <p:spPr bwMode="auto">
                <a:xfrm>
                  <a:off x="1507" y="1496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8" name="Freeform 1699"/>
                <p:cNvSpPr>
                  <a:spLocks/>
                </p:cNvSpPr>
                <p:nvPr/>
              </p:nvSpPr>
              <p:spPr bwMode="auto">
                <a:xfrm>
                  <a:off x="1511" y="1491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09" name="Line 1700"/>
                <p:cNvSpPr>
                  <a:spLocks noChangeShapeType="1"/>
                </p:cNvSpPr>
                <p:nvPr/>
              </p:nvSpPr>
              <p:spPr bwMode="auto">
                <a:xfrm flipV="1">
                  <a:off x="1516" y="1471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0" name="Freeform 1701"/>
                <p:cNvSpPr>
                  <a:spLocks/>
                </p:cNvSpPr>
                <p:nvPr/>
              </p:nvSpPr>
              <p:spPr bwMode="auto">
                <a:xfrm>
                  <a:off x="1502" y="1464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1" name="Line 1702"/>
                <p:cNvSpPr>
                  <a:spLocks noChangeShapeType="1"/>
                </p:cNvSpPr>
                <p:nvPr/>
              </p:nvSpPr>
              <p:spPr bwMode="auto">
                <a:xfrm>
                  <a:off x="1502" y="1471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2" name="Freeform 1703"/>
                <p:cNvSpPr>
                  <a:spLocks/>
                </p:cNvSpPr>
                <p:nvPr/>
              </p:nvSpPr>
              <p:spPr bwMode="auto">
                <a:xfrm>
                  <a:off x="1503" y="1465"/>
                  <a:ext cx="12" cy="6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3" name="Line 1704"/>
                <p:cNvSpPr>
                  <a:spLocks noChangeShapeType="1"/>
                </p:cNvSpPr>
                <p:nvPr/>
              </p:nvSpPr>
              <p:spPr bwMode="auto">
                <a:xfrm>
                  <a:off x="1504" y="1472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4" name="Line 1705"/>
                <p:cNvSpPr>
                  <a:spLocks noChangeShapeType="1"/>
                </p:cNvSpPr>
                <p:nvPr/>
              </p:nvSpPr>
              <p:spPr bwMode="auto">
                <a:xfrm>
                  <a:off x="1514" y="1472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5" name="Freeform 1706"/>
                <p:cNvSpPr>
                  <a:spLocks/>
                </p:cNvSpPr>
                <p:nvPr/>
              </p:nvSpPr>
              <p:spPr bwMode="auto">
                <a:xfrm>
                  <a:off x="1510" y="1491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4">
                      <a:moveTo>
                        <a:pt x="0" y="4"/>
                      </a:moveTo>
                      <a:lnTo>
                        <a:pt x="3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6" name="Line 1707"/>
                <p:cNvSpPr>
                  <a:spLocks noChangeShapeType="1"/>
                </p:cNvSpPr>
                <p:nvPr/>
              </p:nvSpPr>
              <p:spPr bwMode="auto">
                <a:xfrm>
                  <a:off x="1503" y="1471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7" name="Line 1708"/>
                <p:cNvSpPr>
                  <a:spLocks noChangeShapeType="1"/>
                </p:cNvSpPr>
                <p:nvPr/>
              </p:nvSpPr>
              <p:spPr bwMode="auto">
                <a:xfrm>
                  <a:off x="1503" y="1472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8" name="Line 1709"/>
                <p:cNvSpPr>
                  <a:spLocks noChangeShapeType="1"/>
                </p:cNvSpPr>
                <p:nvPr/>
              </p:nvSpPr>
              <p:spPr bwMode="auto">
                <a:xfrm>
                  <a:off x="1515" y="147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19" name="Line 1710"/>
                <p:cNvSpPr>
                  <a:spLocks noChangeShapeType="1"/>
                </p:cNvSpPr>
                <p:nvPr/>
              </p:nvSpPr>
              <p:spPr bwMode="auto">
                <a:xfrm>
                  <a:off x="1503" y="147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0" name="Freeform 1711"/>
                <p:cNvSpPr>
                  <a:spLocks/>
                </p:cNvSpPr>
                <p:nvPr/>
              </p:nvSpPr>
              <p:spPr bwMode="auto">
                <a:xfrm>
                  <a:off x="1504" y="1491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1" name="Line 1712"/>
                <p:cNvSpPr>
                  <a:spLocks noChangeShapeType="1"/>
                </p:cNvSpPr>
                <p:nvPr/>
              </p:nvSpPr>
              <p:spPr bwMode="auto">
                <a:xfrm>
                  <a:off x="1508" y="1495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2" name="Freeform 1713"/>
                <p:cNvSpPr>
                  <a:spLocks/>
                </p:cNvSpPr>
                <p:nvPr/>
              </p:nvSpPr>
              <p:spPr bwMode="auto">
                <a:xfrm>
                  <a:off x="1502" y="1549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3" name="Line 1714"/>
                <p:cNvSpPr>
                  <a:spLocks noChangeShapeType="1"/>
                </p:cNvSpPr>
                <p:nvPr/>
              </p:nvSpPr>
              <p:spPr bwMode="auto">
                <a:xfrm>
                  <a:off x="1507" y="1555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4" name="Freeform 1715"/>
                <p:cNvSpPr>
                  <a:spLocks/>
                </p:cNvSpPr>
                <p:nvPr/>
              </p:nvSpPr>
              <p:spPr bwMode="auto">
                <a:xfrm>
                  <a:off x="1511" y="1549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5" name="Line 1716"/>
                <p:cNvSpPr>
                  <a:spLocks noChangeShapeType="1"/>
                </p:cNvSpPr>
                <p:nvPr/>
              </p:nvSpPr>
              <p:spPr bwMode="auto">
                <a:xfrm flipV="1">
                  <a:off x="1516" y="1530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6" name="Freeform 1717"/>
                <p:cNvSpPr>
                  <a:spLocks/>
                </p:cNvSpPr>
                <p:nvPr/>
              </p:nvSpPr>
              <p:spPr bwMode="auto">
                <a:xfrm>
                  <a:off x="1502" y="1523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7" name="Line 1718"/>
                <p:cNvSpPr>
                  <a:spLocks noChangeShapeType="1"/>
                </p:cNvSpPr>
                <p:nvPr/>
              </p:nvSpPr>
              <p:spPr bwMode="auto">
                <a:xfrm>
                  <a:off x="1502" y="1530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8" name="Freeform 1719"/>
                <p:cNvSpPr>
                  <a:spLocks/>
                </p:cNvSpPr>
                <p:nvPr/>
              </p:nvSpPr>
              <p:spPr bwMode="auto">
                <a:xfrm>
                  <a:off x="1503" y="1524"/>
                  <a:ext cx="12" cy="6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29" name="Line 1720"/>
                <p:cNvSpPr>
                  <a:spLocks noChangeShapeType="1"/>
                </p:cNvSpPr>
                <p:nvPr/>
              </p:nvSpPr>
              <p:spPr bwMode="auto">
                <a:xfrm>
                  <a:off x="1504" y="1531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0" name="Line 1721"/>
                <p:cNvSpPr>
                  <a:spLocks noChangeShapeType="1"/>
                </p:cNvSpPr>
                <p:nvPr/>
              </p:nvSpPr>
              <p:spPr bwMode="auto">
                <a:xfrm>
                  <a:off x="1514" y="1531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1" name="Freeform 1722"/>
                <p:cNvSpPr>
                  <a:spLocks/>
                </p:cNvSpPr>
                <p:nvPr/>
              </p:nvSpPr>
              <p:spPr bwMode="auto">
                <a:xfrm>
                  <a:off x="1510" y="1549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3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4">
                      <a:moveTo>
                        <a:pt x="0" y="4"/>
                      </a:moveTo>
                      <a:lnTo>
                        <a:pt x="3" y="3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2" name="Line 1723"/>
                <p:cNvSpPr>
                  <a:spLocks noChangeShapeType="1"/>
                </p:cNvSpPr>
                <p:nvPr/>
              </p:nvSpPr>
              <p:spPr bwMode="auto">
                <a:xfrm>
                  <a:off x="1503" y="1529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3" name="Line 1724"/>
                <p:cNvSpPr>
                  <a:spLocks noChangeShapeType="1"/>
                </p:cNvSpPr>
                <p:nvPr/>
              </p:nvSpPr>
              <p:spPr bwMode="auto">
                <a:xfrm>
                  <a:off x="1503" y="1531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4" name="Line 1725"/>
                <p:cNvSpPr>
                  <a:spLocks noChangeShapeType="1"/>
                </p:cNvSpPr>
                <p:nvPr/>
              </p:nvSpPr>
              <p:spPr bwMode="auto">
                <a:xfrm>
                  <a:off x="1515" y="153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5" name="Line 1726"/>
                <p:cNvSpPr>
                  <a:spLocks noChangeShapeType="1"/>
                </p:cNvSpPr>
                <p:nvPr/>
              </p:nvSpPr>
              <p:spPr bwMode="auto">
                <a:xfrm>
                  <a:off x="1503" y="153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6" name="Freeform 1727"/>
                <p:cNvSpPr>
                  <a:spLocks/>
                </p:cNvSpPr>
                <p:nvPr/>
              </p:nvSpPr>
              <p:spPr bwMode="auto">
                <a:xfrm>
                  <a:off x="1504" y="1549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3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3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7" name="Line 1728"/>
                <p:cNvSpPr>
                  <a:spLocks noChangeShapeType="1"/>
                </p:cNvSpPr>
                <p:nvPr/>
              </p:nvSpPr>
              <p:spPr bwMode="auto">
                <a:xfrm>
                  <a:off x="1508" y="1553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8" name="Freeform 1729"/>
                <p:cNvSpPr>
                  <a:spLocks/>
                </p:cNvSpPr>
                <p:nvPr/>
              </p:nvSpPr>
              <p:spPr bwMode="auto">
                <a:xfrm>
                  <a:off x="1441" y="1433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39" name="Line 1730"/>
                <p:cNvSpPr>
                  <a:spLocks noChangeShapeType="1"/>
                </p:cNvSpPr>
                <p:nvPr/>
              </p:nvSpPr>
              <p:spPr bwMode="auto">
                <a:xfrm>
                  <a:off x="1446" y="143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0" name="Freeform 1731"/>
                <p:cNvSpPr>
                  <a:spLocks/>
                </p:cNvSpPr>
                <p:nvPr/>
              </p:nvSpPr>
              <p:spPr bwMode="auto">
                <a:xfrm>
                  <a:off x="1450" y="1433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1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455" y="1413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2" name="Freeform 1733"/>
                <p:cNvSpPr>
                  <a:spLocks/>
                </p:cNvSpPr>
                <p:nvPr/>
              </p:nvSpPr>
              <p:spPr bwMode="auto">
                <a:xfrm>
                  <a:off x="1441" y="1406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3"/>
                    </a:cxn>
                    <a:cxn ang="0">
                      <a:pos x="7" y="0"/>
                    </a:cxn>
                    <a:cxn ang="0">
                      <a:pos x="2" y="3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3"/>
                      </a:lnTo>
                      <a:lnTo>
                        <a:pt x="7" y="0"/>
                      </a:lnTo>
                      <a:lnTo>
                        <a:pt x="2" y="3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3" name="Line 1734"/>
                <p:cNvSpPr>
                  <a:spLocks noChangeShapeType="1"/>
                </p:cNvSpPr>
                <p:nvPr/>
              </p:nvSpPr>
              <p:spPr bwMode="auto">
                <a:xfrm>
                  <a:off x="1441" y="1413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4" name="Freeform 1735"/>
                <p:cNvSpPr>
                  <a:spLocks/>
                </p:cNvSpPr>
                <p:nvPr/>
              </p:nvSpPr>
              <p:spPr bwMode="auto">
                <a:xfrm>
                  <a:off x="1443" y="1407"/>
                  <a:ext cx="11" cy="6"/>
                </a:xfrm>
                <a:custGeom>
                  <a:avLst/>
                  <a:gdLst/>
                  <a:ahLst/>
                  <a:cxnLst>
                    <a:cxn ang="0">
                      <a:pos x="11" y="6"/>
                    </a:cxn>
                    <a:cxn ang="0">
                      <a:pos x="9" y="2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1" h="6">
                      <a:moveTo>
                        <a:pt x="11" y="6"/>
                      </a:move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5" name="Line 1736"/>
                <p:cNvSpPr>
                  <a:spLocks noChangeShapeType="1"/>
                </p:cNvSpPr>
                <p:nvPr/>
              </p:nvSpPr>
              <p:spPr bwMode="auto">
                <a:xfrm>
                  <a:off x="1443" y="1415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6" name="Line 1737"/>
                <p:cNvSpPr>
                  <a:spLocks noChangeShapeType="1"/>
                </p:cNvSpPr>
                <p:nvPr/>
              </p:nvSpPr>
              <p:spPr bwMode="auto">
                <a:xfrm>
                  <a:off x="1453" y="1415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7" name="Freeform 1738"/>
                <p:cNvSpPr>
                  <a:spLocks/>
                </p:cNvSpPr>
                <p:nvPr/>
              </p:nvSpPr>
              <p:spPr bwMode="auto">
                <a:xfrm>
                  <a:off x="1450" y="1433"/>
                  <a:ext cx="3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8" name="Line 1739"/>
                <p:cNvSpPr>
                  <a:spLocks noChangeShapeType="1"/>
                </p:cNvSpPr>
                <p:nvPr/>
              </p:nvSpPr>
              <p:spPr bwMode="auto">
                <a:xfrm>
                  <a:off x="1443" y="1413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49" name="Line 1740"/>
                <p:cNvSpPr>
                  <a:spLocks noChangeShapeType="1"/>
                </p:cNvSpPr>
                <p:nvPr/>
              </p:nvSpPr>
              <p:spPr bwMode="auto">
                <a:xfrm>
                  <a:off x="1443" y="1415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0" name="Line 1741"/>
                <p:cNvSpPr>
                  <a:spLocks noChangeShapeType="1"/>
                </p:cNvSpPr>
                <p:nvPr/>
              </p:nvSpPr>
              <p:spPr bwMode="auto">
                <a:xfrm>
                  <a:off x="1454" y="1413"/>
                  <a:ext cx="1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1" name="Line 1742"/>
                <p:cNvSpPr>
                  <a:spLocks noChangeShapeType="1"/>
                </p:cNvSpPr>
                <p:nvPr/>
              </p:nvSpPr>
              <p:spPr bwMode="auto">
                <a:xfrm>
                  <a:off x="1443" y="1413"/>
                  <a:ext cx="1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2" name="Freeform 1743"/>
                <p:cNvSpPr>
                  <a:spLocks/>
                </p:cNvSpPr>
                <p:nvPr/>
              </p:nvSpPr>
              <p:spPr bwMode="auto">
                <a:xfrm>
                  <a:off x="1443" y="1433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3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3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3" name="Line 1744"/>
                <p:cNvSpPr>
                  <a:spLocks noChangeShapeType="1"/>
                </p:cNvSpPr>
                <p:nvPr/>
              </p:nvSpPr>
              <p:spPr bwMode="auto">
                <a:xfrm>
                  <a:off x="1447" y="1437"/>
                  <a:ext cx="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4" name="Freeform 1745"/>
                <p:cNvSpPr>
                  <a:spLocks/>
                </p:cNvSpPr>
                <p:nvPr/>
              </p:nvSpPr>
              <p:spPr bwMode="auto">
                <a:xfrm>
                  <a:off x="1441" y="1491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5" name="Line 1746"/>
                <p:cNvSpPr>
                  <a:spLocks noChangeShapeType="1"/>
                </p:cNvSpPr>
                <p:nvPr/>
              </p:nvSpPr>
              <p:spPr bwMode="auto">
                <a:xfrm>
                  <a:off x="1446" y="1496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6" name="Freeform 1747"/>
                <p:cNvSpPr>
                  <a:spLocks/>
                </p:cNvSpPr>
                <p:nvPr/>
              </p:nvSpPr>
              <p:spPr bwMode="auto">
                <a:xfrm>
                  <a:off x="1450" y="1491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7" name="Line 1748"/>
                <p:cNvSpPr>
                  <a:spLocks noChangeShapeType="1"/>
                </p:cNvSpPr>
                <p:nvPr/>
              </p:nvSpPr>
              <p:spPr bwMode="auto">
                <a:xfrm flipV="1">
                  <a:off x="1455" y="1471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8" name="Freeform 1749"/>
                <p:cNvSpPr>
                  <a:spLocks/>
                </p:cNvSpPr>
                <p:nvPr/>
              </p:nvSpPr>
              <p:spPr bwMode="auto">
                <a:xfrm>
                  <a:off x="1441" y="1464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59" name="Line 1750"/>
                <p:cNvSpPr>
                  <a:spLocks noChangeShapeType="1"/>
                </p:cNvSpPr>
                <p:nvPr/>
              </p:nvSpPr>
              <p:spPr bwMode="auto">
                <a:xfrm>
                  <a:off x="1441" y="1471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0" name="Freeform 1751"/>
                <p:cNvSpPr>
                  <a:spLocks/>
                </p:cNvSpPr>
                <p:nvPr/>
              </p:nvSpPr>
              <p:spPr bwMode="auto">
                <a:xfrm>
                  <a:off x="1443" y="1465"/>
                  <a:ext cx="11" cy="6"/>
                </a:xfrm>
                <a:custGeom>
                  <a:avLst/>
                  <a:gdLst/>
                  <a:ahLst/>
                  <a:cxnLst>
                    <a:cxn ang="0">
                      <a:pos x="11" y="6"/>
                    </a:cxn>
                    <a:cxn ang="0">
                      <a:pos x="9" y="2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1" h="6">
                      <a:moveTo>
                        <a:pt x="11" y="6"/>
                      </a:move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1" name="Line 1752"/>
                <p:cNvSpPr>
                  <a:spLocks noChangeShapeType="1"/>
                </p:cNvSpPr>
                <p:nvPr/>
              </p:nvSpPr>
              <p:spPr bwMode="auto">
                <a:xfrm>
                  <a:off x="1443" y="1472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2" name="Line 1753"/>
                <p:cNvSpPr>
                  <a:spLocks noChangeShapeType="1"/>
                </p:cNvSpPr>
                <p:nvPr/>
              </p:nvSpPr>
              <p:spPr bwMode="auto">
                <a:xfrm>
                  <a:off x="1453" y="1472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3" name="Freeform 1754"/>
                <p:cNvSpPr>
                  <a:spLocks/>
                </p:cNvSpPr>
                <p:nvPr/>
              </p:nvSpPr>
              <p:spPr bwMode="auto">
                <a:xfrm>
                  <a:off x="1450" y="1491"/>
                  <a:ext cx="3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2" y="2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2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4" name="Line 1755"/>
                <p:cNvSpPr>
                  <a:spLocks noChangeShapeType="1"/>
                </p:cNvSpPr>
                <p:nvPr/>
              </p:nvSpPr>
              <p:spPr bwMode="auto">
                <a:xfrm>
                  <a:off x="1443" y="1471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5" name="Line 1756"/>
                <p:cNvSpPr>
                  <a:spLocks noChangeShapeType="1"/>
                </p:cNvSpPr>
                <p:nvPr/>
              </p:nvSpPr>
              <p:spPr bwMode="auto">
                <a:xfrm>
                  <a:off x="1443" y="1472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6" name="Line 1757"/>
                <p:cNvSpPr>
                  <a:spLocks noChangeShapeType="1"/>
                </p:cNvSpPr>
                <p:nvPr/>
              </p:nvSpPr>
              <p:spPr bwMode="auto">
                <a:xfrm>
                  <a:off x="1454" y="147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7" name="Line 1758"/>
                <p:cNvSpPr>
                  <a:spLocks noChangeShapeType="1"/>
                </p:cNvSpPr>
                <p:nvPr/>
              </p:nvSpPr>
              <p:spPr bwMode="auto">
                <a:xfrm>
                  <a:off x="1443" y="147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8" name="Freeform 1759"/>
                <p:cNvSpPr>
                  <a:spLocks/>
                </p:cNvSpPr>
                <p:nvPr/>
              </p:nvSpPr>
              <p:spPr bwMode="auto">
                <a:xfrm>
                  <a:off x="1443" y="1491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69" name="Line 1760"/>
                <p:cNvSpPr>
                  <a:spLocks noChangeShapeType="1"/>
                </p:cNvSpPr>
                <p:nvPr/>
              </p:nvSpPr>
              <p:spPr bwMode="auto">
                <a:xfrm>
                  <a:off x="1447" y="1495"/>
                  <a:ext cx="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0" name="Freeform 1761"/>
                <p:cNvSpPr>
                  <a:spLocks/>
                </p:cNvSpPr>
                <p:nvPr/>
              </p:nvSpPr>
              <p:spPr bwMode="auto">
                <a:xfrm>
                  <a:off x="1441" y="1549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1" name="Line 1762"/>
                <p:cNvSpPr>
                  <a:spLocks noChangeShapeType="1"/>
                </p:cNvSpPr>
                <p:nvPr/>
              </p:nvSpPr>
              <p:spPr bwMode="auto">
                <a:xfrm>
                  <a:off x="1446" y="1555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2" name="Freeform 1763"/>
                <p:cNvSpPr>
                  <a:spLocks/>
                </p:cNvSpPr>
                <p:nvPr/>
              </p:nvSpPr>
              <p:spPr bwMode="auto">
                <a:xfrm>
                  <a:off x="1450" y="1549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3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3" name="Line 1764"/>
                <p:cNvSpPr>
                  <a:spLocks noChangeShapeType="1"/>
                </p:cNvSpPr>
                <p:nvPr/>
              </p:nvSpPr>
              <p:spPr bwMode="auto">
                <a:xfrm flipV="1">
                  <a:off x="1455" y="1530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4" name="Freeform 1765"/>
                <p:cNvSpPr>
                  <a:spLocks/>
                </p:cNvSpPr>
                <p:nvPr/>
              </p:nvSpPr>
              <p:spPr bwMode="auto">
                <a:xfrm>
                  <a:off x="1441" y="1523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14" y="7"/>
                    </a:cxn>
                    <a:cxn ang="0">
                      <a:pos x="12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2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5" name="Line 1766"/>
                <p:cNvSpPr>
                  <a:spLocks noChangeShapeType="1"/>
                </p:cNvSpPr>
                <p:nvPr/>
              </p:nvSpPr>
              <p:spPr bwMode="auto">
                <a:xfrm>
                  <a:off x="1441" y="1530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6" name="Freeform 1767"/>
                <p:cNvSpPr>
                  <a:spLocks/>
                </p:cNvSpPr>
                <p:nvPr/>
              </p:nvSpPr>
              <p:spPr bwMode="auto">
                <a:xfrm>
                  <a:off x="1443" y="1524"/>
                  <a:ext cx="11" cy="6"/>
                </a:xfrm>
                <a:custGeom>
                  <a:avLst/>
                  <a:gdLst/>
                  <a:ahLst/>
                  <a:cxnLst>
                    <a:cxn ang="0">
                      <a:pos x="11" y="6"/>
                    </a:cxn>
                    <a:cxn ang="0">
                      <a:pos x="9" y="2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1" h="6">
                      <a:moveTo>
                        <a:pt x="11" y="6"/>
                      </a:move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7" name="Line 1768"/>
                <p:cNvSpPr>
                  <a:spLocks noChangeShapeType="1"/>
                </p:cNvSpPr>
                <p:nvPr/>
              </p:nvSpPr>
              <p:spPr bwMode="auto">
                <a:xfrm>
                  <a:off x="1443" y="1531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8" name="Line 1769"/>
                <p:cNvSpPr>
                  <a:spLocks noChangeShapeType="1"/>
                </p:cNvSpPr>
                <p:nvPr/>
              </p:nvSpPr>
              <p:spPr bwMode="auto">
                <a:xfrm>
                  <a:off x="1453" y="1531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79" name="Freeform 1770"/>
                <p:cNvSpPr>
                  <a:spLocks/>
                </p:cNvSpPr>
                <p:nvPr/>
              </p:nvSpPr>
              <p:spPr bwMode="auto">
                <a:xfrm>
                  <a:off x="1450" y="1549"/>
                  <a:ext cx="3" cy="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0" name="Line 1771"/>
                <p:cNvSpPr>
                  <a:spLocks noChangeShapeType="1"/>
                </p:cNvSpPr>
                <p:nvPr/>
              </p:nvSpPr>
              <p:spPr bwMode="auto">
                <a:xfrm>
                  <a:off x="1443" y="1529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1" name="Line 1772"/>
                <p:cNvSpPr>
                  <a:spLocks noChangeShapeType="1"/>
                </p:cNvSpPr>
                <p:nvPr/>
              </p:nvSpPr>
              <p:spPr bwMode="auto">
                <a:xfrm>
                  <a:off x="1443" y="1531"/>
                  <a:ext cx="1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2" name="Line 1773"/>
                <p:cNvSpPr>
                  <a:spLocks noChangeShapeType="1"/>
                </p:cNvSpPr>
                <p:nvPr/>
              </p:nvSpPr>
              <p:spPr bwMode="auto">
                <a:xfrm>
                  <a:off x="1454" y="153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3" name="Line 1774"/>
                <p:cNvSpPr>
                  <a:spLocks noChangeShapeType="1"/>
                </p:cNvSpPr>
                <p:nvPr/>
              </p:nvSpPr>
              <p:spPr bwMode="auto">
                <a:xfrm>
                  <a:off x="1443" y="153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4" name="Freeform 1775"/>
                <p:cNvSpPr>
                  <a:spLocks/>
                </p:cNvSpPr>
                <p:nvPr/>
              </p:nvSpPr>
              <p:spPr bwMode="auto">
                <a:xfrm>
                  <a:off x="1443" y="1549"/>
                  <a:ext cx="4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3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1" y="3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5" name="Line 1776"/>
                <p:cNvSpPr>
                  <a:spLocks noChangeShapeType="1"/>
                </p:cNvSpPr>
                <p:nvPr/>
              </p:nvSpPr>
              <p:spPr bwMode="auto">
                <a:xfrm>
                  <a:off x="1447" y="1553"/>
                  <a:ext cx="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6" name="Freeform 1777"/>
                <p:cNvSpPr>
                  <a:spLocks/>
                </p:cNvSpPr>
                <p:nvPr/>
              </p:nvSpPr>
              <p:spPr bwMode="auto">
                <a:xfrm>
                  <a:off x="1276" y="1506"/>
                  <a:ext cx="3" cy="19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10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3" h="19">
                      <a:moveTo>
                        <a:pt x="3" y="0"/>
                      </a:moveTo>
                      <a:lnTo>
                        <a:pt x="0" y="10"/>
                      </a:lnTo>
                      <a:lnTo>
                        <a:pt x="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7" name="Line 1778"/>
                <p:cNvSpPr>
                  <a:spLocks noChangeShapeType="1"/>
                </p:cNvSpPr>
                <p:nvPr/>
              </p:nvSpPr>
              <p:spPr bwMode="auto">
                <a:xfrm>
                  <a:off x="1279" y="1525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8" name="Line 1779"/>
                <p:cNvSpPr>
                  <a:spLocks noChangeShapeType="1"/>
                </p:cNvSpPr>
                <p:nvPr/>
              </p:nvSpPr>
              <p:spPr bwMode="auto">
                <a:xfrm flipH="1">
                  <a:off x="1279" y="1506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89" name="Freeform 1780"/>
                <p:cNvSpPr>
                  <a:spLocks/>
                </p:cNvSpPr>
                <p:nvPr/>
              </p:nvSpPr>
              <p:spPr bwMode="auto">
                <a:xfrm>
                  <a:off x="1269" y="1502"/>
                  <a:ext cx="21" cy="27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1" y="27"/>
                    </a:cxn>
                    <a:cxn ang="0">
                      <a:pos x="16" y="27"/>
                    </a:cxn>
                    <a:cxn ang="0">
                      <a:pos x="16" y="25"/>
                    </a:cxn>
                    <a:cxn ang="0">
                      <a:pos x="15" y="24"/>
                    </a:cxn>
                    <a:cxn ang="0">
                      <a:pos x="14" y="24"/>
                    </a:cxn>
                    <a:cxn ang="0">
                      <a:pos x="13" y="24"/>
                    </a:cxn>
                    <a:cxn ang="0">
                      <a:pos x="21" y="16"/>
                    </a:cxn>
                    <a:cxn ang="0">
                      <a:pos x="21" y="14"/>
                    </a:cxn>
                    <a:cxn ang="0">
                      <a:pos x="21" y="11"/>
                    </a:cxn>
                    <a:cxn ang="0">
                      <a:pos x="13" y="3"/>
                    </a:cxn>
                    <a:cxn ang="0">
                      <a:pos x="14" y="3"/>
                    </a:cxn>
                    <a:cxn ang="0">
                      <a:pos x="15" y="3"/>
                    </a:cxn>
                    <a:cxn ang="0">
                      <a:pos x="16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1" h="27">
                      <a:moveTo>
                        <a:pt x="0" y="26"/>
                      </a:move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6" y="27"/>
                      </a:lnTo>
                      <a:lnTo>
                        <a:pt x="16" y="25"/>
                      </a:lnTo>
                      <a:lnTo>
                        <a:pt x="15" y="24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21" y="16"/>
                      </a:lnTo>
                      <a:lnTo>
                        <a:pt x="21" y="14"/>
                      </a:lnTo>
                      <a:lnTo>
                        <a:pt x="21" y="11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2"/>
                      </a:lnTo>
                      <a:lnTo>
                        <a:pt x="16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0" name="Line 1781"/>
                <p:cNvSpPr>
                  <a:spLocks noChangeShapeType="1"/>
                </p:cNvSpPr>
                <p:nvPr/>
              </p:nvSpPr>
              <p:spPr bwMode="auto">
                <a:xfrm flipH="1">
                  <a:off x="1281" y="150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1" name="Line 1782"/>
                <p:cNvSpPr>
                  <a:spLocks noChangeShapeType="1"/>
                </p:cNvSpPr>
                <p:nvPr/>
              </p:nvSpPr>
              <p:spPr bwMode="auto">
                <a:xfrm>
                  <a:off x="1281" y="152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2" name="Freeform 1783"/>
                <p:cNvSpPr>
                  <a:spLocks/>
                </p:cNvSpPr>
                <p:nvPr/>
              </p:nvSpPr>
              <p:spPr bwMode="auto">
                <a:xfrm>
                  <a:off x="1275" y="160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3" name="Freeform 1784"/>
                <p:cNvSpPr>
                  <a:spLocks/>
                </p:cNvSpPr>
                <p:nvPr/>
              </p:nvSpPr>
              <p:spPr bwMode="auto">
                <a:xfrm>
                  <a:off x="1275" y="1622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4" name="Line 1785"/>
                <p:cNvSpPr>
                  <a:spLocks noChangeShapeType="1"/>
                </p:cNvSpPr>
                <p:nvPr/>
              </p:nvSpPr>
              <p:spPr bwMode="auto">
                <a:xfrm flipV="1">
                  <a:off x="1286" y="1606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5" name="Line 1786"/>
                <p:cNvSpPr>
                  <a:spLocks noChangeShapeType="1"/>
                </p:cNvSpPr>
                <p:nvPr/>
              </p:nvSpPr>
              <p:spPr bwMode="auto">
                <a:xfrm>
                  <a:off x="1276" y="1623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6" name="Freeform 1787"/>
                <p:cNvSpPr>
                  <a:spLocks/>
                </p:cNvSpPr>
                <p:nvPr/>
              </p:nvSpPr>
              <p:spPr bwMode="auto">
                <a:xfrm>
                  <a:off x="1285" y="1622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7" name="Freeform 1788"/>
                <p:cNvSpPr>
                  <a:spLocks/>
                </p:cNvSpPr>
                <p:nvPr/>
              </p:nvSpPr>
              <p:spPr bwMode="auto">
                <a:xfrm>
                  <a:off x="1285" y="160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8" name="Line 1789"/>
                <p:cNvSpPr>
                  <a:spLocks noChangeShapeType="1"/>
                </p:cNvSpPr>
                <p:nvPr/>
              </p:nvSpPr>
              <p:spPr bwMode="auto">
                <a:xfrm flipH="1">
                  <a:off x="1276" y="1605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199" name="Line 1790"/>
                <p:cNvSpPr>
                  <a:spLocks noChangeShapeType="1"/>
                </p:cNvSpPr>
                <p:nvPr/>
              </p:nvSpPr>
              <p:spPr bwMode="auto">
                <a:xfrm>
                  <a:off x="1275" y="1606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0" name="Line 1791"/>
                <p:cNvSpPr>
                  <a:spLocks noChangeShapeType="1"/>
                </p:cNvSpPr>
                <p:nvPr/>
              </p:nvSpPr>
              <p:spPr bwMode="auto">
                <a:xfrm>
                  <a:off x="1272" y="1600"/>
                  <a:ext cx="1" cy="2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1" name="Freeform 1792"/>
                <p:cNvSpPr>
                  <a:spLocks/>
                </p:cNvSpPr>
                <p:nvPr/>
              </p:nvSpPr>
              <p:spPr bwMode="auto">
                <a:xfrm>
                  <a:off x="1269" y="1600"/>
                  <a:ext cx="22" cy="28"/>
                </a:xfrm>
                <a:custGeom>
                  <a:avLst/>
                  <a:gdLst/>
                  <a:ahLst/>
                  <a:cxnLst>
                    <a:cxn ang="0">
                      <a:pos x="22" y="25"/>
                    </a:cxn>
                    <a:cxn ang="0">
                      <a:pos x="22" y="3"/>
                    </a:cxn>
                    <a:cxn ang="0">
                      <a:pos x="19" y="0"/>
                    </a:cxn>
                    <a:cxn ang="0">
                      <a:pos x="0" y="0"/>
                    </a:cxn>
                    <a:cxn ang="0">
                      <a:pos x="0" y="28"/>
                    </a:cxn>
                    <a:cxn ang="0">
                      <a:pos x="19" y="28"/>
                    </a:cxn>
                    <a:cxn ang="0">
                      <a:pos x="22" y="25"/>
                    </a:cxn>
                  </a:cxnLst>
                  <a:rect l="0" t="0" r="r" b="b"/>
                  <a:pathLst>
                    <a:path w="22" h="28">
                      <a:moveTo>
                        <a:pt x="22" y="25"/>
                      </a:moveTo>
                      <a:lnTo>
                        <a:pt x="22" y="3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28"/>
                      </a:lnTo>
                      <a:lnTo>
                        <a:pt x="19" y="28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2" name="Line 1793"/>
                <p:cNvSpPr>
                  <a:spLocks noChangeShapeType="1"/>
                </p:cNvSpPr>
                <p:nvPr/>
              </p:nvSpPr>
              <p:spPr bwMode="auto">
                <a:xfrm>
                  <a:off x="1541" y="1386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3" name="Freeform 1794"/>
                <p:cNvSpPr>
                  <a:spLocks/>
                </p:cNvSpPr>
                <p:nvPr/>
              </p:nvSpPr>
              <p:spPr bwMode="auto">
                <a:xfrm>
                  <a:off x="1541" y="1345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41" y="41"/>
                    </a:cxn>
                    <a:cxn ang="0">
                      <a:pos x="29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1">
                      <a:moveTo>
                        <a:pt x="41" y="41"/>
                      </a:moveTo>
                      <a:lnTo>
                        <a:pt x="29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4" name="Line 1795"/>
                <p:cNvSpPr>
                  <a:spLocks noChangeShapeType="1"/>
                </p:cNvSpPr>
                <p:nvPr/>
              </p:nvSpPr>
              <p:spPr bwMode="auto">
                <a:xfrm>
                  <a:off x="1541" y="1444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5" name="Freeform 1796"/>
                <p:cNvSpPr>
                  <a:spLocks/>
                </p:cNvSpPr>
                <p:nvPr/>
              </p:nvSpPr>
              <p:spPr bwMode="auto">
                <a:xfrm>
                  <a:off x="1541" y="1403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41" y="41"/>
                    </a:cxn>
                    <a:cxn ang="0">
                      <a:pos x="29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1">
                      <a:moveTo>
                        <a:pt x="41" y="41"/>
                      </a:moveTo>
                      <a:lnTo>
                        <a:pt x="29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6" name="Line 1797"/>
                <p:cNvSpPr>
                  <a:spLocks noChangeShapeType="1"/>
                </p:cNvSpPr>
                <p:nvPr/>
              </p:nvSpPr>
              <p:spPr bwMode="auto">
                <a:xfrm>
                  <a:off x="1541" y="1502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7" name="Freeform 1798"/>
                <p:cNvSpPr>
                  <a:spLocks/>
                </p:cNvSpPr>
                <p:nvPr/>
              </p:nvSpPr>
              <p:spPr bwMode="auto">
                <a:xfrm>
                  <a:off x="1541" y="1461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41" y="41"/>
                    </a:cxn>
                    <a:cxn ang="0">
                      <a:pos x="29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1">
                      <a:moveTo>
                        <a:pt x="41" y="41"/>
                      </a:moveTo>
                      <a:lnTo>
                        <a:pt x="29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8" name="Line 1799"/>
                <p:cNvSpPr>
                  <a:spLocks noChangeShapeType="1"/>
                </p:cNvSpPr>
                <p:nvPr/>
              </p:nvSpPr>
              <p:spPr bwMode="auto">
                <a:xfrm>
                  <a:off x="1541" y="1560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09" name="Freeform 1800"/>
                <p:cNvSpPr>
                  <a:spLocks/>
                </p:cNvSpPr>
                <p:nvPr/>
              </p:nvSpPr>
              <p:spPr bwMode="auto">
                <a:xfrm>
                  <a:off x="1541" y="1520"/>
                  <a:ext cx="41" cy="40"/>
                </a:xfrm>
                <a:custGeom>
                  <a:avLst/>
                  <a:gdLst/>
                  <a:ahLst/>
                  <a:cxnLst>
                    <a:cxn ang="0">
                      <a:pos x="41" y="40"/>
                    </a:cxn>
                    <a:cxn ang="0">
                      <a:pos x="29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0">
                      <a:moveTo>
                        <a:pt x="41" y="40"/>
                      </a:moveTo>
                      <a:lnTo>
                        <a:pt x="29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0" name="Line 1801"/>
                <p:cNvSpPr>
                  <a:spLocks noChangeShapeType="1"/>
                </p:cNvSpPr>
                <p:nvPr/>
              </p:nvSpPr>
              <p:spPr bwMode="auto">
                <a:xfrm flipH="1">
                  <a:off x="1379" y="1667"/>
                  <a:ext cx="3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1" name="Freeform 1802"/>
                <p:cNvSpPr>
                  <a:spLocks/>
                </p:cNvSpPr>
                <p:nvPr/>
              </p:nvSpPr>
              <p:spPr bwMode="auto">
                <a:xfrm>
                  <a:off x="1379" y="1633"/>
                  <a:ext cx="35" cy="34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10" y="10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35" h="34">
                      <a:moveTo>
                        <a:pt x="35" y="0"/>
                      </a:moveTo>
                      <a:lnTo>
                        <a:pt x="10" y="1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2" name="Line 1803"/>
                <p:cNvSpPr>
                  <a:spLocks noChangeShapeType="1"/>
                </p:cNvSpPr>
                <p:nvPr/>
              </p:nvSpPr>
              <p:spPr bwMode="auto">
                <a:xfrm flipH="1">
                  <a:off x="1373" y="1560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3" name="Freeform 1804"/>
                <p:cNvSpPr>
                  <a:spLocks/>
                </p:cNvSpPr>
                <p:nvPr/>
              </p:nvSpPr>
              <p:spPr bwMode="auto">
                <a:xfrm>
                  <a:off x="1373" y="1520"/>
                  <a:ext cx="41" cy="4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12" y="12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41" h="40">
                      <a:moveTo>
                        <a:pt x="41" y="0"/>
                      </a:moveTo>
                      <a:lnTo>
                        <a:pt x="12" y="12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4" name="Line 1805"/>
                <p:cNvSpPr>
                  <a:spLocks noChangeShapeType="1"/>
                </p:cNvSpPr>
                <p:nvPr/>
              </p:nvSpPr>
              <p:spPr bwMode="auto">
                <a:xfrm flipH="1">
                  <a:off x="1373" y="1502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5" name="Freeform 1806"/>
                <p:cNvSpPr>
                  <a:spLocks/>
                </p:cNvSpPr>
                <p:nvPr/>
              </p:nvSpPr>
              <p:spPr bwMode="auto">
                <a:xfrm>
                  <a:off x="1373" y="1461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12" y="12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41" h="41">
                      <a:moveTo>
                        <a:pt x="41" y="0"/>
                      </a:moveTo>
                      <a:lnTo>
                        <a:pt x="12" y="12"/>
                      </a:lnTo>
                      <a:lnTo>
                        <a:pt x="0" y="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6" name="Line 1807"/>
                <p:cNvSpPr>
                  <a:spLocks noChangeShapeType="1"/>
                </p:cNvSpPr>
                <p:nvPr/>
              </p:nvSpPr>
              <p:spPr bwMode="auto">
                <a:xfrm flipH="1">
                  <a:off x="1373" y="1444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  <p:sp>
              <p:nvSpPr>
                <p:cNvPr id="217" name="Freeform 1808"/>
                <p:cNvSpPr>
                  <a:spLocks/>
                </p:cNvSpPr>
                <p:nvPr/>
              </p:nvSpPr>
              <p:spPr bwMode="auto">
                <a:xfrm>
                  <a:off x="1373" y="1403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12" y="12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41" h="41">
                      <a:moveTo>
                        <a:pt x="41" y="0"/>
                      </a:moveTo>
                      <a:lnTo>
                        <a:pt x="12" y="12"/>
                      </a:lnTo>
                      <a:lnTo>
                        <a:pt x="0" y="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700">
                    <a:latin typeface="+mj-lt"/>
                  </a:endParaRPr>
                </a:p>
              </p:txBody>
            </p:sp>
          </p:grpSp>
        </p:grpSp>
        <p:sp>
          <p:nvSpPr>
            <p:cNvPr id="13" name="Rectangle 922"/>
            <p:cNvSpPr>
              <a:spLocks noChangeArrowheads="1"/>
            </p:cNvSpPr>
            <p:nvPr/>
          </p:nvSpPr>
          <p:spPr bwMode="auto">
            <a:xfrm>
              <a:off x="5632520" y="3674300"/>
              <a:ext cx="1275333" cy="17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돋움" pitchFamily="50" charset="-127"/>
                  <a:cs typeface="굴림" pitchFamily="50" charset="-127"/>
                </a:rPr>
                <a:t>제</a:t>
              </a:r>
              <a:r>
                <a:rPr kumimoji="1" lang="ko-KR" altLang="ko-KR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돋움" pitchFamily="50" charset="-127"/>
                  <a:cs typeface="굴림" pitchFamily="50" charset="-127"/>
                </a:rPr>
                <a:t>3</a:t>
              </a:r>
              <a:r>
                <a:rPr kumimoji="1" lang="ko-KR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돋움" pitchFamily="50" charset="-127"/>
                  <a:cs typeface="굴림" pitchFamily="50" charset="-127"/>
                </a:rPr>
                <a:t>자유열람실</a:t>
              </a:r>
              <a:r>
                <a:rPr kumimoji="1" lang="en-US" altLang="ko-KR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돋움" pitchFamily="50" charset="-127"/>
                  <a:cs typeface="굴림" pitchFamily="50" charset="-127"/>
                </a:rPr>
                <a:t> (</a:t>
              </a:r>
              <a:r>
                <a:rPr kumimoji="1" lang="en-US" altLang="ko-KR" sz="700" b="1" dirty="0" smtClean="0">
                  <a:solidFill>
                    <a:srgbClr val="FF0000"/>
                  </a:solidFill>
                  <a:latin typeface="+mj-lt"/>
                  <a:ea typeface="돋움" pitchFamily="50" charset="-127"/>
                  <a:cs typeface="굴림" pitchFamily="50" charset="-127"/>
                </a:rPr>
                <a:t>B)</a:t>
              </a:r>
              <a:endParaRPr kumimoji="1" lang="ko-KR" sz="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굴림" pitchFamily="50" charset="-127"/>
                <a:cs typeface="굴림" pitchFamily="50" charset="-127"/>
              </a:endParaRPr>
            </a:p>
          </p:txBody>
        </p:sp>
      </p:grpSp>
      <p:pic>
        <p:nvPicPr>
          <p:cNvPr id="1818" name="Picture 3" descr="\\192.168.0.36\f\1. 업무서버\2. 업체프로젝트\6. 관공서 및 학교 조명\9. 한국외대\개선후 사진\DSCF3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663" y="4480156"/>
            <a:ext cx="2240642" cy="1440000"/>
          </a:xfrm>
          <a:prstGeom prst="rect">
            <a:avLst/>
          </a:prstGeom>
          <a:noFill/>
        </p:spPr>
      </p:pic>
      <p:pic>
        <p:nvPicPr>
          <p:cNvPr id="1819" name="Picture 4" descr="\\192.168.0.36\f\1. 업무서버\2. 업체프로젝트\6. 관공서 및 학교 조명\9. 한국외대\개선후 사진\DSCF3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0282" y="4484645"/>
            <a:ext cx="2240642" cy="1440000"/>
          </a:xfrm>
          <a:prstGeom prst="rect">
            <a:avLst/>
          </a:prstGeom>
          <a:noFill/>
        </p:spPr>
      </p:pic>
      <p:pic>
        <p:nvPicPr>
          <p:cNvPr id="1820" name="Picture 6" descr="\\192.168.0.36\f\1. 업무서버\2. 업체프로젝트\6. 관공서 및 학교 조명\9. 한국외대\개선후 사진\DSCF3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543" y="4480446"/>
            <a:ext cx="2240642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/>
          <a:srcRect l="19578" t="26325" r="23271" b="22081"/>
          <a:stretch>
            <a:fillRect/>
          </a:stretch>
        </p:blipFill>
        <p:spPr bwMode="auto">
          <a:xfrm>
            <a:off x="642910" y="1071546"/>
            <a:ext cx="800105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5"/>
          <p:cNvSpPr>
            <a:spLocks noChangeArrowheads="1"/>
          </p:cNvSpPr>
          <p:nvPr/>
        </p:nvSpPr>
        <p:spPr bwMode="auto">
          <a:xfrm>
            <a:off x="0" y="642918"/>
            <a:ext cx="9144000" cy="142876"/>
          </a:xfrm>
          <a:prstGeom prst="rect">
            <a:avLst/>
          </a:prstGeom>
          <a:solidFill>
            <a:srgbClr val="FF99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80" name="제목 8"/>
          <p:cNvSpPr>
            <a:spLocks noGrp="1"/>
          </p:cNvSpPr>
          <p:nvPr>
            <p:ph type="title"/>
          </p:nvPr>
        </p:nvSpPr>
        <p:spPr>
          <a:xfrm>
            <a:off x="0" y="142852"/>
            <a:ext cx="7715250" cy="428625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Ⅰ</a:t>
            </a:r>
            <a:r>
              <a:rPr lang="en-US" altLang="ko-KR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. </a:t>
            </a:r>
            <a:r>
              <a:rPr lang="ko-KR" altLang="en-US" sz="28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에너지절감 시스템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5720" y="785794"/>
            <a:ext cx="424338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500" dirty="0" smtClean="0">
                <a:solidFill>
                  <a:schemeClr val="tx1"/>
                </a:solidFill>
              </a:rPr>
              <a:t> 1. LED </a:t>
            </a:r>
            <a:r>
              <a:rPr lang="ko-KR" altLang="en-US" sz="1500" dirty="0" smtClean="0">
                <a:solidFill>
                  <a:schemeClr val="tx1"/>
                </a:solidFill>
              </a:rPr>
              <a:t>조명적용</a:t>
            </a:r>
            <a:endParaRPr lang="en-US" altLang="ko-KR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/>
        </p:nvGraphicFramePr>
        <p:xfrm>
          <a:off x="214282" y="1857364"/>
          <a:ext cx="8715436" cy="4357715"/>
        </p:xfrm>
        <a:graphic>
          <a:graphicData uri="http://schemas.openxmlformats.org/drawingml/2006/table">
            <a:tbl>
              <a:tblPr/>
              <a:tblGrid>
                <a:gridCol w="1714512"/>
                <a:gridCol w="576923"/>
                <a:gridCol w="695411"/>
                <a:gridCol w="692561"/>
                <a:gridCol w="991816"/>
                <a:gridCol w="706811"/>
                <a:gridCol w="701111"/>
                <a:gridCol w="763812"/>
                <a:gridCol w="1372413"/>
                <a:gridCol w="500066"/>
              </a:tblGrid>
              <a:tr h="643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품목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기존 형광등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조명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절감율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적용부위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비  고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187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수 량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용량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W/H)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소 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KW/H)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품목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용량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W/H)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소 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KW/H)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89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다운라이트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(FPL 26W X 2)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954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52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49.6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다운라이트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24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22.9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46.2%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복도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, 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화장실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다운라이트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HQI 90W)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74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90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6.7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다운라이트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40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3.0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44.4%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대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,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소강당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형광등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FL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32W X 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1,251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64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80.1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형광등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41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51.3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64.1%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강의실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, 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교수연구실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옥외보안등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MH 200W)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11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200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2.2 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보안등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108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1.2 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54.0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%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외부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9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합   계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138.5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 KW/H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78.3  KW/h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FF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56.5%</a:t>
                      </a:r>
                      <a:endParaRPr lang="en-US" altLang="ko-KR" sz="1100" b="1" i="0" u="none" strike="noStrike" dirty="0">
                        <a:solidFill>
                          <a:srgbClr val="FF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　</a:t>
                      </a:r>
                    </a:p>
                  </a:txBody>
                  <a:tcPr marL="5976" marR="5976" marT="59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표 25"/>
          <p:cNvGraphicFramePr>
            <a:graphicFrameLocks noGrp="1"/>
          </p:cNvGraphicFramePr>
          <p:nvPr/>
        </p:nvGraphicFramePr>
        <p:xfrm>
          <a:off x="214282" y="1285860"/>
          <a:ext cx="2714644" cy="466725"/>
        </p:xfrm>
        <a:graphic>
          <a:graphicData uri="http://schemas.openxmlformats.org/drawingml/2006/table">
            <a:tbl>
              <a:tblPr/>
              <a:tblGrid>
                <a:gridCol w="2714644"/>
              </a:tblGrid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※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사이버관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 주요조명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LED 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굴림체" pitchFamily="49" charset="-127"/>
                          <a:ea typeface="굴림체" pitchFamily="49" charset="-127"/>
                        </a:rPr>
                        <a:t>적용현황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타원 7"/>
          <p:cNvSpPr/>
          <p:nvPr/>
        </p:nvSpPr>
        <p:spPr>
          <a:xfrm>
            <a:off x="5929322" y="5357826"/>
            <a:ext cx="1643074" cy="1214446"/>
          </a:xfrm>
          <a:prstGeom prst="ellipse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5"/>
          <p:cNvSpPr txBox="1">
            <a:spLocks/>
          </p:cNvSpPr>
          <p:nvPr/>
        </p:nvSpPr>
        <p:spPr bwMode="auto">
          <a:xfrm>
            <a:off x="8490439" y="6564313"/>
            <a:ext cx="514564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fld id="{093A91A7-5FD3-4C3E-96AD-F004DF8DF1FC}" type="slidenum">
              <a:rPr kumimoji="0" lang="ko-KR" altLang="en-US" sz="1200">
                <a:solidFill>
                  <a:srgbClr val="7F7F7F"/>
                </a:solidFill>
                <a:ea typeface="맑은 고딕" pitchFamily="50" charset="-127"/>
              </a:rPr>
              <a:pPr algn="ctr"/>
              <a:t>9</a:t>
            </a:fld>
            <a:r>
              <a:rPr kumimoji="0" lang="en-US" altLang="ko-KR" sz="1200" dirty="0">
                <a:solidFill>
                  <a:srgbClr val="7F7F7F"/>
                </a:solidFill>
                <a:ea typeface="맑은 고딕" pitchFamily="50" charset="-127"/>
              </a:rPr>
              <a:t> / </a:t>
            </a:r>
            <a:r>
              <a:rPr kumimoji="0" lang="en-US" altLang="ko-KR" sz="1200" dirty="0" smtClean="0">
                <a:solidFill>
                  <a:srgbClr val="7F7F7F"/>
                </a:solidFill>
                <a:ea typeface="맑은 고딕" pitchFamily="50" charset="-127"/>
              </a:rPr>
              <a:t>39</a:t>
            </a:r>
            <a:endParaRPr kumimoji="0" lang="en-US" altLang="ko-KR" sz="1200" dirty="0">
              <a:solidFill>
                <a:srgbClr val="7F7F7F"/>
              </a:solidFill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원본">
  <a:themeElements>
    <a:clrScheme name="원본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원본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원본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8553</TotalTime>
  <Words>5473</Words>
  <Application>Microsoft Office PowerPoint</Application>
  <PresentationFormat>화면 슬라이드 쇼(4:3)</PresentationFormat>
  <Paragraphs>1566</Paragraphs>
  <Slides>86</Slides>
  <Notes>32</Notes>
  <HiddenSlides>0</HiddenSlides>
  <MMClips>3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86</vt:i4>
      </vt:variant>
    </vt:vector>
  </HeadingPairs>
  <TitlesOfParts>
    <vt:vector size="88" baseType="lpstr">
      <vt:lpstr>원본</vt:lpstr>
      <vt:lpstr>AutoCAD Drawing</vt:lpstr>
      <vt:lpstr>슬라이드 1</vt:lpstr>
      <vt:lpstr>슬라이드 2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Ⅰ. 에너지절감 시스템</vt:lpstr>
      <vt:lpstr>슬라이드 42</vt:lpstr>
      <vt:lpstr>[1] 개  요</vt:lpstr>
      <vt:lpstr>[1] 개  요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[2] 실 험 방 법</vt:lpstr>
      <vt:lpstr>슬라이드 56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[3] 실험결과</vt:lpstr>
      <vt:lpstr>[4] 고찰</vt:lpstr>
      <vt:lpstr>[4] 고찰</vt:lpstr>
      <vt:lpstr>[4] 고찰</vt:lpstr>
      <vt:lpstr>[4] 고찰</vt:lpstr>
      <vt:lpstr>[4] 고찰</vt:lpstr>
      <vt:lpstr>[4] 고찰</vt:lpstr>
      <vt:lpstr>슬라이드 80</vt:lpstr>
      <vt:lpstr>Ⅲ. 도서관 열람실 LED조명 교체</vt:lpstr>
      <vt:lpstr>Ⅲ. 도서관 열람실 LED조명 교체</vt:lpstr>
      <vt:lpstr>Ⅲ. 도서관 열람실 LED조명 교체</vt:lpstr>
      <vt:lpstr>Ⅲ. 도서관 열람실 LED조명 교체</vt:lpstr>
      <vt:lpstr>Ⅲ. 도서관 열람실 LED조명 교체</vt:lpstr>
      <vt:lpstr>슬라이드 86</vt:lpstr>
    </vt:vector>
  </TitlesOfParts>
  <Company>성우그룹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성우종합건설</dc:creator>
  <cp:lastModifiedBy>HUFS</cp:lastModifiedBy>
  <cp:revision>675</cp:revision>
  <dcterms:created xsi:type="dcterms:W3CDTF">2007-04-19T09:34:09Z</dcterms:created>
  <dcterms:modified xsi:type="dcterms:W3CDTF">2014-10-06T00:27:46Z</dcterms:modified>
</cp:coreProperties>
</file>