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257" r:id="rId2"/>
    <p:sldId id="256" r:id="rId3"/>
    <p:sldId id="259" r:id="rId4"/>
    <p:sldId id="258" r:id="rId5"/>
    <p:sldId id="260" r:id="rId6"/>
    <p:sldId id="261" r:id="rId7"/>
    <p:sldId id="289" r:id="rId8"/>
    <p:sldId id="300" r:id="rId9"/>
    <p:sldId id="301" r:id="rId10"/>
    <p:sldId id="290" r:id="rId11"/>
    <p:sldId id="291" r:id="rId12"/>
    <p:sldId id="265" r:id="rId13"/>
    <p:sldId id="264" r:id="rId14"/>
    <p:sldId id="292" r:id="rId15"/>
    <p:sldId id="295" r:id="rId16"/>
    <p:sldId id="296" r:id="rId17"/>
    <p:sldId id="293" r:id="rId18"/>
    <p:sldId id="286" r:id="rId19"/>
    <p:sldId id="297" r:id="rId20"/>
    <p:sldId id="309" r:id="rId21"/>
    <p:sldId id="308" r:id="rId22"/>
    <p:sldId id="310" r:id="rId23"/>
    <p:sldId id="287" r:id="rId24"/>
    <p:sldId id="299" r:id="rId25"/>
    <p:sldId id="298" r:id="rId26"/>
    <p:sldId id="288" r:id="rId27"/>
    <p:sldId id="302" r:id="rId28"/>
    <p:sldId id="269" r:id="rId29"/>
    <p:sldId id="268" r:id="rId30"/>
    <p:sldId id="304" r:id="rId31"/>
    <p:sldId id="305" r:id="rId32"/>
    <p:sldId id="307" r:id="rId33"/>
    <p:sldId id="311" r:id="rId34"/>
    <p:sldId id="312" r:id="rId35"/>
    <p:sldId id="313" r:id="rId36"/>
    <p:sldId id="314" r:id="rId37"/>
    <p:sldId id="315" r:id="rId38"/>
    <p:sldId id="318" r:id="rId39"/>
    <p:sldId id="316" r:id="rId40"/>
    <p:sldId id="317" r:id="rId41"/>
    <p:sldId id="319" r:id="rId42"/>
  </p:sldIdLst>
  <p:sldSz cx="9144000" cy="6858000" type="screen4x3"/>
  <p:notesSz cx="7104063" cy="102346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58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4F7019B5-4D0B-4040-B150-35152F62B62D}" type="datetimeFigureOut">
              <a:rPr lang="ko-KR" altLang="en-US" smtClean="0"/>
              <a:pPr/>
              <a:t>2017-10-18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873674E8-9BC5-4B6F-B44C-53631F1DDE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7327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84FA42D-4245-4A26-BAC1-1A643DBB02B3}" type="datetimeFigureOut">
              <a:rPr lang="ko-KR" altLang="en-US" smtClean="0"/>
              <a:pPr/>
              <a:t>2017-10-18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59F325FB-F864-4765-9567-4444FD120DD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340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14151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38952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56351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27288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44854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25086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34323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06487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67229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68125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1374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67304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53069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02642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93035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49380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855326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851162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174974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245752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792911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7143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7899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312070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38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842286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39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16186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40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2807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9367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4166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86016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01477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85339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325FB-F864-4765-9567-4444FD120DDF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9519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AE1BE-9A0A-40A9-9A6D-EA665B6E725D}" type="datetimeFigureOut">
              <a:rPr lang="ko-KR" altLang="en-US" smtClean="0"/>
              <a:pPr/>
              <a:t>2017-10-18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44A9-620E-4F32-9666-AA3EE0D5C6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AE1BE-9A0A-40A9-9A6D-EA665B6E725D}" type="datetimeFigureOut">
              <a:rPr lang="ko-KR" altLang="en-US" smtClean="0"/>
              <a:pPr/>
              <a:t>2017-10-18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44A9-620E-4F32-9666-AA3EE0D5C6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AE1BE-9A0A-40A9-9A6D-EA665B6E725D}" type="datetimeFigureOut">
              <a:rPr lang="ko-KR" altLang="en-US" smtClean="0"/>
              <a:pPr/>
              <a:t>2017-10-18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44A9-620E-4F32-9666-AA3EE0D5C6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AE1BE-9A0A-40A9-9A6D-EA665B6E725D}" type="datetimeFigureOut">
              <a:rPr lang="ko-KR" altLang="en-US" smtClean="0"/>
              <a:pPr/>
              <a:t>2017-10-18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44A9-620E-4F32-9666-AA3EE0D5C6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AE1BE-9A0A-40A9-9A6D-EA665B6E725D}" type="datetimeFigureOut">
              <a:rPr lang="ko-KR" altLang="en-US" smtClean="0"/>
              <a:pPr/>
              <a:t>2017-10-18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44A9-620E-4F32-9666-AA3EE0D5C6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AE1BE-9A0A-40A9-9A6D-EA665B6E725D}" type="datetimeFigureOut">
              <a:rPr lang="ko-KR" altLang="en-US" smtClean="0"/>
              <a:pPr/>
              <a:t>2017-10-18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44A9-620E-4F32-9666-AA3EE0D5C6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AE1BE-9A0A-40A9-9A6D-EA665B6E725D}" type="datetimeFigureOut">
              <a:rPr lang="ko-KR" altLang="en-US" smtClean="0"/>
              <a:pPr/>
              <a:t>2017-10-18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44A9-620E-4F32-9666-AA3EE0D5C6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AE1BE-9A0A-40A9-9A6D-EA665B6E725D}" type="datetimeFigureOut">
              <a:rPr lang="ko-KR" altLang="en-US" smtClean="0"/>
              <a:pPr/>
              <a:t>2017-10-18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44A9-620E-4F32-9666-AA3EE0D5C6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AE1BE-9A0A-40A9-9A6D-EA665B6E725D}" type="datetimeFigureOut">
              <a:rPr lang="ko-KR" altLang="en-US" smtClean="0"/>
              <a:pPr/>
              <a:t>2017-10-18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44A9-620E-4F32-9666-AA3EE0D5C6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AE1BE-9A0A-40A9-9A6D-EA665B6E725D}" type="datetimeFigureOut">
              <a:rPr lang="ko-KR" altLang="en-US" smtClean="0"/>
              <a:pPr/>
              <a:t>2017-10-18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44A9-620E-4F32-9666-AA3EE0D5C6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AE1BE-9A0A-40A9-9A6D-EA665B6E725D}" type="datetimeFigureOut">
              <a:rPr lang="ko-KR" altLang="en-US" smtClean="0"/>
              <a:pPr/>
              <a:t>2017-10-18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44A9-620E-4F32-9666-AA3EE0D5C6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AE1BE-9A0A-40A9-9A6D-EA665B6E725D}" type="datetimeFigureOut">
              <a:rPr lang="ko-KR" altLang="en-US" smtClean="0"/>
              <a:pPr/>
              <a:t>2017-10-18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B44A9-620E-4F32-9666-AA3EE0D5C6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619672" y="1772816"/>
            <a:ext cx="5904656" cy="147002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ko-KR" alt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시설분야 감사사례</a:t>
            </a:r>
            <a:r>
              <a:rPr lang="en-US" altLang="ko-KR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/>
            </a:r>
            <a:br>
              <a:rPr lang="en-US" altLang="ko-KR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</a:br>
            <a:r>
              <a:rPr lang="en-US" altLang="ko-KR" sz="2500" b="1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en-US" sz="2500" b="1" dirty="0" smtClean="0">
                <a:latin typeface="맑은 고딕" pitchFamily="50" charset="-127"/>
                <a:ea typeface="맑은 고딕" pitchFamily="50" charset="-127"/>
              </a:rPr>
              <a:t>사립대를 중심으로 </a:t>
            </a:r>
            <a:r>
              <a:rPr lang="en-US" altLang="ko-KR" sz="2500" b="1" dirty="0" smtClean="0">
                <a:latin typeface="맑은 고딕" pitchFamily="50" charset="-127"/>
                <a:ea typeface="맑은 고딕" pitchFamily="50" charset="-127"/>
              </a:rPr>
              <a:t>-</a:t>
            </a:r>
            <a:endParaRPr lang="ko-KR" altLang="en-US" sz="2500" b="1" dirty="0"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5733256"/>
            <a:ext cx="2520280" cy="798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5940152" y="4509120"/>
            <a:ext cx="2520280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2100" b="1" noProof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cs typeface="+mj-cs"/>
              </a:rPr>
              <a:t>감사관</a:t>
            </a:r>
            <a:r>
              <a:rPr kumimoji="0" lang="ko-KR" alt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  <a:cs typeface="+mj-cs"/>
              </a:rPr>
              <a:t>실</a:t>
            </a:r>
            <a:r>
              <a:rPr kumimoji="0" lang="ko-KR" alt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  <a:cs typeface="+mj-cs"/>
              </a:rPr>
              <a:t> </a:t>
            </a:r>
            <a:endParaRPr kumimoji="0" lang="en-US" altLang="ko-KR" sz="21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  <a:p>
            <a:pPr marL="0" marR="0" lvl="0" indent="0" algn="r" defTabSz="914400" rtl="0" eaLnBrk="1" fontAlgn="auto" latinLnBrk="1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21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cs typeface="+mj-cs"/>
              </a:rPr>
              <a:t>주무관</a:t>
            </a:r>
            <a:r>
              <a:rPr lang="ko-KR" altLang="en-US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cs typeface="+mj-cs"/>
              </a:rPr>
              <a:t> 정태성</a:t>
            </a:r>
            <a:endParaRPr kumimoji="0" lang="ko-KR" altLang="en-US" sz="21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3419872" y="3645024"/>
            <a:ext cx="2304256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  <a:cs typeface="+mj-cs"/>
              </a:rPr>
              <a:t>2017. </a:t>
            </a:r>
            <a:r>
              <a:rPr kumimoji="0" lang="en-US" altLang="ko-K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  <a:cs typeface="+mj-cs"/>
              </a:rPr>
              <a:t>10. </a:t>
            </a: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cs typeface="+mj-cs"/>
              </a:rPr>
              <a:t>25</a:t>
            </a:r>
            <a:r>
              <a:rPr kumimoji="0" lang="en-US" altLang="ko-K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  <a:cs typeface="+mj-cs"/>
              </a:rPr>
              <a:t>.</a:t>
            </a:r>
            <a:endParaRPr kumimoji="0" lang="ko-KR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395536" y="404664"/>
            <a:ext cx="468052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Y강B" pitchFamily="18" charset="-127"/>
                <a:ea typeface="HY강B" pitchFamily="18" charset="-127"/>
                <a:cs typeface="+mj-cs"/>
              </a:rPr>
              <a:t> 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공사비 구성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10/40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1" name="TextBox 24"/>
          <p:cNvSpPr txBox="1">
            <a:spLocks noChangeArrowheads="1"/>
          </p:cNvSpPr>
          <p:nvPr/>
        </p:nvSpPr>
        <p:spPr bwMode="auto">
          <a:xfrm>
            <a:off x="500955" y="1052736"/>
            <a:ext cx="1910805" cy="531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원가계산서</a:t>
            </a:r>
          </a:p>
        </p:txBody>
      </p:sp>
      <p:graphicFrame>
        <p:nvGraphicFramePr>
          <p:cNvPr id="30" name="표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521356"/>
              </p:ext>
            </p:extLst>
          </p:nvPr>
        </p:nvGraphicFramePr>
        <p:xfrm>
          <a:off x="609338" y="1628800"/>
          <a:ext cx="7995110" cy="4734631"/>
        </p:xfrm>
        <a:graphic>
          <a:graphicData uri="http://schemas.openxmlformats.org/drawingml/2006/table">
            <a:tbl>
              <a:tblPr/>
              <a:tblGrid>
                <a:gridCol w="1077022"/>
                <a:gridCol w="1077022"/>
                <a:gridCol w="1529834"/>
                <a:gridCol w="1098483"/>
                <a:gridCol w="3212749"/>
              </a:tblGrid>
              <a:tr h="244203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 dirty="0" smtClean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구 분</a:t>
                      </a:r>
                      <a:endParaRPr lang="ko-KR" altLang="en-US" sz="10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39431" marT="18370" marB="18370" anchor="ctr">
                    <a:lnL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 dirty="0" smtClean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금 액</a:t>
                      </a:r>
                      <a:endParaRPr lang="ko-KR" altLang="en-US" sz="10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적 용 기 준</a:t>
                      </a:r>
                      <a:endParaRPr lang="ko-KR" altLang="en-US" sz="10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81477">
                <a:tc rowSpan="17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순</a:t>
                      </a:r>
                      <a:endParaRPr lang="ko-KR" altLang="en-US" sz="10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공</a:t>
                      </a:r>
                      <a:endParaRPr lang="ko-KR" altLang="en-US" sz="10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사</a:t>
                      </a:r>
                      <a:endParaRPr lang="ko-KR" altLang="en-US" sz="10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원</a:t>
                      </a:r>
                      <a:endParaRPr lang="ko-KR" altLang="en-US" sz="10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가</a:t>
                      </a:r>
                      <a:endParaRPr lang="ko-KR" altLang="en-US" sz="10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재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료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비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직접재료비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14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간접재료비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14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소 계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14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노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무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비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직접노무비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14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간접노무비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직접노무비</a:t>
                      </a:r>
                      <a:r>
                        <a:rPr lang="en-US" altLang="ko-KR" sz="8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×</a:t>
                      </a:r>
                      <a:r>
                        <a:rPr lang="ko-KR" altLang="en-US" sz="8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요율</a:t>
                      </a: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14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소 계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14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1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경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비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산출경비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14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산재보험료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노무비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×</a:t>
                      </a: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요율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14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고용보험료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노무비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×</a:t>
                      </a: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요율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14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건강보험료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직접노무비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×</a:t>
                      </a: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요율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14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연금보험료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직접노무비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×</a:t>
                      </a: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요율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14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노인장기요양보험료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건강보험료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×</a:t>
                      </a: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요율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14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퇴직공제부금비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직접노무비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×</a:t>
                      </a: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요율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14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안전관리비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[</a:t>
                      </a: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재료비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+</a:t>
                      </a: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직접노무비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+(</a:t>
                      </a: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관급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/1.1)]×</a:t>
                      </a: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요율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14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환경관리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</a:t>
                      </a: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보전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)</a:t>
                      </a: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비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</a:t>
                      </a: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재료비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+</a:t>
                      </a: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직접노무비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+</a:t>
                      </a: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산출경비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)×</a:t>
                      </a: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요율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14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기타경비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</a:t>
                      </a: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재료비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+</a:t>
                      </a: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노무비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)×</a:t>
                      </a: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요율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14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소 계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1477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일 반 관 리 비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</a:t>
                      </a: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재료비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+</a:t>
                      </a: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노무비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+</a:t>
                      </a: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경비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)×</a:t>
                      </a: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요율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1477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이 윤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</a:t>
                      </a: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노무비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+</a:t>
                      </a: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경비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+</a:t>
                      </a: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일반관리비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)×</a:t>
                      </a: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요율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1477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총 원 가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재료비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+</a:t>
                      </a:r>
                      <a:r>
                        <a:rPr lang="ko-KR" altLang="en-US" sz="8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노무비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+</a:t>
                      </a: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경비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+</a:t>
                      </a: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일반관리비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+</a:t>
                      </a: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이윤</a:t>
                      </a: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1477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20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폐기물처리비</a:t>
                      </a:r>
                      <a:endParaRPr lang="ko-KR" altLang="en-US" sz="800" b="1" kern="0" spc="200" dirty="0">
                        <a:solidFill>
                          <a:srgbClr val="000000"/>
                        </a:solidFill>
                        <a:effectLst/>
                        <a:latin typeface="휴먼명조"/>
                      </a:endParaRPr>
                    </a:p>
                  </a:txBody>
                  <a:tcPr marL="66801" marR="66801" marT="18370" marB="18370" anchor="ctr">
                    <a:lnL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1477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부 가 가 치 세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총원가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×10%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합 계</a:t>
                      </a: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66801" marR="66801" marT="18370" marB="1837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총원가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+</a:t>
                      </a:r>
                      <a:r>
                        <a:rPr lang="ko-KR" altLang="en-US" sz="8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부가가치세</a:t>
                      </a:r>
                    </a:p>
                  </a:txBody>
                  <a:tcPr marL="66801" marR="66801" marT="18370" marB="1837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395536" y="404664"/>
            <a:ext cx="468052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Y강B" pitchFamily="18" charset="-127"/>
                <a:ea typeface="HY강B" pitchFamily="18" charset="-127"/>
                <a:cs typeface="+mj-cs"/>
              </a:rPr>
              <a:t> 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공사비 구성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4"/>
          <p:cNvSpPr txBox="1">
            <a:spLocks noChangeArrowheads="1"/>
          </p:cNvSpPr>
          <p:nvPr/>
        </p:nvSpPr>
        <p:spPr bwMode="auto">
          <a:xfrm>
            <a:off x="500955" y="1052736"/>
            <a:ext cx="2342853" cy="531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일위대가</a:t>
            </a:r>
            <a:r>
              <a:rPr lang="en-US" altLang="ko-KR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예시</a:t>
            </a:r>
            <a:r>
              <a:rPr lang="en-US" altLang="ko-KR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608391"/>
              </p:ext>
            </p:extLst>
          </p:nvPr>
        </p:nvGraphicFramePr>
        <p:xfrm>
          <a:off x="755568" y="1628785"/>
          <a:ext cx="7632856" cy="1008126"/>
        </p:xfrm>
        <a:graphic>
          <a:graphicData uri="http://schemas.openxmlformats.org/drawingml/2006/table">
            <a:tbl>
              <a:tblPr/>
              <a:tblGrid>
                <a:gridCol w="1264999"/>
                <a:gridCol w="557500"/>
                <a:gridCol w="432647"/>
                <a:gridCol w="424412"/>
                <a:gridCol w="715735"/>
                <a:gridCol w="664559"/>
                <a:gridCol w="664559"/>
                <a:gridCol w="664559"/>
                <a:gridCol w="664559"/>
                <a:gridCol w="664559"/>
                <a:gridCol w="914768"/>
              </a:tblGrid>
              <a:tr h="269998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품명</a:t>
                      </a:r>
                      <a:endParaRPr lang="ko-KR" altLang="en-US" sz="10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규격</a:t>
                      </a:r>
                      <a:endParaRPr lang="ko-KR" altLang="en-US" sz="10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수량</a:t>
                      </a:r>
                      <a:endParaRPr lang="ko-KR" altLang="en-US" sz="10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단위</a:t>
                      </a:r>
                      <a:endParaRPr lang="ko-KR" altLang="en-US" sz="10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합계</a:t>
                      </a:r>
                      <a:endParaRPr lang="ko-KR" altLang="en-US" sz="10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재료비</a:t>
                      </a:r>
                      <a:endParaRPr lang="ko-KR" altLang="en-US" sz="10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노무비</a:t>
                      </a:r>
                      <a:endParaRPr lang="ko-KR" altLang="en-US" sz="10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경비</a:t>
                      </a:r>
                      <a:endParaRPr lang="ko-KR" altLang="en-US" sz="10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6999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단가</a:t>
                      </a:r>
                      <a:endParaRPr lang="ko-KR" altLang="en-US" sz="10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금액</a:t>
                      </a:r>
                      <a:endParaRPr lang="ko-KR" altLang="en-US" sz="10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단가</a:t>
                      </a:r>
                      <a:endParaRPr lang="ko-KR" altLang="en-US" sz="10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금액</a:t>
                      </a:r>
                      <a:endParaRPr lang="ko-KR" altLang="en-US" sz="10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단가</a:t>
                      </a:r>
                      <a:endParaRPr lang="ko-KR" altLang="en-US" sz="10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금액</a:t>
                      </a:r>
                      <a:endParaRPr lang="ko-KR" altLang="en-US" sz="10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46811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암석파쇄</a:t>
                      </a:r>
                      <a:endParaRPr lang="ko-KR" altLang="en-US" sz="10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</a:t>
                      </a:r>
                      <a:r>
                        <a:rPr lang="ko-KR" altLang="en-US" sz="10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굴삭기 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0.7</a:t>
                      </a:r>
                      <a:r>
                        <a:rPr lang="ko-KR" altLang="en-US" sz="10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㎥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)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보통암</a:t>
                      </a:r>
                      <a:endParaRPr lang="ko-KR" altLang="en-US" sz="10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10</a:t>
                      </a:r>
                      <a:endParaRPr lang="en-US" sz="10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㎥</a:t>
                      </a:r>
                      <a:endParaRPr lang="ko-KR" altLang="en-US" sz="10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216,560</a:t>
                      </a:r>
                      <a:endParaRPr lang="en-US" sz="10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4,029</a:t>
                      </a:r>
                      <a:endParaRPr lang="en-US" sz="10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40,290</a:t>
                      </a:r>
                      <a:endParaRPr lang="en-US" sz="10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9,104</a:t>
                      </a:r>
                      <a:endParaRPr lang="en-US" sz="10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91,040</a:t>
                      </a:r>
                      <a:endParaRPr lang="en-US" sz="10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8,523</a:t>
                      </a:r>
                      <a:endParaRPr lang="en-US" sz="10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85,230</a:t>
                      </a:r>
                      <a:endParaRPr lang="en-US" sz="10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962373"/>
              </p:ext>
            </p:extLst>
          </p:nvPr>
        </p:nvGraphicFramePr>
        <p:xfrm>
          <a:off x="755570" y="2852936"/>
          <a:ext cx="7632848" cy="1408902"/>
        </p:xfrm>
        <a:graphic>
          <a:graphicData uri="http://schemas.openxmlformats.org/drawingml/2006/table">
            <a:tbl>
              <a:tblPr/>
              <a:tblGrid>
                <a:gridCol w="1050880"/>
                <a:gridCol w="677318"/>
                <a:gridCol w="504056"/>
                <a:gridCol w="670450"/>
                <a:gridCol w="697744"/>
                <a:gridCol w="687851"/>
                <a:gridCol w="687851"/>
                <a:gridCol w="687851"/>
                <a:gridCol w="644775"/>
                <a:gridCol w="644775"/>
                <a:gridCol w="679297"/>
              </a:tblGrid>
              <a:tr h="259687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일위대가명</a:t>
                      </a:r>
                      <a:endParaRPr lang="ko-KR" altLang="en-US" sz="9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규격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단위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수량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합계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재료비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노무비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경비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5968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단가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금액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단가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금액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단가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금액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44476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암석파쇄</a:t>
                      </a:r>
                      <a:endParaRPr lang="ko-KR" altLang="en-US" sz="9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</a:t>
                      </a:r>
                      <a:r>
                        <a:rPr lang="ko-KR" altLang="en-US" sz="9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굴삭기 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0.7</a:t>
                      </a:r>
                      <a:r>
                        <a:rPr lang="ko-KR" altLang="en-US" sz="9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㎥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)</a:t>
                      </a:r>
                      <a:endParaRPr lang="ko-KR" alt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보통암파쇄</a:t>
                      </a:r>
                      <a:endParaRPr lang="ko-KR" altLang="en-US" sz="9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㎥</a:t>
                      </a:r>
                      <a:endParaRPr lang="ko-KR" altLang="en-US" sz="9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1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21,656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4,029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4,029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9,104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9,104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8,523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8,523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4476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굴삭기</a:t>
                      </a:r>
                      <a:endParaRPr lang="ko-KR" altLang="en-US" sz="9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+</a:t>
                      </a:r>
                      <a:r>
                        <a:rPr lang="ko-KR" altLang="en-US" sz="9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대형브레이커</a:t>
                      </a:r>
                      <a:endParaRPr lang="ko-KR" altLang="en-US" sz="9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0.7</a:t>
                      </a:r>
                      <a:r>
                        <a:rPr lang="en-US" sz="9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㎥</a:t>
                      </a:r>
                      <a:endParaRPr lang="en-US" sz="9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시간</a:t>
                      </a:r>
                      <a:endParaRPr lang="ko-KR" altLang="en-US" sz="9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0.2941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21,656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13,699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4,029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30,956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9,104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28,982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8,523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표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304083"/>
              </p:ext>
            </p:extLst>
          </p:nvPr>
        </p:nvGraphicFramePr>
        <p:xfrm>
          <a:off x="755572" y="4437112"/>
          <a:ext cx="7632848" cy="2001929"/>
        </p:xfrm>
        <a:graphic>
          <a:graphicData uri="http://schemas.openxmlformats.org/drawingml/2006/table">
            <a:tbl>
              <a:tblPr/>
              <a:tblGrid>
                <a:gridCol w="979078"/>
                <a:gridCol w="602441"/>
                <a:gridCol w="393198"/>
                <a:gridCol w="803404"/>
                <a:gridCol w="594161"/>
                <a:gridCol w="584549"/>
                <a:gridCol w="668246"/>
                <a:gridCol w="668246"/>
                <a:gridCol w="877488"/>
                <a:gridCol w="877488"/>
                <a:gridCol w="584549"/>
              </a:tblGrid>
              <a:tr h="259563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일위대가명</a:t>
                      </a:r>
                      <a:endParaRPr lang="ko-KR" altLang="en-US" sz="9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규격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단위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수량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합계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재료비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노무비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경비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5956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단가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금액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단가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금액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단가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금액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5956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굴삭기</a:t>
                      </a:r>
                      <a:endParaRPr lang="ko-KR" altLang="en-US" sz="9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0.7</a:t>
                      </a:r>
                      <a:r>
                        <a:rPr lang="en-US" sz="9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㎥</a:t>
                      </a:r>
                      <a:endParaRPr lang="en-US" sz="9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시간</a:t>
                      </a:r>
                      <a:endParaRPr lang="ko-KR" altLang="en-US" sz="9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1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73,637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13,699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13,699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30,956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30,956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28,982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28,982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4455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굴삭기</a:t>
                      </a:r>
                      <a:endParaRPr lang="ko-KR" altLang="en-US" sz="9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</a:t>
                      </a:r>
                      <a:r>
                        <a:rPr lang="ko-KR" altLang="en-US" sz="900" b="1" kern="0" spc="-5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무한궤도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)</a:t>
                      </a:r>
                      <a:endParaRPr lang="ko-KR" alt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0.7</a:t>
                      </a:r>
                      <a:r>
                        <a:rPr 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㎥</a:t>
                      </a:r>
                      <a:endParaRPr 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대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0.0002038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19,708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96,703,000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19,708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956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대형브레이커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0.7</a:t>
                      </a: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㎥용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대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0.0006533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9,274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14,197,000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9,274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956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경유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리터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11.6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13,699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1,181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13,699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956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14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건설기계운전사</a:t>
                      </a:r>
                      <a:endParaRPr lang="ko-KR" altLang="en-US" sz="900" b="1" kern="0" spc="-14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5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인</a:t>
                      </a:r>
                      <a:endParaRPr lang="ko-KR" altLang="en-US" sz="900" b="1" kern="0" spc="-5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0.2083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30,956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0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148,613</a:t>
                      </a:r>
                      <a:endParaRPr lang="en-US" sz="900" b="1" kern="0" spc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30,956</a:t>
                      </a:r>
                      <a:endParaRPr lang="en-US" sz="900" b="1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b="1" kern="0" spc="-5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marL="53975" marR="53975" marT="35941" marB="35941" anchor="ctr">
                    <a:lnL w="14351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11/40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39652" y="2420888"/>
            <a:ext cx="6264696" cy="1368152"/>
          </a:xfrm>
          <a:ln w="38100">
            <a:noFill/>
          </a:ln>
        </p:spPr>
        <p:txBody>
          <a:bodyPr>
            <a:noAutofit/>
          </a:bodyPr>
          <a:lstStyle/>
          <a:p>
            <a:r>
              <a:rPr lang="ko-KR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시설관련 주요 법령</a:t>
            </a:r>
          </a:p>
        </p:txBody>
      </p:sp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직사각형 4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재무의 건전성</a:t>
            </a: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13/40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4362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사학기관 </a:t>
            </a:r>
            <a:r>
              <a:rPr lang="ko-KR" altLang="en-US" sz="2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재무ㆍ회계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규칙</a:t>
            </a:r>
            <a:endParaRPr lang="en-US" altLang="ko-KR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1000" b="1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조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목적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) </a:t>
            </a:r>
            <a:r>
              <a:rPr lang="ko-KR" altLang="en-US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학교법인과 이들이 설치</a:t>
            </a:r>
            <a:r>
              <a:rPr lang="en-US" altLang="ko-KR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·</a:t>
            </a:r>
            <a:r>
              <a:rPr lang="ko-KR" altLang="en-US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경영하는 학교의 재무와 회계의 운영에 관하여 필요한 사항을 규정</a:t>
            </a:r>
            <a:endParaRPr lang="en-US" altLang="ko-KR" b="1" u="sng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300" b="1" u="sng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300" b="1" u="sng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300" b="1" u="sng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300" b="1" u="sng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2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조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통칙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)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법인과 학교의 재무와 회계에 관하여는 법과 동법시행령에 규정된 경우를 제외하고는 이 규칙에 의함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300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300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300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300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4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조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재무와 회계운영의 기본원칙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) </a:t>
            </a:r>
            <a:r>
              <a:rPr lang="ko-KR" altLang="en-US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법인과 학교의 재무와 회계는 건전하게 운영하여야 하며 국가의 정책과 사회의 공공기관으로서의 의무와 그 설립목적에 반하여서는 </a:t>
            </a:r>
            <a:r>
              <a:rPr lang="ko-KR" altLang="en-US" b="1" u="sng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아니됨</a:t>
            </a:r>
            <a:endParaRPr lang="en-US" altLang="ko-KR" b="1" u="sng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300" b="1" u="sng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계약방법</a:t>
            </a: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14/40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547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사학기관 </a:t>
            </a:r>
            <a:r>
              <a:rPr lang="ko-KR" altLang="en-US" sz="2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재무ㆍ회계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규칙</a:t>
            </a:r>
            <a:endParaRPr lang="en-US" altLang="ko-KR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300" b="1" u="sng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35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조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계약의 원칙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)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① </a:t>
            </a:r>
            <a:r>
              <a:rPr lang="ko-KR" altLang="en-US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예정가격이 「국가계약법 시행령」 제</a:t>
            </a:r>
            <a:r>
              <a:rPr lang="en-US" altLang="ko-KR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26</a:t>
            </a:r>
            <a:r>
              <a:rPr lang="ko-KR" altLang="en-US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조제</a:t>
            </a:r>
            <a:r>
              <a:rPr lang="en-US" altLang="ko-KR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b="1" u="sng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항제</a:t>
            </a:r>
            <a:r>
              <a:rPr lang="en-US" altLang="ko-KR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5</a:t>
            </a:r>
            <a:r>
              <a:rPr lang="ko-KR" altLang="en-US" b="1" u="sng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호가목에</a:t>
            </a:r>
            <a:r>
              <a:rPr lang="ko-KR" altLang="en-US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따른 금액을 초과하는 공사</a:t>
            </a:r>
            <a:r>
              <a:rPr lang="en-US" altLang="ko-KR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·</a:t>
            </a:r>
            <a:r>
              <a:rPr lang="ko-KR" altLang="en-US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제조</a:t>
            </a:r>
            <a:r>
              <a:rPr lang="en-US" altLang="ko-KR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·</a:t>
            </a:r>
            <a:r>
              <a:rPr lang="ko-KR" altLang="en-US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구매</a:t>
            </a:r>
            <a:r>
              <a:rPr lang="en-US" altLang="ko-KR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·</a:t>
            </a:r>
            <a:r>
              <a:rPr lang="ko-KR" altLang="en-US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용역은 일반경쟁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에 부쳐야 함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-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건설산업기본법에 의한 건설공사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(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전문공사 제외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) :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추정가격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2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억원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초과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</a:t>
            </a:r>
          </a:p>
          <a:p>
            <a:pPr defTabSz="898525">
              <a:lnSpc>
                <a:spcPct val="150000"/>
              </a:lnSpc>
              <a:defRPr/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-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건설산업기본법에 의한 전문공사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: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추정가격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1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억원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초과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-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물품의 제조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구매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용역 그 밖의 계약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: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추정가격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2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천만원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초과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endParaRPr lang="en-US" altLang="ko-KR" sz="700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③</a:t>
            </a:r>
            <a:r>
              <a:rPr lang="ko-KR" altLang="en-US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「국가계약법 시행령」 제</a:t>
            </a:r>
            <a:r>
              <a:rPr lang="en-US" altLang="ko-KR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26</a:t>
            </a:r>
            <a:r>
              <a:rPr lang="ko-KR" altLang="en-US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조제</a:t>
            </a:r>
            <a:r>
              <a:rPr lang="en-US" altLang="ko-KR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항 각호의 </a:t>
            </a:r>
            <a:r>
              <a:rPr lang="en-US" altLang="ko-KR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에 해당하는 경우 수의계약 가능</a:t>
            </a:r>
            <a:endParaRPr lang="en-US" altLang="ko-KR" b="1" u="sng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-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경쟁에 부칠 여유가 없거나 경쟁에 부쳐서는 계약의 목적을 달성하기 곤란 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하다고 판단되는 경우로서 긴급한 행사 등 경쟁에 부칠 여유가 없을 경우</a:t>
            </a:r>
          </a:p>
          <a:p>
            <a:pPr defTabSz="898525">
              <a:lnSpc>
                <a:spcPct val="150000"/>
              </a:lnSpc>
              <a:defRPr/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-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특정인의 기술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.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용역 또는 특정한 구조 품질 등으로 경쟁할 수 없는 경우</a:t>
            </a:r>
          </a:p>
          <a:p>
            <a:pPr defTabSz="898525">
              <a:lnSpc>
                <a:spcPct val="150000"/>
              </a:lnSpc>
              <a:defRPr/>
            </a:pP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 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ㆍ하자책임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곤란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/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작업상의 혼잡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/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마감공사의 직전 현재의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시공자와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계약</a:t>
            </a:r>
          </a:p>
          <a:p>
            <a:pPr defTabSz="898525">
              <a:lnSpc>
                <a:spcPct val="150000"/>
              </a:lnSpc>
              <a:defRPr/>
            </a:pP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 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ㆍ특허공법에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의한 공사 및 신기술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/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디자인 공모 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300" b="1" u="sng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계약방법</a:t>
            </a: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15/40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547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ko-KR" altLang="en-US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정부 입찰계약 집행기준</a:t>
            </a:r>
            <a:r>
              <a:rPr lang="en-US" altLang="ko-KR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dirty="0" err="1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기획재정부</a:t>
            </a:r>
            <a:r>
              <a:rPr lang="ko-KR" altLang="en-US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 계약예규</a:t>
            </a:r>
            <a:r>
              <a:rPr lang="en-US" altLang="ko-KR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) </a:t>
            </a:r>
            <a:endParaRPr lang="en-US" altLang="ko-KR" u="sng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300" b="1" u="sng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7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조의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2(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긴급에 따른 수의계약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)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경쟁에 부칠 여유가 없을 경우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-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긴급입찰공고에 의한 경쟁입찰에 의하더라도 계약목적 달성이 곤란한 경우</a:t>
            </a:r>
          </a:p>
          <a:p>
            <a:pPr defTabSz="898525">
              <a:lnSpc>
                <a:spcPct val="150000"/>
              </a:lnSpc>
              <a:defRPr/>
            </a:pPr>
            <a:endParaRPr lang="en-US" altLang="ko-KR" sz="700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8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집행기준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)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수의계약에서 경쟁이 성립할 수 없는 경우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-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하자책임구분이 곤란한 경우라 함은 금차공사가 시공중인 전차공사 또는 하    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 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자담보책임기간내에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있는 전차공사와 그 수직적 기초를 공통으로 할 경우와 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전차시공물의 일부를 해체 또는 변경하여 이에 접합시키는 경우</a:t>
            </a:r>
          </a:p>
          <a:p>
            <a:pPr fontAlgn="base"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-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동일현장에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2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인 이상의 업자를 투입할 수 없는 경우라 함은 금차공사가 시공 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중에 있는 전차공사와 시공 과정상 시간적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공간적으로 중복되는 경우</a:t>
            </a:r>
          </a:p>
          <a:p>
            <a:pPr fontAlgn="base"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-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마감공사라 함은 시공중인 전차공사 또는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하자담보책임기간내에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있는 전차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공사에 대한 뒷마무리공사와 성토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옹벽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,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포장등의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부대시설공사</a:t>
            </a: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endParaRPr lang="en-US" altLang="ko-KR" sz="300" b="1" u="sng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계약방법</a:t>
            </a: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16/40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440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ko-KR" altLang="en-US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정부 입찰계약 집행기준</a:t>
            </a:r>
            <a:r>
              <a:rPr lang="en-US" altLang="ko-KR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dirty="0" err="1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기획재정부</a:t>
            </a:r>
            <a:r>
              <a:rPr lang="ko-KR" altLang="en-US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 계약예규</a:t>
            </a:r>
            <a:r>
              <a:rPr lang="en-US" altLang="ko-KR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) </a:t>
            </a:r>
            <a:endParaRPr lang="en-US" altLang="ko-KR" u="sng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300" b="1" u="sng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-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사실상 경쟁이 불가능한 경우라 함은 금차공사가 접적지역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도서지역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고산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벽지 또는 이에 준하는 특수지역의 공사이거나 특허공법에 의한 공사 및 「건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 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설기술관리법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」제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18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조에 따라 지정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·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고시된 신기술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「환경기술 및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환경산업지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원법」제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7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조에 따라 인증 내지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검증받은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기술 또는 「전력기술관리법」제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6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조의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  2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에 따른 신기술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(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같은 법에 따라 지정된 보호기간 내로 한정한다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)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을 적용하는 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공사로서 입찰적격자가 한정되어 경쟁이 실질적으로 곤란한 경우</a:t>
            </a:r>
          </a:p>
          <a:p>
            <a:pPr fontAlgn="base">
              <a:lnSpc>
                <a:spcPct val="150000"/>
              </a:lnSpc>
            </a:pPr>
            <a:endParaRPr lang="ko-KR" altLang="en-US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 fontAlgn="base"/>
            <a:endParaRPr lang="ko-KR" altLang="en-US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endParaRPr lang="en-US" altLang="ko-KR" sz="300" b="1" u="sng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계약방법</a:t>
            </a: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17/40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2885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사학기관 </a:t>
            </a:r>
            <a:r>
              <a:rPr lang="ko-KR" altLang="en-US" sz="2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재무ㆍ회계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규칙</a:t>
            </a:r>
            <a:endParaRPr lang="en-US" altLang="ko-KR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300" b="1" u="sng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35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조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계약의 원칙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)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②「국가를 당사자로 하는 계약에 관한 법률 시행령」 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23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 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1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항 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1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호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·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6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호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·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9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호 또는 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10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호에 해당하거나 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3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항의 규정에 의하여 수의계약에 의할 수 있는 경우에는 지명경쟁에 의할 수 있음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.</a:t>
            </a:r>
          </a:p>
          <a:p>
            <a:pPr defTabSz="898525">
              <a:lnSpc>
                <a:spcPct val="150000"/>
              </a:lnSpc>
              <a:defRPr/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-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특수한 설비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·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기술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·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자재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·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물품 또는 실적이 있는 자가 아니면 계약의 목적을 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달성하기 곤란한 경우로서 입찰대상자가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10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인 이내인 경우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300" b="1" u="sng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분리발주</a:t>
            </a: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전기공사업법</a:t>
            </a:r>
            <a:endParaRPr lang="en-US" altLang="ko-KR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11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조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전기공사분리발주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)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전기공사는 다른 업종의 공사와 분리 발주하여야 함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조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전기공사의 제한 등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경미한 전기공사는 공사업자가 아니어도 시공가능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-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꽂음접속기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소켓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로제트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실링블록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접속기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전구류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나이프스위치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그 밖에 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개폐기의 보수 및 교환에 관한 공사</a:t>
            </a: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-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벨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인터폰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장식전구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그 밖에 이와 비슷한 시설에 사용되는 소형변압기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(2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차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측 전압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36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볼트 이하의 것으로 한정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의 설치 및 그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2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차측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공사</a:t>
            </a: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-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전력량계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또는 퓨즈를 부착하거나 떼어내는 공사</a:t>
            </a: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-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「전기용품 및 생활용품 안전관리법」에 따른 전기용품 중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꽂음접속기를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이용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하여 사용하거나 전기기계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·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기구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배선기구는 제외한다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이하 같다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단자에 전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선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코드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캡타이어케이블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및 케이블을 포함한다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이하 같다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을 부착하는 공사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    </a:t>
            </a:r>
            <a:r>
              <a:rPr lang="ko-KR" altLang="ko-KR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※</a:t>
            </a:r>
            <a:r>
              <a:rPr lang="en-US" altLang="ko-KR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전기공사의 정의는 법 제</a:t>
            </a:r>
            <a:r>
              <a:rPr lang="en-US" altLang="ko-KR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2</a:t>
            </a:r>
            <a:r>
              <a:rPr lang="ko-KR" altLang="en-US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조 참고</a:t>
            </a:r>
            <a:endParaRPr lang="en-US" altLang="ko-KR" sz="1500" b="1" dirty="0" smtClean="0">
              <a:solidFill>
                <a:schemeClr val="tx1">
                  <a:lumMod val="75000"/>
                  <a:lumOff val="25000"/>
                </a:schemeClr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18/40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분리발주</a:t>
            </a: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정보통신공사업법</a:t>
            </a:r>
            <a:endParaRPr lang="en-US" altLang="ko-KR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25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조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도급의 분리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)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정보통신공사는 「건설산업기본법」에 따른 건설공사 또는 「전기공사업법」에 따른 전기공사 등 다른 공사와 분리하여 도급하여야 함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조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공사의 제한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경미한 정보통신공사는 공사업자가 아니어도 도급가능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-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연면적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1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천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제곱미터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이하의 건축물의 자가유선방송설비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·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구내방송설비 및 폐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쇄회로텔레비젼의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설비공사</a:t>
            </a: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-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건축물에 설치되는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5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회선 이하의 구내통신선로 설비공사</a:t>
            </a: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-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라우터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또는 허브의 증설을 수반하지 아니하는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5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회선 이하의 근거리통신망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  (LAN)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선로의 증설공사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  </a:t>
            </a:r>
            <a:r>
              <a:rPr lang="ko-KR" altLang="ko-KR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※</a:t>
            </a:r>
            <a:r>
              <a:rPr lang="en-US" altLang="ko-KR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정보통신공사의 정의는 법 제</a:t>
            </a:r>
            <a:r>
              <a:rPr lang="en-US" altLang="ko-KR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2</a:t>
            </a:r>
            <a:r>
              <a:rPr lang="ko-KR" altLang="en-US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조 참고 </a:t>
            </a:r>
            <a:endParaRPr lang="en-US" altLang="ko-KR" sz="1500" b="1" dirty="0" smtClean="0">
              <a:solidFill>
                <a:schemeClr val="tx1">
                  <a:lumMod val="75000"/>
                  <a:lumOff val="25000"/>
                </a:schemeClr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19/40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347864" y="764704"/>
            <a:ext cx="2520280" cy="1080120"/>
          </a:xfrm>
        </p:spPr>
        <p:txBody>
          <a:bodyPr>
            <a:normAutofit/>
          </a:bodyPr>
          <a:lstStyle/>
          <a:p>
            <a:r>
              <a:rPr lang="ko-KR" alt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목 차</a:t>
            </a:r>
            <a:endParaRPr lang="ko-KR" alt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2555776" y="2348880"/>
            <a:ext cx="44644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  <a:cs typeface="+mj-cs"/>
              </a:rPr>
              <a:t>1. </a:t>
            </a:r>
            <a:r>
              <a:rPr kumimoji="0" lang="ko-KR" alt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  <a:cs typeface="+mj-cs"/>
              </a:rPr>
              <a:t>시설분야 감사 개요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2555776" y="3429000"/>
            <a:ext cx="5328592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  <a:cs typeface="+mj-cs"/>
              </a:rPr>
              <a:t>2. </a:t>
            </a:r>
            <a:r>
              <a:rPr lang="ko-KR" altLang="en-US" sz="3000" b="1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cs typeface="+mj-cs"/>
              </a:rPr>
              <a:t>시설</a:t>
            </a:r>
            <a:r>
              <a:rPr kumimoji="0" lang="ko-KR" alt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  <a:cs typeface="+mj-cs"/>
              </a:rPr>
              <a:t>관련 주요 </a:t>
            </a:r>
            <a:r>
              <a:rPr lang="ko-KR" altLang="en-US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cs typeface="+mj-cs"/>
              </a:rPr>
              <a:t>법령</a:t>
            </a:r>
            <a:endParaRPr kumimoji="0" lang="ko-KR" altLang="en-US" sz="30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2555776" y="4509120"/>
            <a:ext cx="504056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  <a:cs typeface="+mj-cs"/>
              </a:rPr>
              <a:t>3. </a:t>
            </a:r>
            <a:r>
              <a:rPr kumimoji="0" lang="ko-KR" alt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  <a:cs typeface="+mj-cs"/>
              </a:rPr>
              <a:t>시설분야</a:t>
            </a:r>
            <a:r>
              <a:rPr lang="ko-KR" altLang="en-US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cs typeface="+mj-cs"/>
              </a:rPr>
              <a:t> 감사 사례</a:t>
            </a:r>
            <a:endParaRPr kumimoji="0" lang="ko-KR" altLang="en-US" sz="30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건설업 등록</a:t>
            </a: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395536" y="1199392"/>
            <a:ext cx="8496944" cy="5101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건설산업기본법</a:t>
            </a:r>
            <a:endParaRPr lang="en-US" altLang="ko-KR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2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조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정의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이 법에서 사용하는 용어의 뜻은 다음과 같음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-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건설공사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: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토목공사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건축공사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산업설비공사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조경공사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환경시설공사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그 밖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에 명칭에 관계없이 시설물을 설치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·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유지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·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보수하는공사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및 기계설비나 그 밖의  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구조물의 설치 및 해체공사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   ※</a:t>
            </a:r>
            <a:r>
              <a:rPr lang="ko-KR" alt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「전기공사업법」에 따른 전기공사</a:t>
            </a:r>
            <a:r>
              <a:rPr lang="en-US" altLang="ko-KR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「정보통신공사업법」에 따른 정보통신공사</a:t>
            </a:r>
            <a:r>
              <a:rPr lang="en-US" altLang="ko-KR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「</a:t>
            </a:r>
            <a:r>
              <a:rPr lang="ko-KR" altLang="en-US" sz="15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소방시</a:t>
            </a:r>
            <a:r>
              <a:rPr lang="ko-KR" alt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500" dirty="0" smtClean="0">
              <a:solidFill>
                <a:schemeClr val="tx1">
                  <a:lumMod val="75000"/>
                  <a:lumOff val="25000"/>
                </a:schemeClr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       </a:t>
            </a:r>
            <a:r>
              <a:rPr lang="ko-KR" altLang="en-US" sz="15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설공사업법</a:t>
            </a:r>
            <a:r>
              <a:rPr lang="ko-KR" alt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」에 따른 소방시설공사는 제외</a:t>
            </a: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-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종합공사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: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종합적인 계획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관리 및 조정을 하면서 시설물을 시공하는 건설공사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-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전문공사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: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시설물의 일부 또는 전문 분야에 관한 건설공사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300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9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조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건설업 등록 등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)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①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건설업을 하려는 자는 업종별로 국토교통부장관에게 등록을 하여야 함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(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공사예정금액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5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천만원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미만인 종합공사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1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5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백만원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미만인 전문공사는 예외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en-US" altLang="ko-KR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※ </a:t>
            </a:r>
            <a:r>
              <a:rPr lang="ko-KR" alt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사업자등록증 상의 업종과는 관계없음에 유의</a:t>
            </a:r>
            <a:r>
              <a:rPr lang="en-US" altLang="ko-KR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건설업 등록</a:t>
            </a: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건설산업기본법</a:t>
            </a:r>
            <a:endParaRPr lang="en-US" altLang="ko-KR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16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조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건설공사의 시공자격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①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종합공사를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도급받으려는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자는 해당 종합공사를 시공하는 업종을 등록하여야 함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.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다만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다음 각 호는 예외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전문공사업을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등록한 건설업자가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2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개 이상의 전문공사로 구성되나 종합적인 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계획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관리 및 조정 역할이 필요하지 아니한 소규모 공사를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도급받는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경우</a:t>
            </a: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-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전문공사업을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등록한 건설업자가 전문공사와 부대공사를 함께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도급받는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경우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2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개 업종 이상의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전문공사업을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등록한 건설업자가 그 업종에 해당하는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전문공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사로 구성된 복합공사를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하도급받는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경우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② 전문공사를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도급받으려는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자는 해당 전문공사를 시공하는 업종을 등록하여야 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함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.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다만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다음 각 호는 예외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종합공사업을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등록한 건설업자가 이미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도급받아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시공하였거나 시공 중인 건설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공사의 부대공사로서 전문공사를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도급받는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경우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21/40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건설업 등록</a:t>
            </a: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395536" y="1199392"/>
            <a:ext cx="8496944" cy="5378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건설산업기본법 시행령</a:t>
            </a:r>
            <a:endParaRPr lang="en-US" altLang="ko-KR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7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건설업의 업종 및 업무내용 등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)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법 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8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조에 따른 건설업의 업종과 업종별 업무내용은 별표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1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과 같음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21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부대공사의 범위 등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)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①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법 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16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 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2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항에 따른 부대공사의 범위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-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주된공사를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시공하기 위하여 또는 시공함으로 인하여 필요하게 되는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종된공사</a:t>
            </a:r>
            <a:endParaRPr lang="ko-KR" altLang="en-US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- 2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종 이상의 전문공사가 복합된 공사로서 공사예정금액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3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억원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미만이고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주된 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공사의 공사예정금액이 전체금액의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1/2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이상인 경우 그 나머지 부분의 공사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endParaRPr lang="ko-KR" altLang="en-US" sz="500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건설산업기본법 시행규칙</a:t>
            </a:r>
            <a:endParaRPr lang="en-US" altLang="ko-KR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13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조의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2(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소규모 공사의 범위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)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법 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16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조에 따른 소규모공사의 범위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-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해당 전문공사업종을 모두 등록한 건설업자가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도급받은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공사예정금액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4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억원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미만의 공사로서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공종간의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연계 정도가 낮고 안전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·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교통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·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환경에 미치는 영향이 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적은 공사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22/40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7992888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법정경비 </a:t>
            </a:r>
            <a:r>
              <a:rPr lang="ko-KR" altLang="en-US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계상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 및 정산 </a:t>
            </a:r>
            <a:r>
              <a:rPr lang="en-US" altLang="ko-KR" sz="22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200" dirty="0" smtClean="0">
                <a:latin typeface="HY강B" pitchFamily="18" charset="-127"/>
                <a:ea typeface="HY강B" pitchFamily="18" charset="-127"/>
              </a:rPr>
              <a:t>각종 보험료</a:t>
            </a:r>
            <a:r>
              <a:rPr lang="en-US" altLang="ko-KR" sz="2200" dirty="0" smtClean="0">
                <a:latin typeface="HY강B" pitchFamily="18" charset="-127"/>
                <a:ea typeface="HY강B" pitchFamily="18" charset="-127"/>
              </a:rPr>
              <a:t>)</a:t>
            </a:r>
            <a:endParaRPr lang="ko-KR" altLang="en-US" sz="2200" dirty="0" smtClean="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4958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건설산업기본법</a:t>
            </a:r>
            <a:endParaRPr lang="en-US" altLang="ko-KR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defTabSz="898525">
              <a:lnSpc>
                <a:spcPct val="150000"/>
              </a:lnSpc>
              <a:spcBef>
                <a:spcPct val="20000"/>
              </a:spcBef>
              <a:defRPr/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22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건설공사에 관한 도급계약의 원칙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)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⑦ 건설공사 도급계약의 당사자는 국민건강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,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국민연금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,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노인장기요양 보험료를 도급금액 산출내역서에 적어야 함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spcBef>
                <a:spcPct val="20000"/>
              </a:spcBef>
              <a:defRPr/>
            </a:pPr>
            <a:endParaRPr lang="ko-KR" altLang="en-US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건설산업기본법 시행령</a:t>
            </a:r>
            <a:endParaRPr lang="en-US" altLang="ko-KR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26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조의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2(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보험료 등의 비용 명시 및 정산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)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① 건설공사의 도급계약 당사자는 보험료 등을 국토교통부장관이 정하여 고시하는 기준에 따라 도급금액산출내역서에 명시하여야 함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③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발주자는 건설업자가 보험료 등을 납부한 내역을 확인한 결과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도급금액산출내역서에 명시된 보험료 등이 실제로 지출된 보험료보다 많은 경우에는 그 초과하는 금액을 정산할 수 있음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23/40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5193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산업안전보건법</a:t>
            </a:r>
            <a:endParaRPr lang="en-US" altLang="ko-KR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defTabSz="898525">
              <a:lnSpc>
                <a:spcPct val="150000"/>
              </a:lnSpc>
              <a:spcBef>
                <a:spcPct val="20000"/>
              </a:spcBef>
              <a:defRPr/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30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산업안전보건관리비의 </a:t>
            </a:r>
            <a:r>
              <a:rPr lang="ko-KR" altLang="en-US" b="1" dirty="0" err="1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계상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등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)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①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건설업을 타인에게 도급하는 자와 건설업자는 도급계약을 체결하는 경우 고용노동부장관이 정하여 고시하는 바에 따라 산업안전보건관리비를 도급금액에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계상하여야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함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ko-KR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  <a:sym typeface="Wingdings" pitchFamily="2" charset="2"/>
              </a:rPr>
              <a:t> ※ </a:t>
            </a:r>
            <a:r>
              <a:rPr lang="ko-KR" alt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  <a:sym typeface="Wingdings" pitchFamily="2" charset="2"/>
              </a:rPr>
              <a:t>건설기술진흥법상의 안전관리비와 구분 필요</a:t>
            </a:r>
          </a:p>
          <a:p>
            <a:pPr defTabSz="898525">
              <a:lnSpc>
                <a:spcPct val="150000"/>
              </a:lnSpc>
              <a:spcBef>
                <a:spcPct val="20000"/>
              </a:spcBef>
              <a:defRPr/>
            </a:pPr>
            <a:endParaRPr lang="ko-KR" altLang="en-US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건설업 산업안전보건관리비 </a:t>
            </a:r>
            <a:r>
              <a:rPr lang="ko-KR" altLang="en-US" sz="2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계상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및 사용기준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고용노동부 고시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)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 smtClean="0"/>
              <a:t>제</a:t>
            </a:r>
            <a:r>
              <a:rPr lang="en-US" altLang="ko-KR" b="1" dirty="0" smtClean="0"/>
              <a:t>7</a:t>
            </a:r>
            <a:r>
              <a:rPr lang="ko-KR" altLang="en-US" b="1" dirty="0" smtClean="0"/>
              <a:t>조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사용기준</a:t>
            </a:r>
            <a:r>
              <a:rPr lang="en-US" altLang="ko-KR" b="1" dirty="0" smtClean="0"/>
              <a:t>)</a:t>
            </a:r>
            <a:r>
              <a:rPr lang="ko-KR" altLang="en-US" dirty="0" smtClean="0"/>
              <a:t>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①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수급인은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안전관리비를 항목별 사용기준에 따라 근로자의 산업재해 및 건강장해 예방을 위한 목적으로만 사용하여야 함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 smtClean="0"/>
              <a:t>제</a:t>
            </a:r>
            <a:r>
              <a:rPr lang="en-US" altLang="ko-KR" b="1" dirty="0" smtClean="0"/>
              <a:t>8</a:t>
            </a:r>
            <a:r>
              <a:rPr lang="ko-KR" altLang="en-US" b="1" dirty="0" smtClean="0"/>
              <a:t>조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목적 외 사용금액에 대한 감액 등</a:t>
            </a:r>
            <a:r>
              <a:rPr lang="en-US" altLang="ko-KR" b="1" dirty="0" smtClean="0"/>
              <a:t>)</a:t>
            </a:r>
            <a:r>
              <a:rPr lang="ko-KR" altLang="en-US" dirty="0" smtClean="0"/>
              <a:t>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발주자는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수급인이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다른 목적으로 사용하거나 사용하지 않은 안전관리비에 대하여 이를 계약금액에서 감액조정하거나 반환을 요구할 수 있음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24/40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395536" y="404664"/>
            <a:ext cx="8208912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법정경비 </a:t>
            </a:r>
            <a:r>
              <a:rPr lang="ko-KR" altLang="en-US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계상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 및 정산 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  <a:cs typeface="+mj-cs"/>
              </a:rPr>
              <a:t>(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  <a:cs typeface="+mj-cs"/>
              </a:rPr>
              <a:t>산업안전보건관리비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  <a:cs typeface="+mj-cs"/>
              </a:rPr>
              <a:t>)</a:t>
            </a:r>
            <a:endParaRPr lang="ko-KR" altLang="en-US" sz="2000" dirty="0">
              <a:latin typeface="HY강B" pitchFamily="18" charset="-127"/>
              <a:ea typeface="HY강B" pitchFamily="18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5193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건설기술진흥법</a:t>
            </a:r>
            <a:endParaRPr lang="en-US" altLang="ko-KR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defTabSz="898525">
              <a:lnSpc>
                <a:spcPct val="150000"/>
              </a:lnSpc>
              <a:spcBef>
                <a:spcPct val="20000"/>
              </a:spcBef>
              <a:defRPr/>
            </a:pPr>
            <a:r>
              <a:rPr lang="ko-KR" altLang="en-US" b="1" dirty="0" smtClean="0"/>
              <a:t>제</a:t>
            </a:r>
            <a:r>
              <a:rPr lang="en-US" altLang="ko-KR" b="1" dirty="0" smtClean="0"/>
              <a:t>66</a:t>
            </a:r>
            <a:r>
              <a:rPr lang="ko-KR" altLang="en-US" b="1" dirty="0" smtClean="0"/>
              <a:t>조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건설공사의 환경관리</a:t>
            </a:r>
            <a:r>
              <a:rPr lang="en-US" altLang="ko-KR" b="1" dirty="0" smtClean="0"/>
              <a:t>)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③ 건설공사 발주자는 건설공사 계약을 체결할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때환경관리비를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국토교통부령으로 정하는 바에 따라 공사금액에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계상하여야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함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defTabSz="898525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altLang="ko-KR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 ※ </a:t>
            </a:r>
            <a:r>
              <a:rPr lang="ko-KR" alt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환경관리비는 </a:t>
            </a:r>
            <a:r>
              <a:rPr lang="ko-KR" altLang="en-US" sz="15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환경보전비를</a:t>
            </a:r>
            <a:r>
              <a:rPr lang="ko-KR" alt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굴림" pitchFamily="50" charset="-127"/>
                <a:ea typeface="굴림" pitchFamily="50" charset="-127"/>
              </a:rPr>
              <a:t> 포함하는 개념</a:t>
            </a:r>
            <a:endParaRPr lang="en-US" altLang="ko-KR" sz="1500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defTabSz="898525">
              <a:lnSpc>
                <a:spcPct val="150000"/>
              </a:lnSpc>
              <a:spcBef>
                <a:spcPct val="20000"/>
              </a:spcBef>
              <a:defRPr/>
            </a:pPr>
            <a:endParaRPr lang="ko-KR" altLang="en-US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  <a:sym typeface="Wingdings" pitchFamily="2" charset="2"/>
            </a:endParaRPr>
          </a:p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건설기술진흥법 시행규칙</a:t>
            </a:r>
            <a:endParaRPr lang="en-US" altLang="ko-KR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/>
              <a:t>제</a:t>
            </a:r>
            <a:r>
              <a:rPr lang="en-US" altLang="ko-KR" b="1" dirty="0" smtClean="0"/>
              <a:t>61</a:t>
            </a:r>
            <a:r>
              <a:rPr lang="ko-KR" altLang="en-US" b="1" dirty="0" smtClean="0"/>
              <a:t>조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환경관리비의 산출 등</a:t>
            </a:r>
            <a:r>
              <a:rPr lang="en-US" altLang="ko-KR" b="1" dirty="0" smtClean="0"/>
              <a:t>)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① 환경관리비는 다음의 비용을 합산하여 산정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1.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건설공사현장에 설치하는 환경오염 방지시설의 설치 및 운영에 필요한 비용</a:t>
            </a: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2.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건설공사현장에서 발생하는 폐기물의 처리 및 재활용에 필요한 비용</a:t>
            </a:r>
            <a:endParaRPr lang="en-US" altLang="ko-KR" b="1" dirty="0" smtClean="0"/>
          </a:p>
          <a:p>
            <a:pPr fontAlgn="base"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② 건설업자는 환경관리비의 사용계획을 발주자에게 제출하고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발주자가 확인한 비용의 사용실적에 따라 정산하여야 함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③ 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항 각 호에 따른 비용의 세부 산출기준은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[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별표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8]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과 같음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25/40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395536" y="404664"/>
            <a:ext cx="7776864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법정경비 </a:t>
            </a:r>
            <a:r>
              <a:rPr lang="ko-KR" altLang="en-US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계상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 및 정산 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  <a:cs typeface="+mj-cs"/>
              </a:rPr>
              <a:t>(</a:t>
            </a:r>
            <a:r>
              <a:rPr lang="ko-KR" altLang="en-US" sz="2000" dirty="0" err="1" smtClean="0">
                <a:latin typeface="HY강B" pitchFamily="18" charset="-127"/>
                <a:ea typeface="HY강B" pitchFamily="18" charset="-127"/>
                <a:cs typeface="+mj-cs"/>
              </a:rPr>
              <a:t>환경보전비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  <a:cs typeface="+mj-cs"/>
              </a:rPr>
              <a:t>)</a:t>
            </a:r>
            <a:endParaRPr lang="ko-KR" altLang="en-US" sz="2000" dirty="0">
              <a:latin typeface="HY강B" pitchFamily="18" charset="-127"/>
              <a:ea typeface="HY강B" pitchFamily="18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시설관련 주요법령</a:t>
            </a: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1361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건축법</a:t>
            </a:r>
            <a:endParaRPr lang="en-US" altLang="ko-KR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defTabSz="1258888">
              <a:lnSpc>
                <a:spcPct val="120000"/>
              </a:lnSpc>
              <a:spcAft>
                <a:spcPct val="35000"/>
              </a:spcAft>
              <a:buFont typeface="Arial" charset="0"/>
              <a:buChar char="-"/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건축허가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(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법 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8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)                    -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착공신고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(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법 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21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)</a:t>
            </a:r>
          </a:p>
          <a:p>
            <a:pPr defTabSz="1258888">
              <a:lnSpc>
                <a:spcPct val="120000"/>
              </a:lnSpc>
              <a:spcAft>
                <a:spcPct val="35000"/>
              </a:spcAft>
              <a:buFont typeface="Arial" charset="0"/>
              <a:buChar char="-"/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건축물의 사용승인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(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법 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21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)      -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건축물의 공사감리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(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법 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25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)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26/40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" name="TextBox 24"/>
          <p:cNvSpPr txBox="1">
            <a:spLocks noChangeArrowheads="1"/>
          </p:cNvSpPr>
          <p:nvPr/>
        </p:nvSpPr>
        <p:spPr bwMode="auto">
          <a:xfrm>
            <a:off x="500955" y="2564904"/>
            <a:ext cx="8391525" cy="1791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건설산업기본법</a:t>
            </a:r>
            <a:endParaRPr lang="en-US" altLang="ko-KR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defTabSz="1258888">
              <a:lnSpc>
                <a:spcPct val="120000"/>
              </a:lnSpc>
              <a:spcAft>
                <a:spcPct val="35000"/>
              </a:spcAft>
              <a:buFont typeface="Arial" charset="0"/>
              <a:buChar char="-"/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건설업 기준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(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일반건설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전문건설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)      -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건설공사 직접시공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(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법 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28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조의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2)</a:t>
            </a:r>
          </a:p>
          <a:p>
            <a:pPr defTabSz="1258888">
              <a:lnSpc>
                <a:spcPct val="120000"/>
              </a:lnSpc>
              <a:spcAft>
                <a:spcPct val="35000"/>
              </a:spcAft>
              <a:buFont typeface="Arial" charset="0"/>
              <a:buChar char="-"/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건설공사의 하도급 제한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(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법 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29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)  -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하도급 계약의 적정성 심사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(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법 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31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)</a:t>
            </a:r>
          </a:p>
          <a:p>
            <a:pPr defTabSz="1258888">
              <a:lnSpc>
                <a:spcPct val="120000"/>
              </a:lnSpc>
              <a:spcAft>
                <a:spcPct val="35000"/>
              </a:spcAft>
              <a:buFont typeface="Arial" charset="0"/>
              <a:buChar char="-"/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건설기술자의 배치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(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법 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40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)</a:t>
            </a:r>
          </a:p>
        </p:txBody>
      </p:sp>
      <p:sp>
        <p:nvSpPr>
          <p:cNvPr id="11" name="TextBox 24"/>
          <p:cNvSpPr txBox="1">
            <a:spLocks noChangeArrowheads="1"/>
          </p:cNvSpPr>
          <p:nvPr/>
        </p:nvSpPr>
        <p:spPr bwMode="auto">
          <a:xfrm>
            <a:off x="500955" y="4443353"/>
            <a:ext cx="8391525" cy="1361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건설기술진흥법</a:t>
            </a:r>
            <a:endParaRPr lang="en-US" altLang="ko-KR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defTabSz="1258888">
              <a:lnSpc>
                <a:spcPct val="120000"/>
              </a:lnSpc>
              <a:spcAft>
                <a:spcPct val="35000"/>
              </a:spcAft>
              <a:buFont typeface="Arial" charset="0"/>
              <a:buChar char="-"/>
            </a:pP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건설공사 품질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·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안전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·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환경관리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(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법 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55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62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66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) </a:t>
            </a:r>
          </a:p>
          <a:p>
            <a:pPr defTabSz="1258888">
              <a:lnSpc>
                <a:spcPct val="120000"/>
              </a:lnSpc>
              <a:spcAft>
                <a:spcPct val="35000"/>
              </a:spcAft>
              <a:buFont typeface="Arial" charset="0"/>
              <a:buChar char="-"/>
            </a:pP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 용역 및 시공평가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(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법 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50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조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  <a:sym typeface="Wingdings" pitchFamily="2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기타 참고법령</a:t>
            </a: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5124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1258888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계약예규</a:t>
            </a:r>
            <a:r>
              <a:rPr lang="ko-KR" altLang="en-US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dirty="0" err="1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기획재정부</a:t>
            </a:r>
            <a:r>
              <a:rPr lang="en-US" altLang="ko-KR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)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  <a:cs typeface="Arial" pitchFamily="34" charset="0"/>
              <a:sym typeface="Wingdings" pitchFamily="2" charset="2"/>
            </a:endParaRPr>
          </a:p>
          <a:p>
            <a:pPr defTabSz="1258888">
              <a:lnSpc>
                <a:spcPct val="150000"/>
              </a:lnSpc>
              <a:defRPr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  -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공사계약일반조건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, 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공사입찰 유의서 </a:t>
            </a:r>
          </a:p>
          <a:p>
            <a:pPr defTabSz="1258888">
              <a:lnSpc>
                <a:spcPct val="150000"/>
              </a:lnSpc>
              <a:defRPr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  -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예정가격작성기준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HY헤드라인M" pitchFamily="18" charset="-127"/>
              <a:ea typeface="HY헤드라인M" pitchFamily="18" charset="-127"/>
              <a:cs typeface="Arial" pitchFamily="34" charset="0"/>
              <a:sym typeface="Wingdings" pitchFamily="2" charset="2"/>
            </a:endParaRPr>
          </a:p>
          <a:p>
            <a:pPr defTabSz="1258888">
              <a:lnSpc>
                <a:spcPct val="150000"/>
              </a:lnSpc>
              <a:defRPr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  -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 용역계약 일반조건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, 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용역입찰 유의서      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HY헤드라인M" pitchFamily="18" charset="-127"/>
              <a:ea typeface="HY헤드라인M" pitchFamily="18" charset="-127"/>
              <a:cs typeface="Arial" pitchFamily="34" charset="0"/>
              <a:sym typeface="Wingdings" pitchFamily="2" charset="2"/>
            </a:endParaRPr>
          </a:p>
          <a:p>
            <a:pPr defTabSz="1258888">
              <a:lnSpc>
                <a:spcPct val="150000"/>
              </a:lnSpc>
              <a:defRPr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  -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입찰참가자격사전심사요령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, 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적격심사 기준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HY헤드라인M" pitchFamily="18" charset="-127"/>
              <a:ea typeface="HY헤드라인M" pitchFamily="18" charset="-127"/>
              <a:cs typeface="Arial" pitchFamily="34" charset="0"/>
              <a:sym typeface="Wingdings" pitchFamily="2" charset="2"/>
            </a:endParaRPr>
          </a:p>
          <a:p>
            <a:pPr defTabSz="1258888">
              <a:lnSpc>
                <a:spcPct val="150000"/>
              </a:lnSpc>
              <a:defRPr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  -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정부 입찰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바탕"/>
                <a:ea typeface="HY헤드라인M" pitchFamily="18" charset="-127"/>
                <a:cs typeface="Arial" pitchFamily="34" charset="0"/>
                <a:sym typeface="Wingdings" pitchFamily="2" charset="2"/>
              </a:rPr>
              <a:t>·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계약 집행기준 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HY헤드라인M" pitchFamily="18" charset="-127"/>
              <a:ea typeface="HY헤드라인M" pitchFamily="18" charset="-127"/>
              <a:cs typeface="Arial" pitchFamily="34" charset="0"/>
              <a:sym typeface="Wingdings" pitchFamily="2" charset="2"/>
            </a:endParaRPr>
          </a:p>
          <a:p>
            <a:pPr defTabSz="1258888">
              <a:lnSpc>
                <a:spcPct val="150000"/>
              </a:lnSpc>
              <a:defRPr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  -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 협상에 의한 계약체결기준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HY헤드라인M" pitchFamily="18" charset="-127"/>
              <a:ea typeface="HY헤드라인M" pitchFamily="18" charset="-127"/>
              <a:cs typeface="Arial" pitchFamily="34" charset="0"/>
              <a:sym typeface="Wingdings" pitchFamily="2" charset="2"/>
            </a:endParaRPr>
          </a:p>
          <a:p>
            <a:pPr defTabSz="1258888">
              <a:lnSpc>
                <a:spcPct val="150000"/>
              </a:lnSpc>
              <a:defRPr/>
            </a:pPr>
            <a:endParaRPr lang="en-US" altLang="ko-KR" sz="1200" dirty="0" smtClean="0">
              <a:latin typeface="HY헤드라인M" pitchFamily="18" charset="-127"/>
              <a:ea typeface="HY헤드라인M" pitchFamily="18" charset="-127"/>
              <a:cs typeface="Arial" pitchFamily="34" charset="0"/>
              <a:sym typeface="Wingdings" pitchFamily="2" charset="2"/>
            </a:endParaRPr>
          </a:p>
          <a:p>
            <a:pPr defTabSz="1258888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고시</a:t>
            </a:r>
            <a:endParaRPr lang="en-US" altLang="ko-KR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1258888">
              <a:lnSpc>
                <a:spcPct val="150000"/>
              </a:lnSpc>
              <a:defRPr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  -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국가계약법령의 조달청 해석기준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HY헤드라인M" pitchFamily="18" charset="-127"/>
              <a:ea typeface="HY헤드라인M" pitchFamily="18" charset="-127"/>
              <a:cs typeface="Arial" pitchFamily="34" charset="0"/>
              <a:sym typeface="Wingdings" pitchFamily="2" charset="2"/>
            </a:endParaRPr>
          </a:p>
          <a:p>
            <a:pPr defTabSz="1258888">
              <a:lnSpc>
                <a:spcPct val="150000"/>
              </a:lnSpc>
              <a:defRPr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  -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국가계약법 등의 </a:t>
            </a:r>
            <a:r>
              <a:rPr lang="ko-KR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기획재정부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 장관이 정하는 고시금액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HY헤드라인M" pitchFamily="18" charset="-127"/>
              <a:ea typeface="HY헤드라인M" pitchFamily="18" charset="-127"/>
              <a:cs typeface="Arial" pitchFamily="34" charset="0"/>
              <a:sym typeface="Wingdings" pitchFamily="2" charset="2"/>
            </a:endParaRPr>
          </a:p>
          <a:p>
            <a:pPr defTabSz="1258888">
              <a:lnSpc>
                <a:spcPct val="150000"/>
              </a:lnSpc>
              <a:defRPr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  -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헤드라인M" pitchFamily="18" charset="-127"/>
                <a:ea typeface="HY헤드라인M" pitchFamily="18" charset="-127"/>
                <a:cs typeface="Arial" pitchFamily="34" charset="0"/>
                <a:sym typeface="Wingdings" pitchFamily="2" charset="2"/>
              </a:rPr>
              <a:t>건설공사 사업관리방식 검토기준 및 업무수행지침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HY헤드라인M" pitchFamily="18" charset="-127"/>
              <a:ea typeface="HY헤드라인M" pitchFamily="18" charset="-127"/>
              <a:cs typeface="Arial" pitchFamily="34" charset="0"/>
              <a:sym typeface="Wingdings" pitchFamily="2" charset="2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27/40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367644" y="2420888"/>
            <a:ext cx="6408712" cy="1368152"/>
          </a:xfrm>
          <a:ln w="38100">
            <a:noFill/>
          </a:ln>
        </p:spPr>
        <p:txBody>
          <a:bodyPr>
            <a:normAutofit/>
          </a:bodyPr>
          <a:lstStyle/>
          <a:p>
            <a:r>
              <a:rPr lang="ko-KR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시설분야 감사 사례</a:t>
            </a:r>
          </a:p>
        </p:txBody>
      </p:sp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직사각형 4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사업계획 수립 및 추진 </a:t>
            </a:r>
            <a:r>
              <a:rPr lang="ko-KR" altLang="en-US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부적정</a:t>
            </a:r>
            <a:endParaRPr lang="ko-KR" altLang="en-U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  <a:cs typeface="+mj-cs"/>
            </a:endParaRP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643045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200" b="1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2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2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대학교에서는 운동장에 농구코트 </a:t>
            </a:r>
            <a:r>
              <a:rPr lang="en-US" altLang="ko-KR" sz="22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2</a:t>
            </a:r>
            <a:r>
              <a:rPr lang="ko-KR" altLang="en-US" sz="22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면을 </a:t>
            </a:r>
            <a:r>
              <a:rPr lang="en-US" altLang="ko-KR" sz="22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46,750</a:t>
            </a:r>
            <a:r>
              <a:rPr lang="ko-KR" altLang="en-US" sz="22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천원을 들여 </a:t>
            </a:r>
            <a:endParaRPr lang="en-US" altLang="ko-KR" sz="2200" dirty="0" smtClean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2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2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설치하였으나 </a:t>
            </a:r>
            <a:r>
              <a:rPr lang="en-US" altLang="ko-KR" sz="22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10</a:t>
            </a:r>
            <a:r>
              <a:rPr lang="ko-KR" altLang="en-US" sz="22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개월 만에 운동장 매립공사로 농구장을 사용할    </a:t>
            </a:r>
            <a:endParaRPr lang="en-US" altLang="ko-KR" sz="2200" dirty="0" smtClean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2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2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수 없어 재활용 가능한 </a:t>
            </a:r>
            <a:r>
              <a:rPr lang="ko-KR" altLang="en-US" sz="2200" dirty="0" err="1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농구대를</a:t>
            </a:r>
            <a:r>
              <a:rPr lang="ko-KR" altLang="en-US" sz="22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제외한 공사비 </a:t>
            </a:r>
            <a:r>
              <a:rPr lang="en-US" altLang="ko-KR" sz="22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42,790</a:t>
            </a:r>
            <a:r>
              <a:rPr lang="ko-KR" altLang="en-US" sz="22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천원 낭비</a:t>
            </a:r>
            <a:endParaRPr lang="en-US" altLang="ko-KR" sz="2200" dirty="0" smtClean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endParaRPr lang="en-US" altLang="ko-KR" sz="1000" b="1" dirty="0" smtClean="0">
              <a:solidFill>
                <a:srgbClr val="000000"/>
              </a:solidFill>
              <a:latin typeface="돋움" pitchFamily="50" charset="-127"/>
              <a:ea typeface="돋움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200" b="1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2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2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대학교의 캠퍼스 이전을 위한 설계착수를 도시관리계획 입안</a:t>
            </a:r>
            <a:endParaRPr lang="en-US" altLang="ko-KR" sz="22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2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2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단계에 시행</a:t>
            </a:r>
            <a:r>
              <a:rPr lang="en-US" altLang="ko-KR" sz="22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, </a:t>
            </a:r>
            <a:r>
              <a:rPr lang="ko-KR" altLang="en-US" sz="22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지자체에서</a:t>
            </a:r>
            <a:r>
              <a:rPr lang="ko-KR" altLang="en-US" sz="22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캠퍼스 이전을 반대하여 도시관리계획  </a:t>
            </a:r>
            <a:endParaRPr lang="en-US" altLang="ko-KR" sz="22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2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2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시설결정 무산</a:t>
            </a:r>
            <a:r>
              <a:rPr lang="en-US" altLang="ko-KR" sz="22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,</a:t>
            </a:r>
            <a:r>
              <a:rPr lang="ko-KR" altLang="en-US" sz="22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기 발주되어 납품된 기본설계를 사용할 수 없게   </a:t>
            </a:r>
            <a:endParaRPr lang="en-US" altLang="ko-KR" sz="22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2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2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되어 </a:t>
            </a:r>
            <a:r>
              <a:rPr lang="ko-KR" altLang="en-US" sz="22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설계비</a:t>
            </a:r>
            <a:r>
              <a:rPr lang="ko-KR" altLang="en-US" sz="22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</a:t>
            </a:r>
            <a:r>
              <a:rPr lang="en-US" altLang="ko-KR" sz="22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5</a:t>
            </a:r>
            <a:r>
              <a:rPr lang="ko-KR" altLang="en-US" sz="22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천만원</a:t>
            </a:r>
            <a:r>
              <a:rPr lang="ko-KR" altLang="en-US" sz="22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낭비</a:t>
            </a:r>
            <a:endParaRPr lang="en-US" altLang="ko-KR" sz="22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29/40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331640" y="2420888"/>
            <a:ext cx="6480720" cy="1368152"/>
          </a:xfrm>
          <a:ln w="38100">
            <a:noFill/>
          </a:ln>
        </p:spPr>
        <p:txBody>
          <a:bodyPr>
            <a:normAutofit/>
          </a:bodyPr>
          <a:lstStyle/>
          <a:p>
            <a:r>
              <a:rPr lang="ko-KR" alt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시설분야 감사 개요</a:t>
            </a:r>
            <a:endParaRPr lang="ko-KR" alt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직사각형 4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전기공사 등 미분리발주</a:t>
            </a: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823573" cy="1471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대학교는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관 신축공사 등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2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건의 공사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(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설계금액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1,421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억원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)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에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포함된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전기공사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(191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억원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),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정보통신공사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(18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억원</a:t>
            </a:r>
            <a:r>
              <a:rPr lang="en-US" altLang="ko-KR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)</a:t>
            </a:r>
            <a:r>
              <a:rPr lang="ko-KR" altLang="en-US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를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분리하지 않고 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건축공사에 포함하여 일괄 발주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,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계약체결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30/40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395536" y="3113665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법정경비 </a:t>
            </a:r>
            <a:r>
              <a:rPr lang="ko-KR" altLang="en-US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미정산</a:t>
            </a:r>
            <a:endParaRPr lang="ko-KR" altLang="en-U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  <a:cs typeface="+mj-cs"/>
            </a:endParaRPr>
          </a:p>
        </p:txBody>
      </p:sp>
      <p:sp>
        <p:nvSpPr>
          <p:cNvPr id="9" name="TextBox 24"/>
          <p:cNvSpPr txBox="1">
            <a:spLocks noChangeArrowheads="1"/>
          </p:cNvSpPr>
          <p:nvPr/>
        </p:nvSpPr>
        <p:spPr bwMode="auto">
          <a:xfrm>
            <a:off x="500955" y="3908393"/>
            <a:ext cx="8391525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대학은 강의실 환경개선공사</a:t>
            </a:r>
            <a:r>
              <a:rPr lang="en-US" altLang="ko-KR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</a:t>
            </a:r>
            <a:r>
              <a:rPr lang="ko-KR" altLang="en-US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등 </a:t>
            </a:r>
            <a:r>
              <a:rPr lang="en-US" altLang="ko-KR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11</a:t>
            </a:r>
            <a:r>
              <a:rPr lang="ko-KR" altLang="en-US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건의 공사를 추진하면서 공</a:t>
            </a:r>
            <a:endParaRPr lang="en-US" altLang="ko-KR" sz="2100" dirty="0" smtClean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사에 계상된 </a:t>
            </a:r>
            <a:r>
              <a:rPr lang="ko-KR" altLang="en-US" sz="2100" dirty="0" err="1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환경보전비</a:t>
            </a:r>
            <a:r>
              <a:rPr lang="ko-KR" altLang="en-US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합계 </a:t>
            </a:r>
            <a:r>
              <a:rPr lang="en-US" altLang="ko-KR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3</a:t>
            </a:r>
            <a:r>
              <a:rPr lang="ko-KR" altLang="en-US" sz="2100" dirty="0" err="1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천만원</a:t>
            </a:r>
            <a:r>
              <a:rPr lang="en-US" altLang="ko-KR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, </a:t>
            </a:r>
            <a:r>
              <a:rPr lang="ko-KR" altLang="en-US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산업안전보건관리비 합계  </a:t>
            </a:r>
            <a:endParaRPr lang="en-US" altLang="ko-KR" sz="2100" dirty="0" smtClean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1</a:t>
            </a:r>
            <a:r>
              <a:rPr lang="ko-KR" altLang="en-US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억</a:t>
            </a:r>
            <a:r>
              <a:rPr lang="en-US" altLang="ko-KR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2</a:t>
            </a:r>
            <a:r>
              <a:rPr lang="ko-KR" altLang="en-US" sz="2100" dirty="0" err="1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천만원을</a:t>
            </a:r>
            <a:r>
              <a:rPr lang="ko-KR" altLang="en-US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업체가 기준에 맞지 않게 사용하였거나 증빙을 제출</a:t>
            </a:r>
            <a:endParaRPr lang="en-US" altLang="ko-KR" sz="2100" dirty="0" smtClean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하지 않았는데도 감액하지 않고 지급</a:t>
            </a:r>
            <a:endParaRPr lang="ko-KR" altLang="en-US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</p:txBody>
      </p:sp>
      <p:sp>
        <p:nvSpPr>
          <p:cNvPr id="10" name="순서도: 처리 9"/>
          <p:cNvSpPr/>
          <p:nvPr/>
        </p:nvSpPr>
        <p:spPr>
          <a:xfrm flipH="1">
            <a:off x="611560" y="3330992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수의계약 등 </a:t>
            </a:r>
            <a:r>
              <a:rPr lang="ko-KR" altLang="en-US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부적정</a:t>
            </a:r>
            <a:endParaRPr lang="ko-KR" altLang="en-U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  <a:cs typeface="+mj-cs"/>
            </a:endParaRP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493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대학교는 일반경쟁입찰대상인 도서관 신축공사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(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계약금액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: </a:t>
            </a: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236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억원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)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등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6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건의 시설공사를 입찰공고 없이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건설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(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주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)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와 수의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계약체결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endParaRPr lang="en-US" altLang="ko-KR" sz="2100" b="1" dirty="0" smtClean="0">
              <a:solidFill>
                <a:srgbClr val="000000"/>
              </a:solidFill>
              <a:latin typeface="돋움" pitchFamily="50" charset="-127"/>
              <a:ea typeface="돋움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대학은 일반경쟁입찰대상인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병원 신축 설계용역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(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계약금액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: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en-US" altLang="ko-KR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9.5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억원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)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을 ㈜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건축사사무소와 지명경쟁입찰 방식으로 계약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  <a:defRPr/>
            </a:pPr>
            <a:endParaRPr lang="en-US" altLang="ko-KR" sz="2100" b="1" dirty="0" smtClean="0">
              <a:solidFill>
                <a:srgbClr val="000000"/>
              </a:solidFill>
              <a:latin typeface="돋움" pitchFamily="50" charset="-127"/>
              <a:ea typeface="돋움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대학은 학생회관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리모델링공사를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하면서 내부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리모델링은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경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쟁입찰방식으로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실내건축 전문업체와 계약하고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,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외부창호공사는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별도로 분리하여 창호 전문업체와 수의계약체결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31/40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무자격자 계약</a:t>
            </a: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4864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대학교는 주도로 및 옥외주차장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아스콘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포장공사를 도로포장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전문공사업체가 아닌 실내건축업체인 회사와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196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백만원에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계약하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는 등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5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건의 공사를 공사내용과 상이한 전문건설업 등록을 한 업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체와 계약</a:t>
            </a:r>
          </a:p>
          <a:p>
            <a:pPr defTabSz="898525">
              <a:lnSpc>
                <a:spcPct val="150000"/>
              </a:lnSpc>
              <a:defRPr/>
            </a:pPr>
            <a:endParaRPr lang="en-US" altLang="ko-KR" sz="2100" b="1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대학교는 우사보수공사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,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관리실 및 창고설치공사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(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공사금액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7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천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만원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)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를 건설업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등록을 하지 않은 업체와 계약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>
              <a:lnSpc>
                <a:spcPct val="150000"/>
              </a:lnSpc>
              <a:defRPr/>
            </a:pPr>
            <a:endParaRPr lang="en-US" altLang="ko-KR" sz="2100" b="1" dirty="0" smtClean="0">
              <a:solidFill>
                <a:srgbClr val="000000"/>
              </a:solidFill>
              <a:latin typeface="돋움" pitchFamily="50" charset="-127"/>
              <a:ea typeface="돋움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대학교는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관 리모델링공사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(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공사금액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5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천만원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)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를 전문건설업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(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실내건축업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)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등록업체가 아닌 종합건설업 등록업체와 계약체결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32/40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공사비 과다 설계</a:t>
            </a: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5045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대학교는 체육관 증축공사를 추진하면서 사면에 분포하는 암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(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보통암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)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절취 공사비를 중장비가 아닌 인력 터파기 단가를 적용하여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6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천만원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상당의 공사비 낭비</a:t>
            </a:r>
          </a:p>
          <a:p>
            <a:pPr defTabSz="898525">
              <a:lnSpc>
                <a:spcPct val="150000"/>
              </a:lnSpc>
              <a:defRPr/>
            </a:pPr>
            <a:endParaRPr lang="en-US" altLang="ko-KR" sz="2100" b="1" dirty="0" smtClean="0">
              <a:latin typeface="돋움" pitchFamily="50" charset="-127"/>
              <a:ea typeface="돋움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대학은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관 공사 천정재에 경량철골천정틀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공사비가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포함되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어 있는데도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4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백만원을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별도로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계상하였고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,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기계설비공사에 포함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된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마블세면대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공사비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(8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백만원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)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를 건축공사에도 반영</a:t>
            </a:r>
          </a:p>
          <a:p>
            <a:pPr>
              <a:lnSpc>
                <a:spcPct val="150000"/>
              </a:lnSpc>
              <a:defRPr/>
            </a:pPr>
            <a:endParaRPr lang="en-US" altLang="ko-KR" sz="2100" b="1" dirty="0" smtClean="0">
              <a:solidFill>
                <a:srgbClr val="000000"/>
              </a:solidFill>
              <a:latin typeface="돋움" pitchFamily="50" charset="-127"/>
              <a:ea typeface="돋움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대학은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신축공사를 추진하면서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AL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창호 공사비에 방충망 공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사비가 포함되어 있는데도 방충망 공사비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11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백만원을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중복계상</a:t>
            </a:r>
            <a:endParaRPr lang="ko-KR" altLang="en-US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33/40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설계 및 시공 감독 </a:t>
            </a:r>
            <a:r>
              <a:rPr lang="ko-KR" altLang="en-US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부적정</a:t>
            </a:r>
            <a:endParaRPr lang="ko-KR" altLang="en-U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  <a:cs typeface="+mj-cs"/>
            </a:endParaRP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4455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대학은 도서관 신축공사 설계 시 개가식 서고 하중을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기준값인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7.5kN/㎡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보다 낮은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5.0kN/㎡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로 적용하여 설계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,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해당 설계도서로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공사를 발주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,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시공하여 사용제한 발생</a:t>
            </a:r>
          </a:p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대학교는 산학협동부지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조성공사시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설계도서에 반영된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22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백만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원상당의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방음휀스를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업체가 미시공하였는데도 계약금액을 조정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하지 않았고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, 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증축공사에서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천정면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단열용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암면뿜칠이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설계상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두께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125㎜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가 아닌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70~75㎜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로 시공되었으나 재시공 없이 준공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대학은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관 신축공사를 시행하면서 옥상 방수공사의 우레탄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층 두께가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3.0㎜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이상이 되도록 하여야 하는데도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1.2㎜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두께로 시공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34/40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설계 및 시공 감독 </a:t>
            </a:r>
            <a:r>
              <a:rPr lang="ko-KR" altLang="en-US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부적정</a:t>
            </a:r>
            <a:endParaRPr lang="ko-KR" altLang="en-U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  <a:cs typeface="+mj-cs"/>
            </a:endParaRP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493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대학교는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신축공사를 추진하면서 일부 철근이 설계도서상의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강도보다 낮은 제품으로 시공되어 기둥</a:t>
            </a:r>
            <a:r>
              <a:rPr lang="en-US" altLang="ko-KR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,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보 등 주요구조부재의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구조적 안전성을 확보하지 못하게 부실시공 됨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대학은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관 증축공사에서 설계서에 기초 지내력이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250kN/㎡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이상 되도록 </a:t>
            </a:r>
            <a:r>
              <a:rPr lang="ko-KR" altLang="en-US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지반 보강하도록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되어 있는데도 업체가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150kN/</a:t>
            </a:r>
            <a:r>
              <a:rPr lang="en-US" altLang="ko-KR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㎡</a:t>
            </a: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기준으로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보강한 것에 대해 재시공 조치 없이 준공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대학은 본관신축공사를 시행하면서 향후 전기용량 증설 등을</a:t>
            </a:r>
          </a:p>
          <a:p>
            <a:pPr defTabSz="898525">
              <a:lnSpc>
                <a:spcPct val="150000"/>
              </a:lnSpc>
              <a:defRPr/>
            </a:pP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고려하여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변전실에서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본관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전기실까지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전기인입선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2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개 라인을 설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치하게 설계되어 있는 것에 대해 업체가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1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개 라인만 설치하였는데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도 재시공 및 공사비 감액없이 준공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35/40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493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대학은 기숙사 신축공사를 추진하면서 설계도서에 피난계단 바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닥 마감재가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불연재가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아닌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PVC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마감재로 되어 있는데도 설계도서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수정 등의 조치를 하지 않았고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,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해당 설계도서로 시공한 후 준공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대학교는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신축공사를 추진하면서 설계도서에 방화구획 내의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설비배관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관통부를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내화재로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충진하게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되어 있는데도 업체가 이 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를 미시공한 것에 대해 재시공 조치 없이 준공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대학교는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신축공사를 추진하면서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외부커튼월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(4side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방식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)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유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리가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구조코킹재가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아닌 양면테이프 등으로 시공되었고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,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설계도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서상의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반강화유리가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아닌 일반유리로 시공된 것에 대해 재시공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조치 없이 준공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36/40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설계 및 시공 감독 </a:t>
            </a:r>
            <a:r>
              <a:rPr lang="ko-KR" altLang="en-US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부적정</a:t>
            </a:r>
            <a:endParaRPr lang="ko-KR" altLang="en-U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설계변경 </a:t>
            </a:r>
            <a:r>
              <a:rPr lang="ko-KR" altLang="en-US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부적정</a:t>
            </a:r>
            <a:endParaRPr lang="ko-KR" altLang="en-U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  <a:cs typeface="+mj-cs"/>
            </a:endParaRP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4864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대학은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관 신축공사를 시행하면서 기초파일공사는 설계시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공사량을 정확히 산출할 수 없으므로 지반조사서 등에 의해 개략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적인 수량을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계상하고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,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추후 실제 공사량에 따라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설계변경하여야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하는데도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,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설계내역서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(PHC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파일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365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본 전체를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10M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깊이로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오거천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공하여 시공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)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대로 준공처리함으로써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42,000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천원 상당의 공사비를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감액하지 않고 준공</a:t>
            </a:r>
          </a:p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endParaRPr lang="en-US" altLang="ko-KR" sz="2100" b="1" dirty="0" smtClean="0">
              <a:latin typeface="돋움" pitchFamily="50" charset="-127"/>
              <a:ea typeface="돋움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대학은 급수관 정비공사를 시행하면서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, 29.3㎞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거리로 설계되어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있는 사토지점이 학교 구내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1.2㎞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지점으로 변경되었는데도 운반비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차액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6,315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천원을 감액하지 않고 준공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37/40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시설안전 등</a:t>
            </a: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389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대학교는 공사 중인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강의동에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균열이 발생하여 정밀안전 진단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을 실시한 결과 안전등급이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C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급으로 보고되어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,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슬래브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및 보 등의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균열을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특수보강재로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보강토록 하였으나 눈에 보이는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바닥면만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보강하고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천장면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등은 보강하지 않고 방치</a:t>
            </a:r>
          </a:p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endParaRPr lang="en-US" altLang="ko-KR" sz="2100" b="1" dirty="0" smtClean="0">
              <a:latin typeface="돋움" pitchFamily="50" charset="-127"/>
              <a:ea typeface="돋움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대학교에서는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관을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1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차로 수평증축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, 2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차로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수직증축하면서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전체 건물에 대한 내진안전성 검토를 수행하지 않고 증축부위에 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대해서만 내진안전성 검토 수행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38/40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시설공사 부조리</a:t>
            </a: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대학은 운동장 스탠드공사 등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10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건의 공사 공사비를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과다계상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후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과다계상된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금액을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되돌려받기로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사전에 대가를 정하고 특정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업체와 수의계약 등을 체결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, 4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억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7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천만원을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돌려받음</a:t>
            </a:r>
          </a:p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endParaRPr lang="en-US" altLang="ko-KR" sz="2100" b="1" dirty="0" smtClean="0">
              <a:latin typeface="돋움" pitchFamily="50" charset="-127"/>
              <a:ea typeface="돋움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대학은 대학 내 부지조성공사를 집행하면서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철근콘트리트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및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토공사를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A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업체와 수의계약 체결 후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토공사는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학교에서 직영공사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로 집행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,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이로 인해 발생한 차액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7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억원을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학교운영과 관계없이 다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른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용도로 </a:t>
            </a:r>
            <a:r>
              <a:rPr lang="ko-KR" altLang="en-US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사용</a:t>
            </a:r>
            <a:endParaRPr lang="ko-KR" altLang="en-US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39/40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468052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000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  감사</a:t>
            </a:r>
            <a:r>
              <a:rPr kumimoji="0" lang="ko-KR" altLang="en-US" sz="3000" i="0" u="none" strike="noStrike" kern="1200" cap="none" spc="0" normalizeH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 수행</a:t>
            </a:r>
            <a:r>
              <a:rPr kumimoji="0" lang="ko-KR" altLang="en-US" sz="3000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 절차</a:t>
            </a:r>
          </a:p>
        </p:txBody>
      </p:sp>
      <p:sp>
        <p:nvSpPr>
          <p:cNvPr id="27" name="직사각형 26"/>
          <p:cNvSpPr/>
          <p:nvPr/>
        </p:nvSpPr>
        <p:spPr>
          <a:xfrm>
            <a:off x="611559" y="1358902"/>
            <a:ext cx="2515815" cy="45243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① 행정감사  계획수립</a:t>
            </a:r>
            <a:endParaRPr lang="ko-KR" altLang="en-US" sz="1200" dirty="0"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3351236" y="1339614"/>
            <a:ext cx="5397228" cy="81253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txBody>
          <a:bodyPr wrap="square" anchor="ctr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연간 행정감사 계획 수립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 -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기관의 특성을 고려 적정하게 수립</a:t>
            </a:r>
          </a:p>
        </p:txBody>
      </p:sp>
      <p:sp>
        <p:nvSpPr>
          <p:cNvPr id="30" name="직사각형 29"/>
          <p:cNvSpPr/>
          <p:nvPr/>
        </p:nvSpPr>
        <p:spPr>
          <a:xfrm>
            <a:off x="611559" y="2852339"/>
            <a:ext cx="2515815" cy="77284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② 감사실시 통보 및</a:t>
            </a:r>
            <a:r>
              <a:rPr lang="en-US" altLang="ko-KR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</a:p>
          <a:p>
            <a:pPr>
              <a:lnSpc>
                <a:spcPct val="130000"/>
              </a:lnSpc>
            </a:pPr>
            <a:r>
              <a:rPr lang="en-US" altLang="ko-KR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ko-KR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수감자료 요청</a:t>
            </a:r>
          </a:p>
        </p:txBody>
      </p:sp>
      <p:sp>
        <p:nvSpPr>
          <p:cNvPr id="31" name="직사각형 30"/>
          <p:cNvSpPr/>
          <p:nvPr/>
        </p:nvSpPr>
        <p:spPr>
          <a:xfrm>
            <a:off x="3351236" y="2827544"/>
            <a:ext cx="5325220" cy="81253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txBody>
          <a:bodyPr wrap="square" anchor="ctr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감사실시 예정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7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일 전까지 피감기관 장에게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통보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 -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정해진 기한까지 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자료 제출 요구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직사각형 33"/>
          <p:cNvSpPr/>
          <p:nvPr/>
        </p:nvSpPr>
        <p:spPr>
          <a:xfrm>
            <a:off x="611560" y="4488022"/>
            <a:ext cx="2515815" cy="77284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③ 수감자료 분석 등</a:t>
            </a:r>
            <a:endParaRPr lang="en-US" altLang="ko-KR" b="1" dirty="0"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ko-KR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감사준비</a:t>
            </a:r>
          </a:p>
        </p:txBody>
      </p:sp>
      <p:sp>
        <p:nvSpPr>
          <p:cNvPr id="35" name="직사각형 34"/>
          <p:cNvSpPr/>
          <p:nvPr/>
        </p:nvSpPr>
        <p:spPr>
          <a:xfrm>
            <a:off x="3351236" y="4488619"/>
            <a:ext cx="5253211" cy="1172629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txBody>
          <a:bodyPr wrap="square" anchor="ctr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◦ 관련 법령 및 지침 숙지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수감자료 분석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30000"/>
              </a:lnSpc>
            </a:pP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◦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과거 사례 및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감사 정보 수집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․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분석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30000"/>
              </a:lnSpc>
            </a:pP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◦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사전 </a:t>
            </a:r>
            <a:r>
              <a:rPr lang="ko-KR" alt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감사단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회의 등을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통한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감사준비</a:t>
            </a:r>
          </a:p>
        </p:txBody>
      </p:sp>
      <p:sp>
        <p:nvSpPr>
          <p:cNvPr id="36" name="아래쪽 화살표 35"/>
          <p:cNvSpPr/>
          <p:nvPr/>
        </p:nvSpPr>
        <p:spPr>
          <a:xfrm>
            <a:off x="1691680" y="2132856"/>
            <a:ext cx="288032" cy="360040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아래쪽 화살표 36"/>
          <p:cNvSpPr/>
          <p:nvPr/>
        </p:nvSpPr>
        <p:spPr>
          <a:xfrm>
            <a:off x="1691680" y="3870379"/>
            <a:ext cx="288032" cy="360040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79512" y="6453336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4/40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시설공사 부조리</a:t>
            </a: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4864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89852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altLang="ko-KR" sz="2100" b="1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대학교는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건설사로부터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학교 공사에 참여시켜 달라는 부탁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을 받고 같은해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5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월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건설사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관리부장을 만나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건설이 참여할 수 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있는 범위 안에서 입찰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공고시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시공능력평가액을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최대한 높여 다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 err="1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른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업체의 참여를 제한하고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,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입찰공고를 보는 업체 수를 줄이기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위해 입찰공고기간을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3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일로 하여 금요일인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5.22.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학교홈페이지를 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통해 입찰공고를 하는 한편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,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월요일인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5.25.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에 실시하는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현장설명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에 참가한 자만이 입찰에 참여할 수 있도록 입찰공고문을 작성하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 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여 </a:t>
            </a:r>
            <a:r>
              <a:rPr lang="en-US" altLang="ko-KR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00</a:t>
            </a:r>
            <a:r>
              <a:rPr lang="ko-KR" altLang="en-US" sz="2100" dirty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건설이 낙찰되도록 함</a:t>
            </a:r>
            <a:endParaRPr lang="en-US" altLang="ko-KR" sz="2100" dirty="0">
              <a:solidFill>
                <a:srgbClr val="000000"/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898525">
              <a:lnSpc>
                <a:spcPct val="150000"/>
              </a:lnSpc>
              <a:defRPr/>
            </a:pPr>
            <a:r>
              <a:rPr lang="en-US" altLang="ko-KR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  (2</a:t>
            </a:r>
            <a:r>
              <a:rPr lang="ko-KR" altLang="en-US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개 업체가 입찰에 참여하였고</a:t>
            </a:r>
            <a:r>
              <a:rPr lang="en-US" altLang="ko-KR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, 00</a:t>
            </a:r>
            <a:r>
              <a:rPr lang="ko-KR" altLang="en-US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건설 외 타 업체는 예정가격 초과 입찰</a:t>
            </a:r>
            <a:r>
              <a:rPr lang="en-US" altLang="ko-KR" sz="2100" dirty="0" smtClean="0">
                <a:solidFill>
                  <a:srgbClr val="000000"/>
                </a:solidFill>
                <a:latin typeface="돋움" pitchFamily="50" charset="-127"/>
                <a:ea typeface="돋움" pitchFamily="50" charset="-127"/>
                <a:sym typeface="Wingdings" pitchFamily="2" charset="2"/>
              </a:rPr>
              <a:t>)</a:t>
            </a:r>
            <a:endParaRPr lang="ko-KR" altLang="en-US" sz="2100" dirty="0" smtClean="0">
              <a:solidFill>
                <a:srgbClr val="000000"/>
              </a:solidFill>
              <a:latin typeface="돋움" pitchFamily="50" charset="-127"/>
              <a:ea typeface="돋움" pitchFamily="50" charset="-127"/>
              <a:sym typeface="Wingdings" pitchFamily="2" charset="2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40/40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367644" y="2420888"/>
            <a:ext cx="6408712" cy="1368152"/>
          </a:xfrm>
          <a:ln w="38100">
            <a:noFill/>
          </a:ln>
        </p:spPr>
        <p:txBody>
          <a:bodyPr>
            <a:normAutofit/>
          </a:bodyPr>
          <a:lstStyle/>
          <a:p>
            <a:r>
              <a:rPr lang="ko-KR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감사합니다</a:t>
            </a:r>
            <a:r>
              <a:rPr lang="en-US" altLang="ko-K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직사각형 4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직사각형 26"/>
          <p:cNvSpPr/>
          <p:nvPr/>
        </p:nvSpPr>
        <p:spPr>
          <a:xfrm>
            <a:off x="611559" y="1379275"/>
            <a:ext cx="2515815" cy="41274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④ 실지 감사</a:t>
            </a:r>
          </a:p>
        </p:txBody>
      </p:sp>
      <p:sp>
        <p:nvSpPr>
          <p:cNvPr id="28" name="직사각형 27"/>
          <p:cNvSpPr/>
          <p:nvPr/>
        </p:nvSpPr>
        <p:spPr>
          <a:xfrm>
            <a:off x="3351236" y="1394379"/>
            <a:ext cx="5325220" cy="1121846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anchor="ctr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정확한 사실관계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관련규정 준수 여부 등 확인 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30000"/>
              </a:lnSpc>
            </a:pP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-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관련서류 조사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현장실사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관련자 인터뷰 등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 -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문답서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질문서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확인서 및 기타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증거서류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확보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611559" y="3207430"/>
            <a:ext cx="2515815" cy="77284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⑤ 사안별 감사결과 </a:t>
            </a:r>
            <a:endParaRPr lang="en-US" altLang="ko-KR" b="1" dirty="0"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ko-KR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보고서 작성</a:t>
            </a:r>
          </a:p>
        </p:txBody>
      </p:sp>
      <p:sp>
        <p:nvSpPr>
          <p:cNvPr id="31" name="직사각형 30"/>
          <p:cNvSpPr/>
          <p:nvPr/>
        </p:nvSpPr>
        <p:spPr>
          <a:xfrm>
            <a:off x="3351236" y="3208103"/>
            <a:ext cx="5181204" cy="77149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anchor="ctr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감사처분 심의자료 작성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-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과거 유사사례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규정상 처분양정 등 검토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직사각형 33"/>
          <p:cNvSpPr/>
          <p:nvPr/>
        </p:nvSpPr>
        <p:spPr>
          <a:xfrm>
            <a:off x="611560" y="4961013"/>
            <a:ext cx="2515815" cy="41274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⑥ 감사처분 심의회</a:t>
            </a:r>
          </a:p>
        </p:txBody>
      </p:sp>
      <p:sp>
        <p:nvSpPr>
          <p:cNvPr id="35" name="직사각형 34"/>
          <p:cNvSpPr/>
          <p:nvPr/>
        </p:nvSpPr>
        <p:spPr>
          <a:xfrm>
            <a:off x="3351237" y="4961686"/>
            <a:ext cx="5181204" cy="77149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anchor="ctr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</a:t>
            </a:r>
            <a:r>
              <a:rPr lang="ko-KR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지적사항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및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처분의 적정성 심의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-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위원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4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인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6" name="아래쪽 화살표 35"/>
          <p:cNvSpPr/>
          <p:nvPr/>
        </p:nvSpPr>
        <p:spPr>
          <a:xfrm>
            <a:off x="1691680" y="2276872"/>
            <a:ext cx="288032" cy="360040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아래쪽 화살표 12"/>
          <p:cNvSpPr/>
          <p:nvPr/>
        </p:nvSpPr>
        <p:spPr>
          <a:xfrm>
            <a:off x="1691680" y="4293096"/>
            <a:ext cx="288032" cy="360040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395536" y="404664"/>
            <a:ext cx="468052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Y강B" pitchFamily="18" charset="-127"/>
                <a:ea typeface="HY강B" pitchFamily="18" charset="-127"/>
                <a:cs typeface="+mj-cs"/>
              </a:rPr>
              <a:t> 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감사 수행 절차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179512" y="6453336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5/40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직사각형 26"/>
          <p:cNvSpPr/>
          <p:nvPr/>
        </p:nvSpPr>
        <p:spPr>
          <a:xfrm>
            <a:off x="611559" y="1335222"/>
            <a:ext cx="2515815" cy="77284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⑦ 감사처분서 작성 및 </a:t>
            </a:r>
            <a:endParaRPr lang="en-US" altLang="ko-KR" b="1" dirty="0"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ko-KR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통보</a:t>
            </a:r>
          </a:p>
        </p:txBody>
      </p:sp>
      <p:sp>
        <p:nvSpPr>
          <p:cNvPr id="28" name="직사각형 27"/>
          <p:cNvSpPr/>
          <p:nvPr/>
        </p:nvSpPr>
        <p:spPr>
          <a:xfrm>
            <a:off x="3351236" y="1352447"/>
            <a:ext cx="5181204" cy="761747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anchor="ctr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기관별 감사처분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통보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-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감사종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료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 후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60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일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이내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611559" y="2800773"/>
            <a:ext cx="2515815" cy="41274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⑧ 재심의 </a:t>
            </a:r>
          </a:p>
        </p:txBody>
      </p:sp>
      <p:sp>
        <p:nvSpPr>
          <p:cNvPr id="31" name="직사각형 30"/>
          <p:cNvSpPr/>
          <p:nvPr/>
        </p:nvSpPr>
        <p:spPr>
          <a:xfrm>
            <a:off x="3351236" y="2832014"/>
            <a:ext cx="5181204" cy="1121846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anchor="ctr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재심의 신청 접수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심의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통보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 -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처분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통보를 받은 날로부터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1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개월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이내 신청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-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재심의 신청일로부터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2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개월 이내 처리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직사각형 33"/>
          <p:cNvSpPr/>
          <p:nvPr/>
        </p:nvSpPr>
        <p:spPr>
          <a:xfrm>
            <a:off x="611560" y="4456957"/>
            <a:ext cx="2515815" cy="41274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ko-KR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⑨ 이행관리</a:t>
            </a:r>
          </a:p>
        </p:txBody>
      </p:sp>
      <p:sp>
        <p:nvSpPr>
          <p:cNvPr id="35" name="직사각형 34"/>
          <p:cNvSpPr/>
          <p:nvPr/>
        </p:nvSpPr>
        <p:spPr>
          <a:xfrm>
            <a:off x="3351237" y="4416553"/>
            <a:ext cx="5181204" cy="1532727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anchor="ctr" anchorCtr="0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감사처분 통보 후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60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일 이내 이행결과 보고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30000"/>
              </a:lnSpc>
              <a:defRPr/>
            </a:pP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장기 </a:t>
            </a:r>
            <a:r>
              <a:rPr lang="ko-KR" alt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미이행에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 대해서는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“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사립대학 감사결과 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30000"/>
              </a:lnSpc>
              <a:defRPr/>
            </a:pP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이행을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위한 행정제재 기준 운영지침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”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에 의거 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30000"/>
              </a:lnSpc>
              <a:defRPr/>
            </a:pP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모집정지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정원감축 등 불이익 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조치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6" name="아래쪽 화살표 35"/>
          <p:cNvSpPr/>
          <p:nvPr/>
        </p:nvSpPr>
        <p:spPr>
          <a:xfrm>
            <a:off x="1691680" y="2276872"/>
            <a:ext cx="288032" cy="360040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아래쪽 화살표 12"/>
          <p:cNvSpPr/>
          <p:nvPr/>
        </p:nvSpPr>
        <p:spPr>
          <a:xfrm>
            <a:off x="1691680" y="3645024"/>
            <a:ext cx="288032" cy="360040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395536" y="404664"/>
            <a:ext cx="468052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Y강B" pitchFamily="18" charset="-127"/>
                <a:ea typeface="HY강B" pitchFamily="18" charset="-127"/>
                <a:cs typeface="+mj-cs"/>
              </a:rPr>
              <a:t> 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감사 수행 절차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179512" y="6453336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6/40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직사각형 26"/>
          <p:cNvSpPr/>
          <p:nvPr/>
        </p:nvSpPr>
        <p:spPr>
          <a:xfrm>
            <a:off x="467544" y="1492572"/>
            <a:ext cx="1224137" cy="53245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2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기획</a:t>
            </a:r>
            <a:endParaRPr lang="ko-KR" altLang="en-US" sz="2200" b="1" dirty="0"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467544" y="2278465"/>
            <a:ext cx="1363872" cy="171970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anchor="ctr" anchorCtr="0">
            <a:spAutoFit/>
          </a:bodyPr>
          <a:lstStyle/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FF0000"/>
              </a:buClr>
            </a:pPr>
            <a:r>
              <a:rPr lang="ko-KR" altLang="en-US" sz="1500" b="1" spc="-200" dirty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</a:t>
            </a: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사업계획수립</a:t>
            </a: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632523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</a:t>
            </a: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타당성조사</a:t>
            </a: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000000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</a:t>
            </a: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예산</a:t>
            </a:r>
            <a:r>
              <a:rPr lang="en-US" altLang="ko-KR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 </a:t>
            </a: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등 확보</a:t>
            </a: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000000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</a:t>
            </a: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사업인</a:t>
            </a:r>
            <a:r>
              <a:rPr lang="en-US" altLang="ko-KR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·</a:t>
            </a: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  <a:sym typeface="Wingdings" pitchFamily="2" charset="2"/>
              </a:rPr>
              <a:t>허가</a:t>
            </a: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아래쪽 화살표 35"/>
          <p:cNvSpPr/>
          <p:nvPr/>
        </p:nvSpPr>
        <p:spPr>
          <a:xfrm rot="16200000">
            <a:off x="1781691" y="1650787"/>
            <a:ext cx="288032" cy="216024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395536" y="404664"/>
            <a:ext cx="468052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Y강B" pitchFamily="18" charset="-127"/>
                <a:ea typeface="HY강B" pitchFamily="18" charset="-127"/>
                <a:cs typeface="+mj-cs"/>
              </a:rPr>
              <a:t> 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시설업무 과정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179512" y="6453336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7/40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7380311" y="1492572"/>
            <a:ext cx="1368153" cy="53245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2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유지관리</a:t>
            </a:r>
            <a:endParaRPr lang="ko-KR" altLang="en-US" sz="2200" b="1" dirty="0"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아래쪽 화살표 23"/>
          <p:cNvSpPr/>
          <p:nvPr/>
        </p:nvSpPr>
        <p:spPr>
          <a:xfrm rot="16200000">
            <a:off x="3462592" y="1650787"/>
            <a:ext cx="288032" cy="216024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아래쪽 화살표 24"/>
          <p:cNvSpPr/>
          <p:nvPr/>
        </p:nvSpPr>
        <p:spPr>
          <a:xfrm rot="16200000">
            <a:off x="5266296" y="1650786"/>
            <a:ext cx="288032" cy="216024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아래쪽 화살표 25"/>
          <p:cNvSpPr/>
          <p:nvPr/>
        </p:nvSpPr>
        <p:spPr>
          <a:xfrm rot="16200000">
            <a:off x="7002272" y="1650786"/>
            <a:ext cx="288032" cy="216024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직사각형 28"/>
          <p:cNvSpPr/>
          <p:nvPr/>
        </p:nvSpPr>
        <p:spPr>
          <a:xfrm>
            <a:off x="2159733" y="1516841"/>
            <a:ext cx="1224137" cy="48391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설계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3779912" y="1516841"/>
            <a:ext cx="1440160" cy="48391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발주</a:t>
            </a:r>
            <a:r>
              <a:rPr lang="en-US" altLang="ko-KR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계약</a:t>
            </a:r>
          </a:p>
        </p:txBody>
      </p:sp>
      <p:sp>
        <p:nvSpPr>
          <p:cNvPr id="37" name="직사각형 36"/>
          <p:cNvSpPr/>
          <p:nvPr/>
        </p:nvSpPr>
        <p:spPr>
          <a:xfrm>
            <a:off x="5616118" y="1492572"/>
            <a:ext cx="1296144" cy="53245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2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시공</a:t>
            </a:r>
            <a:endParaRPr lang="ko-KR" altLang="en-US" sz="2200" b="1" dirty="0">
              <a:solidFill>
                <a:schemeClr val="tx1">
                  <a:lumMod val="95000"/>
                  <a:lumOff val="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2157592" y="2300387"/>
            <a:ext cx="1406296" cy="3000821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anchor="ctr" anchorCtr="0">
            <a:spAutoFit/>
          </a:bodyPr>
          <a:lstStyle/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632523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용역방법결정</a:t>
            </a:r>
            <a:endParaRPr lang="en-US" altLang="ko-KR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632523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</a:t>
            </a:r>
            <a:r>
              <a:rPr lang="ko-KR" altLang="en-US" sz="1500" b="1" spc="-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용역비</a:t>
            </a: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 산출</a:t>
            </a:r>
            <a:endParaRPr lang="en-US" altLang="ko-KR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632523"/>
              </a:buClr>
            </a:pPr>
            <a:r>
              <a:rPr lang="ko-KR" altLang="en-US" sz="1500" b="1" u="sng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과업지시서</a:t>
            </a:r>
            <a:endParaRPr lang="ko-KR" altLang="en-US" sz="1500" b="1" u="sng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000000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기본설계</a:t>
            </a:r>
            <a:endParaRPr lang="en-US" altLang="ko-KR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000000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실시설계</a:t>
            </a:r>
            <a:endParaRPr lang="ko-KR" altLang="en-US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000000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검사</a:t>
            </a:r>
            <a:endParaRPr lang="en-US" altLang="ko-KR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000000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용역대금지급</a:t>
            </a:r>
            <a:endParaRPr lang="en-US" altLang="ko-KR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3779912" y="2307585"/>
            <a:ext cx="1440160" cy="3747887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anchor="ctr" anchorCtr="0">
            <a:spAutoFit/>
          </a:bodyPr>
          <a:lstStyle/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632523"/>
              </a:buClr>
            </a:pPr>
            <a:r>
              <a:rPr lang="ko-KR" altLang="en-US" sz="1500" b="1" u="sng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계약방법결정</a:t>
            </a:r>
            <a:endParaRPr lang="en-US" altLang="ko-KR" sz="1500" b="1" u="sng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632523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입찰참가자격</a:t>
            </a:r>
            <a:endParaRPr lang="en-US" altLang="ko-KR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632523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입찰공고</a:t>
            </a:r>
            <a:endParaRPr lang="ko-KR" altLang="en-US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000000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현장설명</a:t>
            </a:r>
            <a:endParaRPr lang="en-US" altLang="ko-KR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000000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예정가격결정</a:t>
            </a:r>
            <a:endParaRPr lang="ko-KR" altLang="en-US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000000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입찰</a:t>
            </a:r>
            <a:endParaRPr lang="en-US" altLang="ko-KR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000000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낙찰자결정</a:t>
            </a:r>
            <a:endParaRPr lang="en-US" altLang="ko-KR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000000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계약체결</a:t>
            </a:r>
            <a:endParaRPr lang="en-US" altLang="ko-KR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 defTabSz="1258888">
              <a:lnSpc>
                <a:spcPct val="50000"/>
              </a:lnSpc>
              <a:spcAft>
                <a:spcPct val="35000"/>
              </a:spcAft>
              <a:buClr>
                <a:srgbClr val="000000"/>
              </a:buClr>
            </a:pPr>
            <a:r>
              <a:rPr lang="en-US" altLang="ko-KR" sz="1500" b="1" u="sng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 ( </a:t>
            </a:r>
            <a:r>
              <a:rPr lang="ko-KR" altLang="en-US" sz="1500" b="1" u="sng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공사계약조건</a:t>
            </a:r>
            <a:r>
              <a:rPr lang="en-US" altLang="ko-KR" sz="1500" b="1" u="sng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)</a:t>
            </a:r>
          </a:p>
        </p:txBody>
      </p:sp>
      <p:sp>
        <p:nvSpPr>
          <p:cNvPr id="44" name="직사각형 43"/>
          <p:cNvSpPr/>
          <p:nvPr/>
        </p:nvSpPr>
        <p:spPr>
          <a:xfrm>
            <a:off x="5626722" y="2305395"/>
            <a:ext cx="1465558" cy="3000821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anchor="ctr" anchorCtr="0">
            <a:spAutoFit/>
          </a:bodyPr>
          <a:lstStyle/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632523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관리감독</a:t>
            </a:r>
            <a:endParaRPr lang="en-US" altLang="ko-KR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632523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품질</a:t>
            </a:r>
            <a:r>
              <a:rPr lang="en-US" altLang="ko-KR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,</a:t>
            </a: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안전</a:t>
            </a:r>
            <a:r>
              <a:rPr lang="en-US" altLang="ko-KR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,</a:t>
            </a: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환경</a:t>
            </a:r>
            <a:endParaRPr lang="en-US" altLang="ko-KR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632523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하도급관리</a:t>
            </a:r>
            <a:endParaRPr lang="ko-KR" altLang="en-US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000000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설계변경</a:t>
            </a:r>
            <a:endParaRPr lang="en-US" altLang="ko-KR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000000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검사</a:t>
            </a:r>
            <a:r>
              <a:rPr lang="en-US" altLang="ko-KR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시운전</a:t>
            </a:r>
            <a:endParaRPr lang="ko-KR" altLang="en-US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000000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기성</a:t>
            </a:r>
            <a:r>
              <a:rPr lang="en-US" altLang="ko-KR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준공</a:t>
            </a:r>
            <a:endParaRPr lang="en-US" altLang="ko-KR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000000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시설물 인계</a:t>
            </a:r>
            <a:endParaRPr lang="en-US" altLang="ko-KR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48" name="직사각형 47"/>
          <p:cNvSpPr/>
          <p:nvPr/>
        </p:nvSpPr>
        <p:spPr>
          <a:xfrm>
            <a:off x="7380312" y="2332325"/>
            <a:ext cx="1296144" cy="1238801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anchor="ctr" anchorCtr="0">
            <a:spAutoFit/>
          </a:bodyPr>
          <a:lstStyle/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632523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하자관리</a:t>
            </a:r>
            <a:endParaRPr lang="en-US" altLang="ko-KR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632523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유지보수</a:t>
            </a:r>
            <a:endParaRPr lang="en-US" altLang="ko-KR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</a:endParaRPr>
          </a:p>
          <a:p>
            <a:pPr defTabSz="1258888">
              <a:lnSpc>
                <a:spcPct val="150000"/>
              </a:lnSpc>
              <a:spcAft>
                <a:spcPct val="35000"/>
              </a:spcAft>
              <a:buClr>
                <a:srgbClr val="632523"/>
              </a:buClr>
            </a:pPr>
            <a:r>
              <a:rPr lang="ko-KR" altLang="en-US" sz="1500" b="1" spc="-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돋움" pitchFamily="50" charset="-127"/>
                <a:ea typeface="돋움" pitchFamily="50" charset="-127"/>
                <a:cs typeface="함초롬돋움" panose="020B0604000101010101" pitchFamily="50" charset="-127"/>
              </a:rPr>
              <a:t>◦  안전점검  등</a:t>
            </a:r>
            <a:endParaRPr lang="ko-KR" altLang="en-US" sz="1500" b="1" spc="-200" dirty="0" smtClean="0">
              <a:solidFill>
                <a:schemeClr val="tx1">
                  <a:lumMod val="75000"/>
                  <a:lumOff val="25000"/>
                </a:schemeClr>
              </a:solidFill>
              <a:latin typeface="돋움" pitchFamily="50" charset="-127"/>
              <a:ea typeface="돋움" pitchFamily="50" charset="-127"/>
              <a:cs typeface="함초롬돋움" panose="020B0604000101010101" pitchFamily="50" charset="-127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주요 설계산출물 등</a:t>
            </a: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5055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공사계약일반조건 상의 설계서 </a:t>
            </a:r>
            <a:r>
              <a:rPr lang="en-US" altLang="ko-KR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dirty="0" err="1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기획재정부</a:t>
            </a:r>
            <a:r>
              <a:rPr lang="ko-KR" altLang="en-US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 계약예규</a:t>
            </a:r>
            <a:r>
              <a:rPr lang="en-US" altLang="ko-KR" dirty="0" smtClean="0">
                <a:solidFill>
                  <a:srgbClr val="000000"/>
                </a:solidFill>
                <a:latin typeface="HY강B" pitchFamily="18" charset="-127"/>
                <a:ea typeface="HY강B" pitchFamily="18" charset="-127"/>
              </a:rPr>
              <a:t>)</a:t>
            </a:r>
          </a:p>
          <a:p>
            <a:pPr>
              <a:lnSpc>
                <a:spcPct val="150000"/>
              </a:lnSpc>
            </a:pPr>
            <a:endParaRPr lang="en-US" altLang="ko-KR" sz="1000" b="1" dirty="0" smtClean="0">
              <a:latin typeface="맑은 고딕" pitchFamily="50" charset="-127"/>
              <a:ea typeface="맑은 고딕" pitchFamily="50" charset="-127"/>
            </a:endParaRPr>
          </a:p>
          <a:p>
            <a:pPr fontAlgn="base">
              <a:lnSpc>
                <a:spcPct val="150000"/>
              </a:lnSpc>
              <a:buFontTx/>
              <a:buChar char="-"/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 공사시방서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설계도면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현장설명서 및 </a:t>
            </a:r>
            <a:r>
              <a:rPr lang="ko-KR" altLang="en-US" b="1" dirty="0" err="1" smtClean="0">
                <a:latin typeface="맑은 고딕" pitchFamily="50" charset="-127"/>
                <a:ea typeface="맑은 고딕" pitchFamily="50" charset="-127"/>
              </a:rPr>
              <a:t>공종별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 목적물 물량내역서</a:t>
            </a:r>
            <a:endParaRPr lang="en-US" altLang="ko-KR" b="1" dirty="0" smtClean="0">
              <a:latin typeface="맑은 고딕" pitchFamily="50" charset="-127"/>
              <a:ea typeface="맑은 고딕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•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공사시방서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: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공사에 쓰이는 재료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설비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시공체계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시공기준 및 시공기술에 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대한 기술설명서와 이에 적용되는 명세서로서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설계도면에 대한 설명 또는 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설계도면에 기재하기 어려운 기술적인 사항을 표시해 놓은 도서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일반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특기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•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설계도면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: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시공될 공사의 성격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범위를 표시하고 설계자의 의사를 그림으로  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표현한 도서로서 공사목적물의 내용을 구체적인 그림으로 표시해 놓은 도서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•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현장설명서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: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현장설명 시 시공에 필요한 현장상태 등에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관한 정보 또는 단가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에 관한 설명서 등을 포함한 입찰가격 결정에 필요한 사항을 제공하는 도서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•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물량내역서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: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공종별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목적물을 구성하는 품목 또는 비목과 동 품목 또는 비목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의 규격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·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수량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·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단위 등이 표시된 내역서</a:t>
            </a:r>
            <a:endParaRPr lang="en-US" altLang="ko-KR" b="1" u="sng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300" b="1" u="sng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e\AppData\Local\Temp\_AZTMP23_\교육부_국_좌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021288"/>
            <a:ext cx="1872208" cy="59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95536" y="404664"/>
            <a:ext cx="626469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  <a:cs typeface="+mj-cs"/>
              </a:rPr>
              <a:t> </a:t>
            </a:r>
            <a:r>
              <a:rPr lang="ko-KR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  <a:cs typeface="+mj-cs"/>
              </a:rPr>
              <a:t>주요 설계산출물 등</a:t>
            </a:r>
          </a:p>
        </p:txBody>
      </p:sp>
      <p:sp>
        <p:nvSpPr>
          <p:cNvPr id="32" name="순서도: 처리 31"/>
          <p:cNvSpPr/>
          <p:nvPr/>
        </p:nvSpPr>
        <p:spPr>
          <a:xfrm flipH="1">
            <a:off x="611552" y="620688"/>
            <a:ext cx="45719" cy="314032"/>
          </a:xfrm>
          <a:prstGeom prst="flowChart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0" y="0"/>
            <a:ext cx="4571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179512" y="645333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9/40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TextBox 24"/>
          <p:cNvSpPr txBox="1">
            <a:spLocks noChangeArrowheads="1"/>
          </p:cNvSpPr>
          <p:nvPr/>
        </p:nvSpPr>
        <p:spPr bwMode="auto">
          <a:xfrm>
            <a:off x="500955" y="1199392"/>
            <a:ext cx="8391525" cy="373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기타 설계산출물</a:t>
            </a:r>
            <a:endParaRPr lang="en-US" altLang="ko-KR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1000" b="1" dirty="0" smtClean="0">
              <a:latin typeface="맑은 고딕" pitchFamily="50" charset="-127"/>
              <a:ea typeface="맑은 고딕" pitchFamily="50" charset="-127"/>
            </a:endParaRPr>
          </a:p>
          <a:p>
            <a:pPr fontAlgn="base">
              <a:lnSpc>
                <a:spcPct val="150000"/>
              </a:lnSpc>
              <a:buFontTx/>
              <a:buChar char="-"/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 각종 계산서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구조계산서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수리계산서 등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pPr fontAlgn="base">
              <a:lnSpc>
                <a:spcPct val="150000"/>
              </a:lnSpc>
              <a:buFontTx/>
              <a:buChar char="-"/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에너지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및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친환경설계관련 자료 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에너지절약계획서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등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pPr fontAlgn="base">
              <a:lnSpc>
                <a:spcPct val="150000"/>
              </a:lnSpc>
              <a:buFontTx/>
              <a:buChar char="-"/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기초관련 자료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지반조사보고서 및 기초설계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검토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자료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pPr fontAlgn="base">
              <a:lnSpc>
                <a:spcPct val="150000"/>
              </a:lnSpc>
            </a:pPr>
            <a:r>
              <a:rPr lang="en-US" altLang="ko-KR" sz="1500" dirty="0" smtClean="0">
                <a:latin typeface="굴림" pitchFamily="50" charset="-127"/>
                <a:ea typeface="굴림" pitchFamily="50" charset="-127"/>
              </a:rPr>
              <a:t>  ※ </a:t>
            </a:r>
            <a:r>
              <a:rPr lang="ko-KR" altLang="en-US" sz="1500" dirty="0" smtClean="0">
                <a:latin typeface="굴림" pitchFamily="50" charset="-127"/>
                <a:ea typeface="굴림" pitchFamily="50" charset="-127"/>
              </a:rPr>
              <a:t>시공 중 </a:t>
            </a:r>
            <a:r>
              <a:rPr lang="ko-KR" altLang="en-US" sz="1500" dirty="0" err="1" smtClean="0">
                <a:latin typeface="굴림" pitchFamily="50" charset="-127"/>
                <a:ea typeface="굴림" pitchFamily="50" charset="-127"/>
              </a:rPr>
              <a:t>재하시험과</a:t>
            </a:r>
            <a:r>
              <a:rPr lang="ko-KR" altLang="en-US" sz="1500" dirty="0" smtClean="0">
                <a:latin typeface="굴림" pitchFamily="50" charset="-127"/>
                <a:ea typeface="굴림" pitchFamily="50" charset="-127"/>
              </a:rPr>
              <a:t> 연관</a:t>
            </a:r>
            <a:endParaRPr lang="en-US" altLang="ko-KR" sz="1500" dirty="0" smtClean="0">
              <a:latin typeface="굴림" pitchFamily="50" charset="-127"/>
              <a:ea typeface="굴림" pitchFamily="50" charset="-127"/>
            </a:endParaRPr>
          </a:p>
          <a:p>
            <a:pPr fontAlgn="base">
              <a:lnSpc>
                <a:spcPct val="150000"/>
              </a:lnSpc>
              <a:buFontTx/>
              <a:buChar char="-"/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내역서관련 세부자료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단가조사표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err="1" smtClean="0">
                <a:latin typeface="맑은 고딕" pitchFamily="50" charset="-127"/>
                <a:ea typeface="맑은 고딕" pitchFamily="50" charset="-127"/>
              </a:rPr>
              <a:t>품셈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노임단가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견적서 등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pPr fontAlgn="base">
              <a:lnSpc>
                <a:spcPct val="150000"/>
              </a:lnSpc>
              <a:buFontTx/>
              <a:buChar char="-"/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폐기물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석면 포함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) 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관련 자료</a:t>
            </a:r>
            <a:endParaRPr lang="en-US" altLang="ko-KR" b="1" dirty="0" smtClean="0">
              <a:latin typeface="맑은 고딕" pitchFamily="50" charset="-127"/>
              <a:ea typeface="맑은 고딕" pitchFamily="50" charset="-127"/>
            </a:endParaRPr>
          </a:p>
          <a:p>
            <a:pPr fontAlgn="base">
              <a:lnSpc>
                <a:spcPct val="150000"/>
              </a:lnSpc>
              <a:buFontTx/>
              <a:buChar char="-"/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기타 설계관련 용역보고서 등</a:t>
            </a:r>
            <a:endParaRPr lang="en-US" altLang="ko-KR" b="1" dirty="0" smtClean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1207</TotalTime>
  <Words>3580</Words>
  <Application>Microsoft Office PowerPoint</Application>
  <PresentationFormat>화면 슬라이드 쇼(4:3)</PresentationFormat>
  <Paragraphs>658</Paragraphs>
  <Slides>41</Slides>
  <Notes>33</Notes>
  <HiddenSlides>0</HiddenSlides>
  <MMClips>0</MMClips>
  <ScaleCrop>false</ScaleCrop>
  <HeadingPairs>
    <vt:vector size="6" baseType="variant">
      <vt:variant>
        <vt:lpstr>사용한 글꼴</vt:lpstr>
      </vt:variant>
      <vt:variant>
        <vt:i4>11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41</vt:i4>
      </vt:variant>
    </vt:vector>
  </HeadingPairs>
  <TitlesOfParts>
    <vt:vector size="53" baseType="lpstr">
      <vt:lpstr>HY강B</vt:lpstr>
      <vt:lpstr>HY중고딕</vt:lpstr>
      <vt:lpstr>HY헤드라인M</vt:lpstr>
      <vt:lpstr>굴림</vt:lpstr>
      <vt:lpstr>돋움</vt:lpstr>
      <vt:lpstr>맑은 고딕</vt:lpstr>
      <vt:lpstr>바탕</vt:lpstr>
      <vt:lpstr>함초롬돋움</vt:lpstr>
      <vt:lpstr>휴먼명조</vt:lpstr>
      <vt:lpstr>Arial</vt:lpstr>
      <vt:lpstr>Wingdings</vt:lpstr>
      <vt:lpstr>Office 테마</vt:lpstr>
      <vt:lpstr>시설분야 감사사례 - 사립대를 중심으로 -</vt:lpstr>
      <vt:lpstr>목 차</vt:lpstr>
      <vt:lpstr>시설분야 감사 개요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시설관련 주요 법령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시설분야 감사 사례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감사합니다.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법인 운영 감사</dc:title>
  <dc:creator>HOME</dc:creator>
  <cp:lastModifiedBy>user</cp:lastModifiedBy>
  <cp:revision>113</cp:revision>
  <dcterms:created xsi:type="dcterms:W3CDTF">2016-10-22T10:47:30Z</dcterms:created>
  <dcterms:modified xsi:type="dcterms:W3CDTF">2017-10-18T02:31:03Z</dcterms:modified>
</cp:coreProperties>
</file>