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5" r:id="rId1"/>
  </p:sldMasterIdLst>
  <p:notesMasterIdLst>
    <p:notesMasterId r:id="rId23"/>
  </p:notesMasterIdLst>
  <p:handoutMasterIdLst>
    <p:handoutMasterId r:id="rId24"/>
  </p:handoutMasterIdLst>
  <p:sldIdLst>
    <p:sldId id="360" r:id="rId2"/>
    <p:sldId id="419" r:id="rId3"/>
    <p:sldId id="396" r:id="rId4"/>
    <p:sldId id="286" r:id="rId5"/>
    <p:sldId id="395" r:id="rId6"/>
    <p:sldId id="398" r:id="rId7"/>
    <p:sldId id="405" r:id="rId8"/>
    <p:sldId id="397" r:id="rId9"/>
    <p:sldId id="363" r:id="rId10"/>
    <p:sldId id="390" r:id="rId11"/>
    <p:sldId id="364" r:id="rId12"/>
    <p:sldId id="371" r:id="rId13"/>
    <p:sldId id="372" r:id="rId14"/>
    <p:sldId id="365" r:id="rId15"/>
    <p:sldId id="367" r:id="rId16"/>
    <p:sldId id="369" r:id="rId17"/>
    <p:sldId id="368" r:id="rId18"/>
    <p:sldId id="370" r:id="rId19"/>
    <p:sldId id="413" r:id="rId20"/>
    <p:sldId id="391" r:id="rId21"/>
    <p:sldId id="412" r:id="rId22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e_up" initials="m" lastIdx="1" clrIdx="0">
    <p:extLst>
      <p:ext uri="{19B8F6BF-5375-455C-9EA6-DF929625EA0E}">
        <p15:presenceInfo xmlns:p15="http://schemas.microsoft.com/office/powerpoint/2012/main" userId="moe_u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D9D9D9"/>
    <a:srgbClr val="4472C4"/>
    <a:srgbClr val="DAE3F3"/>
    <a:srgbClr val="BACBE9"/>
    <a:srgbClr val="0080CB"/>
    <a:srgbClr val="7D78B8"/>
    <a:srgbClr val="448DCB"/>
    <a:srgbClr val="7495CC"/>
    <a:srgbClr val="7873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81" autoAdjust="0"/>
    <p:restoredTop sz="90164" autoAdjust="0"/>
  </p:normalViewPr>
  <p:slideViewPr>
    <p:cSldViewPr snapToGrid="0">
      <p:cViewPr varScale="1">
        <p:scale>
          <a:sx n="104" d="100"/>
          <a:sy n="104" d="100"/>
        </p:scale>
        <p:origin x="1446" y="102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144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3E1293B-166A-4AE7-9EAD-B795C81BDB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F8EE118-516A-4D1D-8D97-2491895A4C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FDE91-AB38-4EC0-A869-B3882C0C09A6}" type="datetimeFigureOut">
              <a:rPr lang="ko-KR" altLang="en-US" smtClean="0"/>
              <a:t>2022-09-16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D255BE8-358C-48A0-B820-D47A8195E5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BF10BEA-9C13-4233-8665-1064C83376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614F4-C2D3-444C-803F-C9CF377284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298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E7329-D1F1-41D3-98D4-DA6536E52A70}" type="datetimeFigureOut">
              <a:rPr lang="ko-KR" altLang="en-US" smtClean="0"/>
              <a:t>2022-09-16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6F25C-5653-4E26-BB1C-4FCF541C03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3759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31536" y="6406228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DEC37-46E7-4A1C-A0DA-02DFD91F0224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855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M-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892"/>
            <a:ext cx="9144000" cy="6850216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E2F92BF7-5A00-4578-8CC1-C2B6D571FE5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452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38F50AC-ADCE-4A25-9FE3-91C000CA8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31536" y="6406228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DEC37-46E7-4A1C-A0DA-02DFD91F0224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067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5000">
                <a:schemeClr val="bg1"/>
              </a:gs>
              <a:gs pos="0">
                <a:schemeClr val="bg1"/>
              </a:gs>
              <a:gs pos="0">
                <a:schemeClr val="bg1"/>
              </a:gs>
              <a:gs pos="100000">
                <a:srgbClr val="00A65D"/>
              </a:gs>
            </a:gsLst>
            <a:lin ang="15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E2F92BF7-5A00-4578-8CC1-C2B6D571FE5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2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6531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5000">
                <a:schemeClr val="bg1"/>
              </a:gs>
              <a:gs pos="0">
                <a:schemeClr val="bg1"/>
              </a:gs>
              <a:gs pos="0">
                <a:schemeClr val="bg1"/>
              </a:gs>
              <a:gs pos="100000">
                <a:srgbClr val="3D5BAA"/>
              </a:gs>
            </a:gsLst>
            <a:lin ang="15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8431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274B0-7394-47BC-9A78-33E2ED83ED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278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7" r:id="rId2"/>
    <p:sldLayoutId id="2147483762" r:id="rId3"/>
    <p:sldLayoutId id="2147483758" r:id="rId4"/>
    <p:sldLayoutId id="2147483759" r:id="rId5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>
            <a:extLst>
              <a:ext uri="{FF2B5EF4-FFF2-40B4-BE49-F238E27FC236}">
                <a16:creationId xmlns:a16="http://schemas.microsoft.com/office/drawing/2014/main" id="{92BBD6CE-814A-4065-ACB5-4F46495D918F}"/>
              </a:ext>
            </a:extLst>
          </p:cNvPr>
          <p:cNvSpPr/>
          <p:nvPr/>
        </p:nvSpPr>
        <p:spPr>
          <a:xfrm>
            <a:off x="-148991" y="0"/>
            <a:ext cx="92929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KoPub돋움체 Medium" pitchFamily="2" charset="-127"/>
              <a:ea typeface="KoPub돋움체 Medium" pitchFamily="2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9552B386-63EA-4595-9C36-459ACD07F2C3}"/>
              </a:ext>
            </a:extLst>
          </p:cNvPr>
          <p:cNvSpPr/>
          <p:nvPr/>
        </p:nvSpPr>
        <p:spPr>
          <a:xfrm>
            <a:off x="539552" y="1406860"/>
            <a:ext cx="8064896" cy="25202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1C1130A5-076D-4893-BB09-1BC9F8AF0601}"/>
              </a:ext>
            </a:extLst>
          </p:cNvPr>
          <p:cNvSpPr/>
          <p:nvPr/>
        </p:nvSpPr>
        <p:spPr>
          <a:xfrm>
            <a:off x="710524" y="3144810"/>
            <a:ext cx="79895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4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/>
                <a:ea typeface="HY헤드라인M"/>
              </a:rPr>
              <a:t>대학시설 교육시설안전 인증</a:t>
            </a:r>
            <a:endParaRPr lang="en-US" altLang="ko-KR" sz="4400" spc="300" dirty="0">
              <a:solidFill>
                <a:schemeClr val="accent4">
                  <a:lumMod val="40000"/>
                  <a:lumOff val="60000"/>
                </a:schemeClr>
              </a:solidFill>
              <a:latin typeface="HY헤드라인M"/>
              <a:ea typeface="HY헤드라인M"/>
            </a:endParaRP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7FDDED2A-AAAB-42FA-9A76-8431CB4F33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901" t="2943"/>
          <a:stretch/>
        </p:blipFill>
        <p:spPr>
          <a:xfrm>
            <a:off x="-148991" y="5002792"/>
            <a:ext cx="3080200" cy="1857302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FF729EEC-9FA5-4D2F-B102-74195D3C9B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210" r="900"/>
          <a:stretch/>
        </p:blipFill>
        <p:spPr>
          <a:xfrm>
            <a:off x="2931209" y="4996108"/>
            <a:ext cx="3080199" cy="1857980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4E0D1B0E-8634-4FCE-83FE-F6527212C1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4675"/>
          <a:stretch/>
        </p:blipFill>
        <p:spPr>
          <a:xfrm>
            <a:off x="6011151" y="5009487"/>
            <a:ext cx="3136365" cy="1856676"/>
          </a:xfrm>
          <a:prstGeom prst="rect">
            <a:avLst/>
          </a:prstGeom>
        </p:spPr>
      </p:pic>
      <p:sp>
        <p:nvSpPr>
          <p:cNvPr id="30" name="직사각형 29">
            <a:extLst>
              <a:ext uri="{FF2B5EF4-FFF2-40B4-BE49-F238E27FC236}">
                <a16:creationId xmlns:a16="http://schemas.microsoft.com/office/drawing/2014/main" id="{07C6E7BE-5D6E-4B1D-BD36-C5CFFB8226D4}"/>
              </a:ext>
            </a:extLst>
          </p:cNvPr>
          <p:cNvSpPr/>
          <p:nvPr/>
        </p:nvSpPr>
        <p:spPr>
          <a:xfrm>
            <a:off x="-152507" y="4945324"/>
            <a:ext cx="9296507" cy="6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DE44074C-6738-40E9-A0A9-0907626D232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2859" t="657" r="8239" b="-657"/>
          <a:stretch/>
        </p:blipFill>
        <p:spPr>
          <a:xfrm>
            <a:off x="-152507" y="-33766"/>
            <a:ext cx="3083716" cy="200162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4E472DA1-9997-4D00-AAAC-0EAE042B2AA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4902"/>
          <a:stretch/>
        </p:blipFill>
        <p:spPr>
          <a:xfrm>
            <a:off x="2931209" y="-13245"/>
            <a:ext cx="3079941" cy="1968400"/>
          </a:xfrm>
          <a:prstGeom prst="rect">
            <a:avLst/>
          </a:prstGeom>
        </p:spPr>
      </p:pic>
      <p:pic>
        <p:nvPicPr>
          <p:cNvPr id="2049" name="_x348235328" descr="EMB000010480625">
            <a:extLst>
              <a:ext uri="{FF2B5EF4-FFF2-40B4-BE49-F238E27FC236}">
                <a16:creationId xmlns:a16="http://schemas.microsoft.com/office/drawing/2014/main" id="{E60411BD-A1DB-4C8E-B888-D55119C743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25310"/>
          <a:stretch/>
        </p:blipFill>
        <p:spPr bwMode="auto">
          <a:xfrm>
            <a:off x="6011150" y="-21197"/>
            <a:ext cx="3132850" cy="248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교육부 국문 좌우">
            <a:extLst>
              <a:ext uri="{FF2B5EF4-FFF2-40B4-BE49-F238E27FC236}">
                <a16:creationId xmlns:a16="http://schemas.microsoft.com/office/drawing/2014/main" id="{718A93B3-D445-42F7-A826-F9CC0C2FC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132" y="181401"/>
            <a:ext cx="351816" cy="52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39C95066-2C9C-4DCB-95D2-0B9C3BC62CC2}"/>
              </a:ext>
            </a:extLst>
          </p:cNvPr>
          <p:cNvSpPr/>
          <p:nvPr/>
        </p:nvSpPr>
        <p:spPr>
          <a:xfrm>
            <a:off x="-152507" y="1894139"/>
            <a:ext cx="9296507" cy="67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1EFFC28-DB15-4261-A806-401BAD536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274B0-7394-47BC-9A78-33E2ED83EDF1}" type="slidenum">
              <a:rPr lang="ko-KR" altLang="en-US" smtClean="0"/>
              <a:t>1</a:t>
            </a:fld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BE3A3A-FF61-480C-BBAF-0B8B63B58885}"/>
              </a:ext>
            </a:extLst>
          </p:cNvPr>
          <p:cNvSpPr txBox="1"/>
          <p:nvPr/>
        </p:nvSpPr>
        <p:spPr>
          <a:xfrm>
            <a:off x="156105" y="274144"/>
            <a:ext cx="1939420" cy="325410"/>
          </a:xfrm>
          <a:prstGeom prst="rect">
            <a:avLst/>
          </a:prstGeom>
          <a:solidFill>
            <a:srgbClr val="F7F8FC"/>
          </a:solidFill>
          <a:ln w="22225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Clr>
                <a:schemeClr val="bg1">
                  <a:lumMod val="75000"/>
                </a:schemeClr>
              </a:buClr>
            </a:pPr>
            <a:r>
              <a:rPr lang="en-US" altLang="ko-KR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22</a:t>
            </a:r>
            <a:r>
              <a:rPr lang="ko-KR" altLang="en-US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년 </a:t>
            </a:r>
            <a:r>
              <a:rPr lang="ko-KR" altLang="en-US" sz="1400" dirty="0" err="1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전시협</a:t>
            </a:r>
            <a:r>
              <a:rPr lang="ko-KR" altLang="en-US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교육자료</a:t>
            </a:r>
            <a:endParaRPr lang="en-US" altLang="ko-KR" sz="1400" dirty="0">
              <a:ln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85535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_x804338920" descr="EMB00001048067f">
            <a:extLst>
              <a:ext uri="{FF2B5EF4-FFF2-40B4-BE49-F238E27FC236}">
                <a16:creationId xmlns:a16="http://schemas.microsoft.com/office/drawing/2014/main" id="{D68AC34B-D2EB-4F4F-BE99-A86008E2D0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7" t="30406" b="51140"/>
          <a:stretch/>
        </p:blipFill>
        <p:spPr bwMode="auto">
          <a:xfrm flipH="1">
            <a:off x="-2" y="0"/>
            <a:ext cx="9144001" cy="821246"/>
          </a:xfrm>
          <a:prstGeom prst="rect">
            <a:avLst/>
          </a:prstGeom>
          <a:gradFill>
            <a:gsLst>
              <a:gs pos="0">
                <a:srgbClr val="0070C0"/>
              </a:gs>
              <a:gs pos="85000">
                <a:schemeClr val="accent1">
                  <a:lumMod val="40000"/>
                  <a:lumOff val="60000"/>
                </a:schemeClr>
              </a:gs>
              <a:gs pos="72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8900000" scaled="1"/>
          </a:gradFill>
        </p:spPr>
      </p:pic>
      <p:sp>
        <p:nvSpPr>
          <p:cNvPr id="67" name="직사각형 66">
            <a:extLst>
              <a:ext uri="{FF2B5EF4-FFF2-40B4-BE49-F238E27FC236}">
                <a16:creationId xmlns:a16="http://schemas.microsoft.com/office/drawing/2014/main" id="{64289D7C-DF1E-4EDB-B207-564E2EAFED85}"/>
              </a:ext>
            </a:extLst>
          </p:cNvPr>
          <p:cNvSpPr/>
          <p:nvPr/>
        </p:nvSpPr>
        <p:spPr>
          <a:xfrm>
            <a:off x="1098" y="2724727"/>
            <a:ext cx="9131841" cy="4129595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" name="Picture 6" descr="교육부 국문 좌우">
            <a:extLst>
              <a:ext uri="{FF2B5EF4-FFF2-40B4-BE49-F238E27FC236}">
                <a16:creationId xmlns:a16="http://schemas.microsoft.com/office/drawing/2014/main" id="{42A1431B-90AF-47C2-934B-3F4B54ECC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132" y="181401"/>
            <a:ext cx="351816" cy="52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1B4A7B10-6DDC-46A5-AE98-1010E96C6815}"/>
              </a:ext>
            </a:extLst>
          </p:cNvPr>
          <p:cNvSpPr/>
          <p:nvPr/>
        </p:nvSpPr>
        <p:spPr>
          <a:xfrm>
            <a:off x="481781" y="1191533"/>
            <a:ext cx="6331828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000" b="1" spc="-150" dirty="0">
                <a:ln>
                  <a:solidFill>
                    <a:schemeClr val="tx2">
                      <a:tint val="1000"/>
                      <a:alpha val="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ea"/>
              </a:rPr>
              <a:t>02. </a:t>
            </a:r>
            <a:r>
              <a:rPr lang="ko-KR" altLang="en-US" sz="2000" b="1" spc="-150" dirty="0">
                <a:ln>
                  <a:solidFill>
                    <a:schemeClr val="tx2">
                      <a:tint val="1000"/>
                      <a:alpha val="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ea"/>
              </a:rPr>
              <a:t>안전 인증 기대효과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6FABCECC-BF80-4852-8738-E18FF075F899}"/>
              </a:ext>
            </a:extLst>
          </p:cNvPr>
          <p:cNvSpPr/>
          <p:nvPr/>
        </p:nvSpPr>
        <p:spPr>
          <a:xfrm>
            <a:off x="414743" y="1594039"/>
            <a:ext cx="8339913" cy="7521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CC599F-D785-4A00-8EE2-4519AE177D3D}"/>
              </a:ext>
            </a:extLst>
          </p:cNvPr>
          <p:cNvSpPr txBox="1"/>
          <p:nvPr/>
        </p:nvSpPr>
        <p:spPr>
          <a:xfrm>
            <a:off x="414743" y="1581614"/>
            <a:ext cx="8314513" cy="704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5997" indent="-125997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교육시설의 안전 수준 확인 및 사용자 안전 인식 향상</a:t>
            </a:r>
          </a:p>
          <a:p>
            <a:pPr marL="125997" indent="-125997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효율적 시설 투자 및 안전 </a:t>
            </a:r>
            <a:r>
              <a:rPr lang="ko-KR" altLang="en-US" sz="1400" dirty="0" err="1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취약부</a:t>
            </a:r>
            <a:r>
              <a:rPr lang="ko-KR" altLang="en-US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개선</a:t>
            </a: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3F38B74C-BCA2-464D-9B87-650128CEC9C8}"/>
              </a:ext>
            </a:extLst>
          </p:cNvPr>
          <p:cNvGrpSpPr/>
          <p:nvPr/>
        </p:nvGrpSpPr>
        <p:grpSpPr>
          <a:xfrm>
            <a:off x="5359734" y="3320243"/>
            <a:ext cx="2493741" cy="2228514"/>
            <a:chOff x="6742350" y="1395622"/>
            <a:chExt cx="3324988" cy="2971352"/>
          </a:xfrm>
        </p:grpSpPr>
        <p:sp>
          <p:nvSpPr>
            <p:cNvPr id="32" name="이등변 삼각형 31">
              <a:extLst>
                <a:ext uri="{FF2B5EF4-FFF2-40B4-BE49-F238E27FC236}">
                  <a16:creationId xmlns:a16="http://schemas.microsoft.com/office/drawing/2014/main" id="{DB1CDDE4-63A6-4945-B160-784B0DEB178E}"/>
                </a:ext>
              </a:extLst>
            </p:cNvPr>
            <p:cNvSpPr/>
            <p:nvPr/>
          </p:nvSpPr>
          <p:spPr>
            <a:xfrm>
              <a:off x="6827337" y="1486974"/>
              <a:ext cx="3240000" cy="2880000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 w="356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ko-KR" altLang="en-US" sz="1350" dirty="0"/>
            </a:p>
          </p:txBody>
        </p:sp>
        <p:cxnSp>
          <p:nvCxnSpPr>
            <p:cNvPr id="33" name="직선 연결선 32">
              <a:extLst>
                <a:ext uri="{FF2B5EF4-FFF2-40B4-BE49-F238E27FC236}">
                  <a16:creationId xmlns:a16="http://schemas.microsoft.com/office/drawing/2014/main" id="{B659D0EC-5FBD-4B37-9248-E98EBC522A62}"/>
                </a:ext>
              </a:extLst>
            </p:cNvPr>
            <p:cNvCxnSpPr>
              <a:cxnSpLocks/>
            </p:cNvCxnSpPr>
            <p:nvPr/>
          </p:nvCxnSpPr>
          <p:spPr>
            <a:xfrm>
              <a:off x="8441262" y="1395622"/>
              <a:ext cx="18221" cy="200004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>
              <a:extLst>
                <a:ext uri="{FF2B5EF4-FFF2-40B4-BE49-F238E27FC236}">
                  <a16:creationId xmlns:a16="http://schemas.microsoft.com/office/drawing/2014/main" id="{04E5EB4E-4B6F-4D7A-8422-21310BB2F6CF}"/>
                </a:ext>
              </a:extLst>
            </p:cNvPr>
            <p:cNvCxnSpPr>
              <a:cxnSpLocks/>
              <a:endCxn id="32" idx="2"/>
            </p:cNvCxnSpPr>
            <p:nvPr/>
          </p:nvCxnSpPr>
          <p:spPr>
            <a:xfrm flipH="1">
              <a:off x="6827337" y="3395663"/>
              <a:ext cx="1638986" cy="97131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>
              <a:extLst>
                <a:ext uri="{FF2B5EF4-FFF2-40B4-BE49-F238E27FC236}">
                  <a16:creationId xmlns:a16="http://schemas.microsoft.com/office/drawing/2014/main" id="{227737E9-203C-45A5-A82D-9685D7210D7D}"/>
                </a:ext>
              </a:extLst>
            </p:cNvPr>
            <p:cNvCxnSpPr>
              <a:cxnSpLocks/>
              <a:stCxn id="32" idx="4"/>
            </p:cNvCxnSpPr>
            <p:nvPr/>
          </p:nvCxnSpPr>
          <p:spPr>
            <a:xfrm flipH="1" flipV="1">
              <a:off x="8459484" y="3395663"/>
              <a:ext cx="1607854" cy="97131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85608F17-FDB6-4693-A6B7-FA3CE0DD7ACD}"/>
                </a:ext>
              </a:extLst>
            </p:cNvPr>
            <p:cNvGrpSpPr/>
            <p:nvPr/>
          </p:nvGrpSpPr>
          <p:grpSpPr>
            <a:xfrm>
              <a:off x="7887810" y="1896153"/>
              <a:ext cx="1707370" cy="2184787"/>
              <a:chOff x="7887810" y="1896153"/>
              <a:chExt cx="1707370" cy="2184787"/>
            </a:xfrm>
          </p:grpSpPr>
          <p:sp>
            <p:nvSpPr>
              <p:cNvPr id="38" name="이등변 삼각형 383">
                <a:extLst>
                  <a:ext uri="{FF2B5EF4-FFF2-40B4-BE49-F238E27FC236}">
                    <a16:creationId xmlns:a16="http://schemas.microsoft.com/office/drawing/2014/main" id="{20B37381-8974-4AEB-A958-0A65E318D315}"/>
                  </a:ext>
                </a:extLst>
              </p:cNvPr>
              <p:cNvSpPr/>
              <p:nvPr/>
            </p:nvSpPr>
            <p:spPr>
              <a:xfrm>
                <a:off x="7932098" y="1958341"/>
                <a:ext cx="1628658" cy="2083923"/>
              </a:xfrm>
              <a:custGeom>
                <a:avLst/>
                <a:gdLst>
                  <a:gd name="connsiteX0" fmla="*/ 0 w 1433350"/>
                  <a:gd name="connsiteY0" fmla="*/ 1870859 h 1870859"/>
                  <a:gd name="connsiteX1" fmla="*/ 716675 w 1433350"/>
                  <a:gd name="connsiteY1" fmla="*/ 0 h 1870859"/>
                  <a:gd name="connsiteX2" fmla="*/ 1433350 w 1433350"/>
                  <a:gd name="connsiteY2" fmla="*/ 1870859 h 1870859"/>
                  <a:gd name="connsiteX3" fmla="*/ 0 w 1433350"/>
                  <a:gd name="connsiteY3" fmla="*/ 1870859 h 1870859"/>
                  <a:gd name="connsiteX0" fmla="*/ 0 w 1238041"/>
                  <a:gd name="connsiteY0" fmla="*/ 1737694 h 1870859"/>
                  <a:gd name="connsiteX1" fmla="*/ 521366 w 1238041"/>
                  <a:gd name="connsiteY1" fmla="*/ 0 h 1870859"/>
                  <a:gd name="connsiteX2" fmla="*/ 1238041 w 1238041"/>
                  <a:gd name="connsiteY2" fmla="*/ 1870859 h 1870859"/>
                  <a:gd name="connsiteX3" fmla="*/ 0 w 1238041"/>
                  <a:gd name="connsiteY3" fmla="*/ 1737694 h 1870859"/>
                  <a:gd name="connsiteX0" fmla="*/ 0 w 1628658"/>
                  <a:gd name="connsiteY0" fmla="*/ 1737694 h 2083923"/>
                  <a:gd name="connsiteX1" fmla="*/ 521366 w 1628658"/>
                  <a:gd name="connsiteY1" fmla="*/ 0 h 2083923"/>
                  <a:gd name="connsiteX2" fmla="*/ 1628658 w 1628658"/>
                  <a:gd name="connsiteY2" fmla="*/ 2083923 h 2083923"/>
                  <a:gd name="connsiteX3" fmla="*/ 0 w 1628658"/>
                  <a:gd name="connsiteY3" fmla="*/ 1737694 h 2083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8658" h="2083923">
                    <a:moveTo>
                      <a:pt x="0" y="1737694"/>
                    </a:moveTo>
                    <a:lnTo>
                      <a:pt x="521366" y="0"/>
                    </a:lnTo>
                    <a:lnTo>
                      <a:pt x="1628658" y="2083923"/>
                    </a:lnTo>
                    <a:lnTo>
                      <a:pt x="0" y="1737694"/>
                    </a:lnTo>
                    <a:close/>
                  </a:path>
                </a:pathLst>
              </a:custGeom>
              <a:noFill/>
              <a:ln w="28575" cap="flat">
                <a:solidFill>
                  <a:schemeClr val="accent6">
                    <a:lumMod val="20000"/>
                    <a:lumOff val="8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 lang="ko-KR" altLang="en-US" sz="1350" dirty="0"/>
              </a:p>
            </p:txBody>
          </p:sp>
          <p:sp>
            <p:nvSpPr>
              <p:cNvPr id="39" name="타원 38">
                <a:extLst>
                  <a:ext uri="{FF2B5EF4-FFF2-40B4-BE49-F238E27FC236}">
                    <a16:creationId xmlns:a16="http://schemas.microsoft.com/office/drawing/2014/main" id="{E72FA2C2-C7AE-4365-AE0C-CE468CF2CB65}"/>
                  </a:ext>
                </a:extLst>
              </p:cNvPr>
              <p:cNvSpPr/>
              <p:nvPr/>
            </p:nvSpPr>
            <p:spPr>
              <a:xfrm>
                <a:off x="8418039" y="1896153"/>
                <a:ext cx="72000" cy="72000"/>
              </a:xfrm>
              <a:prstGeom prst="ellipse">
                <a:avLst/>
              </a:prstGeom>
              <a:solidFill>
                <a:srgbClr val="FFFF00"/>
              </a:solidFill>
              <a:ln w="35648" cap="flat">
                <a:solidFill>
                  <a:schemeClr val="accent6">
                    <a:lumMod val="20000"/>
                    <a:lumOff val="8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 lang="ko-KR" altLang="en-US" sz="1350" dirty="0"/>
              </a:p>
            </p:txBody>
          </p:sp>
          <p:sp>
            <p:nvSpPr>
              <p:cNvPr id="40" name="타원 39">
                <a:extLst>
                  <a:ext uri="{FF2B5EF4-FFF2-40B4-BE49-F238E27FC236}">
                    <a16:creationId xmlns:a16="http://schemas.microsoft.com/office/drawing/2014/main" id="{73DF6BD0-8D1F-4272-A6E4-88BC7C7A5B18}"/>
                  </a:ext>
                </a:extLst>
              </p:cNvPr>
              <p:cNvSpPr/>
              <p:nvPr/>
            </p:nvSpPr>
            <p:spPr>
              <a:xfrm>
                <a:off x="7887810" y="3672478"/>
                <a:ext cx="72000" cy="72000"/>
              </a:xfrm>
              <a:prstGeom prst="ellipse">
                <a:avLst/>
              </a:prstGeom>
              <a:solidFill>
                <a:srgbClr val="FFFF00"/>
              </a:solidFill>
              <a:ln w="35648" cap="flat">
                <a:solidFill>
                  <a:schemeClr val="accent6">
                    <a:lumMod val="20000"/>
                    <a:lumOff val="8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 lang="ko-KR" altLang="en-US" sz="1350" dirty="0"/>
              </a:p>
            </p:txBody>
          </p:sp>
          <p:sp>
            <p:nvSpPr>
              <p:cNvPr id="41" name="타원 40">
                <a:extLst>
                  <a:ext uri="{FF2B5EF4-FFF2-40B4-BE49-F238E27FC236}">
                    <a16:creationId xmlns:a16="http://schemas.microsoft.com/office/drawing/2014/main" id="{D2677CDF-48F6-45CC-AC59-E10FD758EEC2}"/>
                  </a:ext>
                </a:extLst>
              </p:cNvPr>
              <p:cNvSpPr/>
              <p:nvPr/>
            </p:nvSpPr>
            <p:spPr>
              <a:xfrm>
                <a:off x="9523180" y="4008940"/>
                <a:ext cx="72000" cy="72000"/>
              </a:xfrm>
              <a:prstGeom prst="ellipse">
                <a:avLst/>
              </a:prstGeom>
              <a:solidFill>
                <a:srgbClr val="FFFF00"/>
              </a:solidFill>
              <a:ln w="35648" cap="flat">
                <a:solidFill>
                  <a:schemeClr val="accent6">
                    <a:lumMod val="20000"/>
                    <a:lumOff val="8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l"/>
                <a:endParaRPr lang="ko-KR" altLang="en-US" sz="1350" dirty="0"/>
              </a:p>
            </p:txBody>
          </p:sp>
        </p:grpSp>
        <p:sp>
          <p:nvSpPr>
            <p:cNvPr id="37" name="화살표: 줄무늬가 있는 오른쪽 36">
              <a:extLst>
                <a:ext uri="{FF2B5EF4-FFF2-40B4-BE49-F238E27FC236}">
                  <a16:creationId xmlns:a16="http://schemas.microsoft.com/office/drawing/2014/main" id="{317C4CB9-443A-4AFA-A101-52C75FC147F9}"/>
                </a:ext>
              </a:extLst>
            </p:cNvPr>
            <p:cNvSpPr/>
            <p:nvPr/>
          </p:nvSpPr>
          <p:spPr>
            <a:xfrm rot="8940367">
              <a:off x="6742350" y="3787226"/>
              <a:ext cx="1182648" cy="548640"/>
            </a:xfrm>
            <a:prstGeom prst="stripedRightArrow">
              <a:avLst/>
            </a:prstGeom>
            <a:solidFill>
              <a:srgbClr val="F49C29">
                <a:alpha val="90000"/>
              </a:srgbClr>
            </a:solidFill>
            <a:ln w="3564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ko-KR" altLang="en-US" sz="1350" dirty="0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158D9F6D-E716-448F-9239-7994FF5CCD9D}"/>
              </a:ext>
            </a:extLst>
          </p:cNvPr>
          <p:cNvSpPr txBox="1"/>
          <p:nvPr/>
        </p:nvSpPr>
        <p:spPr>
          <a:xfrm>
            <a:off x="2140216" y="6014444"/>
            <a:ext cx="12448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학교 안전강화</a:t>
            </a:r>
            <a:r>
              <a:rPr lang="en-US" altLang="ko-KR" sz="105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,</a:t>
            </a:r>
          </a:p>
          <a:p>
            <a:r>
              <a:rPr lang="ko-KR" altLang="en-US" sz="105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노후시설 개선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4BF2D9F-616B-4AC2-BD8F-1BD69151778B}"/>
              </a:ext>
            </a:extLst>
          </p:cNvPr>
          <p:cNvSpPr txBox="1"/>
          <p:nvPr/>
        </p:nvSpPr>
        <p:spPr>
          <a:xfrm>
            <a:off x="3807388" y="3809026"/>
            <a:ext cx="12448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안전 </a:t>
            </a:r>
            <a:r>
              <a:rPr lang="ko-KR" altLang="en-US" sz="1050" dirty="0" err="1">
                <a:solidFill>
                  <a:schemeClr val="bg2">
                    <a:lumMod val="50000"/>
                  </a:schemeClr>
                </a:solidFill>
                <a:latin typeface="+mn-ea"/>
              </a:rPr>
              <a:t>취약부</a:t>
            </a:r>
            <a:r>
              <a:rPr lang="ko-KR" altLang="en-US" sz="105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 개선</a:t>
            </a:r>
            <a:r>
              <a:rPr lang="en-US" altLang="ko-KR" sz="105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,</a:t>
            </a:r>
          </a:p>
          <a:p>
            <a:r>
              <a:rPr lang="ko-KR" altLang="en-US" sz="105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효율적 시설 투자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BCF118F-AD9A-4A46-9150-9DF0FF3999AD}"/>
              </a:ext>
            </a:extLst>
          </p:cNvPr>
          <p:cNvSpPr txBox="1"/>
          <p:nvPr/>
        </p:nvSpPr>
        <p:spPr>
          <a:xfrm>
            <a:off x="528046" y="3757130"/>
            <a:ext cx="86519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05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사용자 안전 인식 향상</a:t>
            </a:r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89C14F3B-7B44-4608-8131-E0CBB70F8D09}"/>
              </a:ext>
            </a:extLst>
          </p:cNvPr>
          <p:cNvGrpSpPr/>
          <p:nvPr/>
        </p:nvGrpSpPr>
        <p:grpSpPr>
          <a:xfrm>
            <a:off x="11061" y="3264739"/>
            <a:ext cx="5210261" cy="2815523"/>
            <a:chOff x="6829425" y="3471015"/>
            <a:chExt cx="5210261" cy="2815523"/>
          </a:xfrm>
        </p:grpSpPr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BE19D566-BBCF-49D6-B257-B10024636047}"/>
                </a:ext>
              </a:extLst>
            </p:cNvPr>
            <p:cNvGrpSpPr/>
            <p:nvPr/>
          </p:nvGrpSpPr>
          <p:grpSpPr>
            <a:xfrm>
              <a:off x="8268762" y="3471015"/>
              <a:ext cx="2280787" cy="2815523"/>
              <a:chOff x="8750461" y="3791837"/>
              <a:chExt cx="1779209" cy="2196349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9B26D2D-ABF2-4D27-A8E1-60387A6CF79F}"/>
                  </a:ext>
                </a:extLst>
              </p:cNvPr>
              <p:cNvSpPr txBox="1"/>
              <p:nvPr/>
            </p:nvSpPr>
            <p:spPr>
              <a:xfrm>
                <a:off x="8942182" y="5760098"/>
                <a:ext cx="1418764" cy="2280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1300" b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rPr>
                  <a:t>정책적 기대효과</a:t>
                </a:r>
                <a:endParaRPr lang="en-US" altLang="ko-KR" sz="13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  <p:grpSp>
            <p:nvGrpSpPr>
              <p:cNvPr id="51" name="그룹 50">
                <a:extLst>
                  <a:ext uri="{FF2B5EF4-FFF2-40B4-BE49-F238E27FC236}">
                    <a16:creationId xmlns:a16="http://schemas.microsoft.com/office/drawing/2014/main" id="{320358EF-14D0-4393-974A-B23C197A7D98}"/>
                  </a:ext>
                </a:extLst>
              </p:cNvPr>
              <p:cNvGrpSpPr/>
              <p:nvPr/>
            </p:nvGrpSpPr>
            <p:grpSpPr>
              <a:xfrm>
                <a:off x="8750461" y="3791837"/>
                <a:ext cx="1779209" cy="1779209"/>
                <a:chOff x="8750461" y="3791837"/>
                <a:chExt cx="1779209" cy="1779209"/>
              </a:xfrm>
            </p:grpSpPr>
            <p:sp>
              <p:nvSpPr>
                <p:cNvPr id="62" name="타원 61">
                  <a:extLst>
                    <a:ext uri="{FF2B5EF4-FFF2-40B4-BE49-F238E27FC236}">
                      <a16:creationId xmlns:a16="http://schemas.microsoft.com/office/drawing/2014/main" id="{EDD1D73B-106E-4F47-8101-C39ECF8AED29}"/>
                    </a:ext>
                  </a:extLst>
                </p:cNvPr>
                <p:cNvSpPr/>
                <p:nvPr/>
              </p:nvSpPr>
              <p:spPr>
                <a:xfrm>
                  <a:off x="9080047" y="4121423"/>
                  <a:ext cx="1120037" cy="1120037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ko-KR" altLang="en-US" sz="1400" b="1" dirty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latin typeface="+mn-ea"/>
                    </a:rPr>
                    <a:t>안전인증</a:t>
                  </a:r>
                  <a:endParaRPr lang="en-US" altLang="ko-KR" sz="1400" b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endParaRPr>
                </a:p>
                <a:p>
                  <a:pPr algn="ctr"/>
                  <a:r>
                    <a:rPr lang="ko-KR" altLang="en-US" sz="1400" b="1" dirty="0">
                      <a:ln>
                        <a:solidFill>
                          <a:schemeClr val="accent1"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latin typeface="+mn-ea"/>
                    </a:rPr>
                    <a:t>기대효과</a:t>
                  </a:r>
                </a:p>
              </p:txBody>
            </p:sp>
            <p:sp>
              <p:nvSpPr>
                <p:cNvPr id="63" name="타원 62">
                  <a:extLst>
                    <a:ext uri="{FF2B5EF4-FFF2-40B4-BE49-F238E27FC236}">
                      <a16:creationId xmlns:a16="http://schemas.microsoft.com/office/drawing/2014/main" id="{9B744927-930C-488B-B108-BB4A7986E855}"/>
                    </a:ext>
                  </a:extLst>
                </p:cNvPr>
                <p:cNvSpPr/>
                <p:nvPr/>
              </p:nvSpPr>
              <p:spPr>
                <a:xfrm>
                  <a:off x="8750461" y="3791837"/>
                  <a:ext cx="1779209" cy="1779209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ko-KR" altLang="en-US" sz="160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2" name="그룹 51">
                <a:extLst>
                  <a:ext uri="{FF2B5EF4-FFF2-40B4-BE49-F238E27FC236}">
                    <a16:creationId xmlns:a16="http://schemas.microsoft.com/office/drawing/2014/main" id="{03AE45BF-E58B-42AE-AAE8-53EC40C97F39}"/>
                  </a:ext>
                </a:extLst>
              </p:cNvPr>
              <p:cNvGrpSpPr/>
              <p:nvPr/>
            </p:nvGrpSpPr>
            <p:grpSpPr>
              <a:xfrm>
                <a:off x="8801060" y="3969272"/>
                <a:ext cx="1678010" cy="300715"/>
                <a:chOff x="8786028" y="3969272"/>
                <a:chExt cx="1678010" cy="300715"/>
              </a:xfrm>
            </p:grpSpPr>
            <p:grpSp>
              <p:nvGrpSpPr>
                <p:cNvPr id="56" name="그룹 55">
                  <a:extLst>
                    <a:ext uri="{FF2B5EF4-FFF2-40B4-BE49-F238E27FC236}">
                      <a16:creationId xmlns:a16="http://schemas.microsoft.com/office/drawing/2014/main" id="{063B48C0-718A-44E3-9322-D01BFEF29331}"/>
                    </a:ext>
                  </a:extLst>
                </p:cNvPr>
                <p:cNvGrpSpPr/>
                <p:nvPr/>
              </p:nvGrpSpPr>
              <p:grpSpPr>
                <a:xfrm>
                  <a:off x="8786028" y="3969272"/>
                  <a:ext cx="300715" cy="300715"/>
                  <a:chOff x="6007658" y="3109765"/>
                  <a:chExt cx="236662" cy="236662"/>
                </a:xfrm>
              </p:grpSpPr>
              <p:sp>
                <p:nvSpPr>
                  <p:cNvPr id="60" name="타원 59">
                    <a:extLst>
                      <a:ext uri="{FF2B5EF4-FFF2-40B4-BE49-F238E27FC236}">
                        <a16:creationId xmlns:a16="http://schemas.microsoft.com/office/drawing/2014/main" id="{196E1F48-F70C-4E4D-B11B-B62416B590CA}"/>
                      </a:ext>
                    </a:extLst>
                  </p:cNvPr>
                  <p:cNvSpPr/>
                  <p:nvPr/>
                </p:nvSpPr>
                <p:spPr>
                  <a:xfrm>
                    <a:off x="6007658" y="3109765"/>
                    <a:ext cx="236662" cy="236662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  <a:alpha val="2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1" name="타원 60">
                    <a:extLst>
                      <a:ext uri="{FF2B5EF4-FFF2-40B4-BE49-F238E27FC236}">
                        <a16:creationId xmlns:a16="http://schemas.microsoft.com/office/drawing/2014/main" id="{80C22430-3A33-402F-8C2F-FF778F547FA8}"/>
                      </a:ext>
                    </a:extLst>
                  </p:cNvPr>
                  <p:cNvSpPr/>
                  <p:nvPr/>
                </p:nvSpPr>
                <p:spPr>
                  <a:xfrm>
                    <a:off x="6071651" y="3173758"/>
                    <a:ext cx="108677" cy="1086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57" name="그룹 56">
                  <a:extLst>
                    <a:ext uri="{FF2B5EF4-FFF2-40B4-BE49-F238E27FC236}">
                      <a16:creationId xmlns:a16="http://schemas.microsoft.com/office/drawing/2014/main" id="{E94AFFD2-CFDA-4D9A-AC74-71A44D1B1D7A}"/>
                    </a:ext>
                  </a:extLst>
                </p:cNvPr>
                <p:cNvGrpSpPr/>
                <p:nvPr/>
              </p:nvGrpSpPr>
              <p:grpSpPr>
                <a:xfrm>
                  <a:off x="10163323" y="3969272"/>
                  <a:ext cx="300715" cy="300715"/>
                  <a:chOff x="6007658" y="3109765"/>
                  <a:chExt cx="236662" cy="236662"/>
                </a:xfrm>
              </p:grpSpPr>
              <p:sp>
                <p:nvSpPr>
                  <p:cNvPr id="58" name="타원 57">
                    <a:extLst>
                      <a:ext uri="{FF2B5EF4-FFF2-40B4-BE49-F238E27FC236}">
                        <a16:creationId xmlns:a16="http://schemas.microsoft.com/office/drawing/2014/main" id="{0E34E4BC-CFD5-448B-82E8-B57AD9E08B3F}"/>
                      </a:ext>
                    </a:extLst>
                  </p:cNvPr>
                  <p:cNvSpPr/>
                  <p:nvPr/>
                </p:nvSpPr>
                <p:spPr>
                  <a:xfrm>
                    <a:off x="6007658" y="3109765"/>
                    <a:ext cx="236662" cy="236662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  <a:alpha val="2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59" name="타원 58">
                    <a:extLst>
                      <a:ext uri="{FF2B5EF4-FFF2-40B4-BE49-F238E27FC236}">
                        <a16:creationId xmlns:a16="http://schemas.microsoft.com/office/drawing/2014/main" id="{E2685712-13E6-44AB-B13B-CEC77F9D1EB0}"/>
                      </a:ext>
                    </a:extLst>
                  </p:cNvPr>
                  <p:cNvSpPr/>
                  <p:nvPr/>
                </p:nvSpPr>
                <p:spPr>
                  <a:xfrm>
                    <a:off x="6071651" y="3173758"/>
                    <a:ext cx="108677" cy="108677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53" name="그룹 52">
                <a:extLst>
                  <a:ext uri="{FF2B5EF4-FFF2-40B4-BE49-F238E27FC236}">
                    <a16:creationId xmlns:a16="http://schemas.microsoft.com/office/drawing/2014/main" id="{BEDDD6B6-F3C7-447E-9A4E-6E429B082FCE}"/>
                  </a:ext>
                </a:extLst>
              </p:cNvPr>
              <p:cNvGrpSpPr/>
              <p:nvPr/>
            </p:nvGrpSpPr>
            <p:grpSpPr>
              <a:xfrm>
                <a:off x="9501204" y="5416504"/>
                <a:ext cx="300715" cy="300715"/>
                <a:chOff x="6007658" y="3109765"/>
                <a:chExt cx="236662" cy="236662"/>
              </a:xfrm>
            </p:grpSpPr>
            <p:sp>
              <p:nvSpPr>
                <p:cNvPr id="54" name="타원 53">
                  <a:extLst>
                    <a:ext uri="{FF2B5EF4-FFF2-40B4-BE49-F238E27FC236}">
                      <a16:creationId xmlns:a16="http://schemas.microsoft.com/office/drawing/2014/main" id="{640D4003-42D5-42E6-BA0E-B65E443E69E0}"/>
                    </a:ext>
                  </a:extLst>
                </p:cNvPr>
                <p:cNvSpPr/>
                <p:nvPr/>
              </p:nvSpPr>
              <p:spPr>
                <a:xfrm>
                  <a:off x="6007658" y="3109765"/>
                  <a:ext cx="236662" cy="236662"/>
                </a:xfrm>
                <a:prstGeom prst="ellipse">
                  <a:avLst/>
                </a:prstGeom>
                <a:solidFill>
                  <a:schemeClr val="accent6">
                    <a:lumMod val="75000"/>
                    <a:alpha val="2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5" name="타원 54">
                  <a:extLst>
                    <a:ext uri="{FF2B5EF4-FFF2-40B4-BE49-F238E27FC236}">
                      <a16:creationId xmlns:a16="http://schemas.microsoft.com/office/drawing/2014/main" id="{45218083-D051-428D-BEC1-E3416A64180F}"/>
                    </a:ext>
                  </a:extLst>
                </p:cNvPr>
                <p:cNvSpPr/>
                <p:nvPr/>
              </p:nvSpPr>
              <p:spPr>
                <a:xfrm>
                  <a:off x="6071651" y="3173758"/>
                  <a:ext cx="108677" cy="108677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01EF0703-B2CC-4736-87E2-5E31074CB034}"/>
                </a:ext>
              </a:extLst>
            </p:cNvPr>
            <p:cNvGrpSpPr/>
            <p:nvPr/>
          </p:nvGrpSpPr>
          <p:grpSpPr>
            <a:xfrm>
              <a:off x="6829425" y="3747915"/>
              <a:ext cx="5210261" cy="292388"/>
              <a:chOff x="6829425" y="3747915"/>
              <a:chExt cx="5210261" cy="292388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DB07412-FD86-4910-9693-905CD8071F6B}"/>
                  </a:ext>
                </a:extLst>
              </p:cNvPr>
              <p:cNvSpPr txBox="1"/>
              <p:nvPr/>
            </p:nvSpPr>
            <p:spPr>
              <a:xfrm>
                <a:off x="6829425" y="3747915"/>
                <a:ext cx="1543571" cy="2923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1300" b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rPr>
                  <a:t>사회적 기대효과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D78EC3A-8762-4C7F-9D9B-C95E359BBA8C}"/>
                  </a:ext>
                </a:extLst>
              </p:cNvPr>
              <p:cNvSpPr txBox="1"/>
              <p:nvPr/>
            </p:nvSpPr>
            <p:spPr>
              <a:xfrm>
                <a:off x="10588920" y="3747915"/>
                <a:ext cx="1450766" cy="2923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ko-KR" altLang="en-US" sz="1300" b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rPr>
                  <a:t>경제적</a:t>
                </a:r>
                <a:r>
                  <a:rPr lang="en-US" altLang="ko-KR" sz="1300" b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rPr>
                  <a:t> </a:t>
                </a:r>
                <a:r>
                  <a:rPr lang="ko-KR" altLang="en-US" sz="1300" b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rPr>
                  <a:t>기대효과</a:t>
                </a:r>
                <a:endParaRPr lang="en-US" altLang="ko-KR" sz="13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40E978B1-28C7-4723-B053-A6C85194DFF3}"/>
              </a:ext>
            </a:extLst>
          </p:cNvPr>
          <p:cNvSpPr txBox="1"/>
          <p:nvPr/>
        </p:nvSpPr>
        <p:spPr>
          <a:xfrm>
            <a:off x="5862132" y="3020607"/>
            <a:ext cx="1543571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3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시설안전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F7E93DA-F458-4E9A-92BF-EC0471BAD2E0}"/>
              </a:ext>
            </a:extLst>
          </p:cNvPr>
          <p:cNvSpPr txBox="1"/>
          <p:nvPr/>
        </p:nvSpPr>
        <p:spPr>
          <a:xfrm>
            <a:off x="7637629" y="5440519"/>
            <a:ext cx="1543571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3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외부환경안전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D6CA3AA-274B-4D21-AEDC-33BA0148CB53}"/>
              </a:ext>
            </a:extLst>
          </p:cNvPr>
          <p:cNvSpPr txBox="1"/>
          <p:nvPr/>
        </p:nvSpPr>
        <p:spPr>
          <a:xfrm>
            <a:off x="4049451" y="5440519"/>
            <a:ext cx="1543571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3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49C29"/>
                </a:solidFill>
                <a:latin typeface="+mn-ea"/>
              </a:rPr>
              <a:t>실내환경안전</a:t>
            </a: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5A71EB30-C472-49A8-BF43-F8D1EC9F298F}"/>
              </a:ext>
            </a:extLst>
          </p:cNvPr>
          <p:cNvSpPr/>
          <p:nvPr/>
        </p:nvSpPr>
        <p:spPr>
          <a:xfrm>
            <a:off x="691952" y="1559260"/>
            <a:ext cx="8064896" cy="25202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ABB69F7-06CE-452A-845F-19C89CA29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DEC37-46E7-4A1C-A0DA-02DFD91F0224}" type="slidenum">
              <a:rPr lang="ko-KR" altLang="en-US" smtClean="0"/>
              <a:pPr>
                <a:defRPr/>
              </a:pPr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9590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_x804338920" descr="EMB00001048067f">
            <a:extLst>
              <a:ext uri="{FF2B5EF4-FFF2-40B4-BE49-F238E27FC236}">
                <a16:creationId xmlns:a16="http://schemas.microsoft.com/office/drawing/2014/main" id="{134F91E4-FE81-4E84-940A-A17F88314E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7" t="30406" b="51140"/>
          <a:stretch/>
        </p:blipFill>
        <p:spPr bwMode="auto">
          <a:xfrm flipH="1">
            <a:off x="-2" y="0"/>
            <a:ext cx="9144001" cy="821246"/>
          </a:xfrm>
          <a:prstGeom prst="rect">
            <a:avLst/>
          </a:prstGeom>
          <a:gradFill>
            <a:gsLst>
              <a:gs pos="0">
                <a:srgbClr val="0070C0"/>
              </a:gs>
              <a:gs pos="85000">
                <a:schemeClr val="accent1">
                  <a:lumMod val="40000"/>
                  <a:lumOff val="60000"/>
                </a:schemeClr>
              </a:gs>
              <a:gs pos="72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8900000" scaled="1"/>
          </a:gradFill>
        </p:spPr>
      </p:pic>
      <p:pic>
        <p:nvPicPr>
          <p:cNvPr id="20" name="Picture 6" descr="교육부 국문 좌우">
            <a:extLst>
              <a:ext uri="{FF2B5EF4-FFF2-40B4-BE49-F238E27FC236}">
                <a16:creationId xmlns:a16="http://schemas.microsoft.com/office/drawing/2014/main" id="{42A1431B-90AF-47C2-934B-3F4B54ECC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132" y="181401"/>
            <a:ext cx="351816" cy="52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1724839D-C5A6-402E-A50D-CB005CE653D4}"/>
              </a:ext>
            </a:extLst>
          </p:cNvPr>
          <p:cNvSpPr/>
          <p:nvPr/>
        </p:nvSpPr>
        <p:spPr>
          <a:xfrm>
            <a:off x="481781" y="1191533"/>
            <a:ext cx="63318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000" b="1" spc="-150" dirty="0">
                <a:ln>
                  <a:solidFill>
                    <a:schemeClr val="tx2">
                      <a:tint val="1000"/>
                      <a:alpha val="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ea"/>
              </a:rPr>
              <a:t>03. </a:t>
            </a:r>
            <a:r>
              <a:rPr lang="ko-KR" altLang="en-US" sz="2000" b="1" spc="-150" dirty="0">
                <a:ln>
                  <a:solidFill>
                    <a:schemeClr val="tx2">
                      <a:tint val="1000"/>
                      <a:alpha val="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ea"/>
              </a:rPr>
              <a:t>안전 인증 대상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0EA24044-F788-4ACD-AF1B-194E5255F8B0}"/>
              </a:ext>
            </a:extLst>
          </p:cNvPr>
          <p:cNvSpPr/>
          <p:nvPr/>
        </p:nvSpPr>
        <p:spPr>
          <a:xfrm>
            <a:off x="3186447" y="1743467"/>
            <a:ext cx="5159637" cy="7521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D5BBD656-1317-497B-90C6-B09221C4096D}"/>
              </a:ext>
            </a:extLst>
          </p:cNvPr>
          <p:cNvGrpSpPr/>
          <p:nvPr/>
        </p:nvGrpSpPr>
        <p:grpSpPr>
          <a:xfrm>
            <a:off x="3186447" y="1419662"/>
            <a:ext cx="5159633" cy="349190"/>
            <a:chOff x="493910" y="1819565"/>
            <a:chExt cx="5159633" cy="521261"/>
          </a:xfrm>
        </p:grpSpPr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754045CB-3FCF-4958-B390-C953201CFFE2}"/>
                </a:ext>
              </a:extLst>
            </p:cNvPr>
            <p:cNvSpPr/>
            <p:nvPr/>
          </p:nvSpPr>
          <p:spPr>
            <a:xfrm>
              <a:off x="493910" y="1820676"/>
              <a:ext cx="5159633" cy="48254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8BA9DAF9-0870-4F05-A5EF-CDCDE365A093}"/>
                </a:ext>
              </a:extLst>
            </p:cNvPr>
            <p:cNvSpPr/>
            <p:nvPr/>
          </p:nvSpPr>
          <p:spPr>
            <a:xfrm>
              <a:off x="530611" y="1835442"/>
              <a:ext cx="4123820" cy="5053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600" b="1" spc="-150" dirty="0">
                  <a:ln>
                    <a:solidFill>
                      <a:schemeClr val="tx2">
                        <a:tint val="1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법적근거</a:t>
              </a:r>
            </a:p>
          </p:txBody>
        </p:sp>
        <p:sp>
          <p:nvSpPr>
            <p:cNvPr id="2" name="자유형: 도형 1">
              <a:extLst>
                <a:ext uri="{FF2B5EF4-FFF2-40B4-BE49-F238E27FC236}">
                  <a16:creationId xmlns:a16="http://schemas.microsoft.com/office/drawing/2014/main" id="{47811E73-03E8-41B0-A302-8F5DE1B2C6B8}"/>
                </a:ext>
              </a:extLst>
            </p:cNvPr>
            <p:cNvSpPr/>
            <p:nvPr/>
          </p:nvSpPr>
          <p:spPr>
            <a:xfrm>
              <a:off x="5033818" y="1819565"/>
              <a:ext cx="0" cy="474652"/>
            </a:xfrm>
            <a:custGeom>
              <a:avLst/>
              <a:gdLst>
                <a:gd name="connsiteX0" fmla="*/ 0 w 0"/>
                <a:gd name="connsiteY0" fmla="*/ 0 h 535709"/>
                <a:gd name="connsiteX1" fmla="*/ 0 w 0"/>
                <a:gd name="connsiteY1" fmla="*/ 535709 h 535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535709">
                  <a:moveTo>
                    <a:pt x="0" y="0"/>
                  </a:moveTo>
                  <a:lnTo>
                    <a:pt x="0" y="535709"/>
                  </a:lnTo>
                </a:path>
              </a:pathLst>
            </a:cu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1405CB9C-13B2-42F4-8A2F-62830DD7E7EF}"/>
                </a:ext>
              </a:extLst>
            </p:cNvPr>
            <p:cNvSpPr/>
            <p:nvPr/>
          </p:nvSpPr>
          <p:spPr>
            <a:xfrm>
              <a:off x="5175220" y="1819565"/>
              <a:ext cx="0" cy="474652"/>
            </a:xfrm>
            <a:custGeom>
              <a:avLst/>
              <a:gdLst>
                <a:gd name="connsiteX0" fmla="*/ 0 w 0"/>
                <a:gd name="connsiteY0" fmla="*/ 0 h 535709"/>
                <a:gd name="connsiteX1" fmla="*/ 0 w 0"/>
                <a:gd name="connsiteY1" fmla="*/ 535709 h 535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535709">
                  <a:moveTo>
                    <a:pt x="0" y="0"/>
                  </a:moveTo>
                  <a:lnTo>
                    <a:pt x="0" y="535709"/>
                  </a:lnTo>
                </a:path>
              </a:pathLst>
            </a:cu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B8B57403-B20E-444E-98A1-A89514B70ED0}"/>
                </a:ext>
              </a:extLst>
            </p:cNvPr>
            <p:cNvSpPr/>
            <p:nvPr/>
          </p:nvSpPr>
          <p:spPr>
            <a:xfrm>
              <a:off x="5307196" y="1819565"/>
              <a:ext cx="0" cy="474652"/>
            </a:xfrm>
            <a:custGeom>
              <a:avLst/>
              <a:gdLst>
                <a:gd name="connsiteX0" fmla="*/ 0 w 0"/>
                <a:gd name="connsiteY0" fmla="*/ 0 h 535709"/>
                <a:gd name="connsiteX1" fmla="*/ 0 w 0"/>
                <a:gd name="connsiteY1" fmla="*/ 535709 h 535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535709">
                  <a:moveTo>
                    <a:pt x="0" y="0"/>
                  </a:moveTo>
                  <a:lnTo>
                    <a:pt x="0" y="535709"/>
                  </a:lnTo>
                </a:path>
              </a:pathLst>
            </a:cu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42CE09DC-6A53-48ED-BE27-20931C99820D}"/>
              </a:ext>
            </a:extLst>
          </p:cNvPr>
          <p:cNvGrpSpPr/>
          <p:nvPr/>
        </p:nvGrpSpPr>
        <p:grpSpPr>
          <a:xfrm>
            <a:off x="3255415" y="1821245"/>
            <a:ext cx="5026170" cy="628211"/>
            <a:chOff x="640080" y="1369104"/>
            <a:chExt cx="10932240" cy="812423"/>
          </a:xfrm>
        </p:grpSpPr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291C266A-9DAD-4F77-B8E5-945F67AA4AAC}"/>
                </a:ext>
              </a:extLst>
            </p:cNvPr>
            <p:cNvSpPr/>
            <p:nvPr/>
          </p:nvSpPr>
          <p:spPr>
            <a:xfrm>
              <a:off x="640080" y="1369104"/>
              <a:ext cx="10932240" cy="8124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F3AE99E-0323-4F30-AC7C-64146F617224}"/>
                </a:ext>
              </a:extLst>
            </p:cNvPr>
            <p:cNvSpPr txBox="1"/>
            <p:nvPr/>
          </p:nvSpPr>
          <p:spPr>
            <a:xfrm>
              <a:off x="757392" y="1402466"/>
              <a:ext cx="10656481" cy="755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6000" indent="-126000">
                <a:lnSpc>
                  <a:spcPct val="120000"/>
                </a:lnSpc>
                <a:buClr>
                  <a:schemeClr val="bg1">
                    <a:lumMod val="7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40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「교육시설 등의 안전 및 유지관리 등에 관한 </a:t>
              </a:r>
              <a:r>
                <a:rPr lang="ko-KR" altLang="en-US" sz="1400" dirty="0" err="1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법률」제</a:t>
              </a:r>
              <a:r>
                <a:rPr lang="en-US" altLang="ko-KR" sz="140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11</a:t>
              </a:r>
              <a:r>
                <a:rPr lang="ko-KR" altLang="en-US" sz="140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조</a:t>
              </a:r>
            </a:p>
            <a:p>
              <a:pPr marL="126000" indent="-126000">
                <a:lnSpc>
                  <a:spcPct val="120000"/>
                </a:lnSpc>
                <a:buClr>
                  <a:schemeClr val="bg1">
                    <a:lumMod val="7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40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「교육시설안전 인증 운영 규정」 고시</a:t>
              </a:r>
            </a:p>
          </p:txBody>
        </p:sp>
      </p:grp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39BA4DC7-83B0-4250-94F5-3C86D9C3F025}"/>
              </a:ext>
            </a:extLst>
          </p:cNvPr>
          <p:cNvSpPr/>
          <p:nvPr/>
        </p:nvSpPr>
        <p:spPr>
          <a:xfrm>
            <a:off x="754791" y="2753040"/>
            <a:ext cx="2072945" cy="59609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latin typeface="+mn-ea"/>
              </a:rPr>
              <a:t>학교시설</a:t>
            </a:r>
            <a:endParaRPr lang="en-US" altLang="ko-KR" sz="1600" b="1" dirty="0">
              <a:latin typeface="+mn-ea"/>
            </a:endParaRPr>
          </a:p>
          <a:p>
            <a:pPr algn="ctr"/>
            <a:r>
              <a:rPr lang="en-US" altLang="ko-KR" sz="1600" b="1" dirty="0">
                <a:latin typeface="+mn-ea"/>
              </a:rPr>
              <a:t>(</a:t>
            </a:r>
            <a:r>
              <a:rPr lang="ko-KR" altLang="en-US" sz="1600" b="1" dirty="0">
                <a:latin typeface="+mn-ea"/>
              </a:rPr>
              <a:t>유</a:t>
            </a:r>
            <a:r>
              <a:rPr lang="en-US" altLang="ko-KR" sz="1600" b="1" dirty="0">
                <a:latin typeface="+mn-ea"/>
              </a:rPr>
              <a:t>/</a:t>
            </a:r>
            <a:r>
              <a:rPr lang="ko-KR" altLang="en-US" sz="1600" b="1" dirty="0">
                <a:latin typeface="+mn-ea"/>
              </a:rPr>
              <a:t>초</a:t>
            </a:r>
            <a:r>
              <a:rPr lang="en-US" altLang="ko-KR" sz="1600" b="1" dirty="0">
                <a:latin typeface="+mn-ea"/>
              </a:rPr>
              <a:t>/</a:t>
            </a:r>
            <a:r>
              <a:rPr lang="ko-KR" altLang="en-US" sz="1600" b="1" dirty="0">
                <a:latin typeface="+mn-ea"/>
              </a:rPr>
              <a:t>중</a:t>
            </a:r>
            <a:r>
              <a:rPr lang="en-US" altLang="ko-KR" sz="1600" b="1" dirty="0">
                <a:latin typeface="+mn-ea"/>
              </a:rPr>
              <a:t>/</a:t>
            </a:r>
            <a:r>
              <a:rPr lang="ko-KR" altLang="en-US" sz="1600" b="1" dirty="0">
                <a:latin typeface="+mn-ea"/>
              </a:rPr>
              <a:t>고</a:t>
            </a:r>
            <a:r>
              <a:rPr lang="en-US" altLang="ko-KR" sz="1600" b="1" dirty="0">
                <a:latin typeface="+mn-ea"/>
              </a:rPr>
              <a:t>/</a:t>
            </a:r>
            <a:r>
              <a:rPr lang="ko-KR" altLang="en-US" sz="1600" b="1" dirty="0">
                <a:latin typeface="+mn-ea"/>
              </a:rPr>
              <a:t>특수</a:t>
            </a:r>
            <a:r>
              <a:rPr lang="en-US" altLang="ko-KR" sz="1600" b="1" dirty="0">
                <a:latin typeface="+mn-ea"/>
              </a:rPr>
              <a:t>)</a:t>
            </a:r>
            <a:endParaRPr lang="ko-KR" altLang="en-US" sz="1600" b="1" dirty="0">
              <a:latin typeface="+mn-e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C8E71796-0B50-4A04-97FF-438CF67AC85C}"/>
              </a:ext>
            </a:extLst>
          </p:cNvPr>
          <p:cNvSpPr/>
          <p:nvPr/>
        </p:nvSpPr>
        <p:spPr>
          <a:xfrm>
            <a:off x="3192083" y="2757024"/>
            <a:ext cx="5159632" cy="5960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연면적 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100m</a:t>
            </a:r>
            <a:r>
              <a:rPr lang="en-US" altLang="ko-KR" sz="1600" baseline="30000" dirty="0">
                <a:solidFill>
                  <a:schemeClr val="tx1"/>
                </a:solidFill>
                <a:latin typeface="+mn-ea"/>
              </a:rPr>
              <a:t>2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이상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학교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유치원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)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 단위로 인증</a:t>
            </a: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E734EEA0-F62F-43A1-8975-4459280ED53E}"/>
              </a:ext>
            </a:extLst>
          </p:cNvPr>
          <p:cNvSpPr/>
          <p:nvPr/>
        </p:nvSpPr>
        <p:spPr>
          <a:xfrm>
            <a:off x="754791" y="3582720"/>
            <a:ext cx="2072945" cy="59609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latin typeface="+mn-ea"/>
              </a:rPr>
              <a:t>학생수련원</a:t>
            </a:r>
            <a:r>
              <a:rPr lang="en-US" altLang="ko-KR" sz="1600" b="1" dirty="0">
                <a:latin typeface="+mn-ea"/>
              </a:rPr>
              <a:t>, </a:t>
            </a:r>
            <a:r>
              <a:rPr lang="ko-KR" altLang="en-US" sz="1600" b="1" dirty="0">
                <a:latin typeface="+mn-ea"/>
              </a:rPr>
              <a:t>도서관</a:t>
            </a: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3C124181-4E39-4F99-93CB-A3E735422FF8}"/>
              </a:ext>
            </a:extLst>
          </p:cNvPr>
          <p:cNvSpPr/>
          <p:nvPr/>
        </p:nvSpPr>
        <p:spPr>
          <a:xfrm>
            <a:off x="3216419" y="3582724"/>
            <a:ext cx="5133745" cy="5960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연면적 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1,000m</a:t>
            </a:r>
            <a:r>
              <a:rPr lang="en-US" altLang="ko-KR" sz="1600" baseline="30000" dirty="0">
                <a:solidFill>
                  <a:schemeClr val="tx1"/>
                </a:solidFill>
                <a:latin typeface="+mn-ea"/>
              </a:rPr>
              <a:t>2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이상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 기관 단위로 인증</a:t>
            </a: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3FFCE254-0818-45CA-9791-CDBB48976306}"/>
              </a:ext>
            </a:extLst>
          </p:cNvPr>
          <p:cNvSpPr/>
          <p:nvPr/>
        </p:nvSpPr>
        <p:spPr>
          <a:xfrm>
            <a:off x="754791" y="4415391"/>
            <a:ext cx="2072945" cy="59609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latin typeface="+mn-ea"/>
              </a:rPr>
              <a:t>대학 및 기타시설 등</a:t>
            </a: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6748A5FA-16B8-4D45-9E92-9F095F637DC8}"/>
              </a:ext>
            </a:extLst>
          </p:cNvPr>
          <p:cNvSpPr/>
          <p:nvPr/>
        </p:nvSpPr>
        <p:spPr>
          <a:xfrm>
            <a:off x="3192082" y="4415395"/>
            <a:ext cx="5133745" cy="59609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연면적 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3,000m</a:t>
            </a:r>
            <a:r>
              <a:rPr lang="en-US" altLang="ko-KR" sz="1600" baseline="30000" dirty="0">
                <a:solidFill>
                  <a:schemeClr val="tx1"/>
                </a:solidFill>
                <a:latin typeface="+mn-ea"/>
              </a:rPr>
              <a:t>2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이상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건축물 단위로 인증</a:t>
            </a:r>
          </a:p>
        </p:txBody>
      </p:sp>
      <p:sp>
        <p:nvSpPr>
          <p:cNvPr id="50" name="직사각형 42">
            <a:extLst>
              <a:ext uri="{FF2B5EF4-FFF2-40B4-BE49-F238E27FC236}">
                <a16:creationId xmlns:a16="http://schemas.microsoft.com/office/drawing/2014/main" id="{31864D2E-87B0-412D-A990-5E36F0FBFAAC}"/>
              </a:ext>
            </a:extLst>
          </p:cNvPr>
          <p:cNvSpPr/>
          <p:nvPr/>
        </p:nvSpPr>
        <p:spPr>
          <a:xfrm>
            <a:off x="5457163" y="2925598"/>
            <a:ext cx="1355734" cy="261541"/>
          </a:xfrm>
          <a:prstGeom prst="roundRect">
            <a:avLst>
              <a:gd name="adj" fmla="val 50000"/>
            </a:avLst>
          </a:prstGeom>
          <a:solidFill>
            <a:srgbClr val="F28F0C">
              <a:alpha val="35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endParaRPr lang="ko-KR" altLang="en-US" sz="900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rgbClr val="F28F0C"/>
              </a:solidFill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</p:txBody>
      </p:sp>
      <p:sp>
        <p:nvSpPr>
          <p:cNvPr id="51" name="직사각형 42">
            <a:extLst>
              <a:ext uri="{FF2B5EF4-FFF2-40B4-BE49-F238E27FC236}">
                <a16:creationId xmlns:a16="http://schemas.microsoft.com/office/drawing/2014/main" id="{3608A29B-5305-4F83-A58B-B683A0043F28}"/>
              </a:ext>
            </a:extLst>
          </p:cNvPr>
          <p:cNvSpPr/>
          <p:nvPr/>
        </p:nvSpPr>
        <p:spPr>
          <a:xfrm>
            <a:off x="5786542" y="3739646"/>
            <a:ext cx="838011" cy="261541"/>
          </a:xfrm>
          <a:prstGeom prst="roundRect">
            <a:avLst>
              <a:gd name="adj" fmla="val 50000"/>
            </a:avLst>
          </a:prstGeom>
          <a:solidFill>
            <a:srgbClr val="F28F0C">
              <a:alpha val="35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endParaRPr lang="ko-KR" altLang="en-US" sz="900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rgbClr val="F28F0C"/>
              </a:solidFill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</p:txBody>
      </p:sp>
      <p:sp>
        <p:nvSpPr>
          <p:cNvPr id="52" name="직사각형 42">
            <a:extLst>
              <a:ext uri="{FF2B5EF4-FFF2-40B4-BE49-F238E27FC236}">
                <a16:creationId xmlns:a16="http://schemas.microsoft.com/office/drawing/2014/main" id="{417CAAB0-8623-4AB8-B7B0-C42FC40BDC30}"/>
              </a:ext>
            </a:extLst>
          </p:cNvPr>
          <p:cNvSpPr/>
          <p:nvPr/>
        </p:nvSpPr>
        <p:spPr>
          <a:xfrm>
            <a:off x="5713267" y="4578692"/>
            <a:ext cx="915958" cy="261541"/>
          </a:xfrm>
          <a:prstGeom prst="roundRect">
            <a:avLst>
              <a:gd name="adj" fmla="val 50000"/>
            </a:avLst>
          </a:prstGeom>
          <a:solidFill>
            <a:srgbClr val="F28F0C">
              <a:alpha val="35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endParaRPr lang="ko-KR" altLang="en-US" sz="900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rgbClr val="F28F0C"/>
              </a:solidFill>
              <a:latin typeface="Noto Sans CJK KR Bold" panose="020B0800000000000000" pitchFamily="34" charset="-127"/>
              <a:ea typeface="Noto Sans CJK KR Bold" panose="020B0800000000000000" pitchFamily="34" charset="-127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F95651DC-940B-4157-AB18-E054E15E4E1A}"/>
              </a:ext>
            </a:extLst>
          </p:cNvPr>
          <p:cNvSpPr/>
          <p:nvPr/>
        </p:nvSpPr>
        <p:spPr>
          <a:xfrm>
            <a:off x="756955" y="5174786"/>
            <a:ext cx="6882507" cy="1343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298" indent="-214298" fontAlgn="base" latinLnBrk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교육시설안전 인증은 시설안전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실내환경안전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외부환경안전 기준 충족 시 인증</a:t>
            </a:r>
            <a:endParaRPr lang="en-US" altLang="ko-KR" sz="1400" dirty="0">
              <a:solidFill>
                <a:schemeClr val="bg2">
                  <a:lumMod val="50000"/>
                </a:schemeClr>
              </a:solidFill>
              <a:latin typeface="+mn-ea"/>
            </a:endParaRPr>
          </a:p>
          <a:p>
            <a:pPr marL="214298" indent="-214298" fontAlgn="base" latinLnBrk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등급은 최우수와 우수 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2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개 등급이며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유효기간은 </a:t>
            </a:r>
            <a:r>
              <a:rPr lang="ko-KR" altLang="en-US" sz="1400" b="1" dirty="0">
                <a:solidFill>
                  <a:schemeClr val="accent2"/>
                </a:solidFill>
                <a:latin typeface="+mn-ea"/>
              </a:rPr>
              <a:t>최우수 </a:t>
            </a:r>
            <a:r>
              <a:rPr lang="en-US" altLang="ko-KR" sz="1400" b="1" dirty="0">
                <a:solidFill>
                  <a:schemeClr val="accent2"/>
                </a:solidFill>
                <a:latin typeface="+mn-ea"/>
              </a:rPr>
              <a:t>10</a:t>
            </a:r>
            <a:r>
              <a:rPr lang="ko-KR" altLang="en-US" sz="1400" b="1" dirty="0">
                <a:solidFill>
                  <a:schemeClr val="accent2"/>
                </a:solidFill>
                <a:latin typeface="+mn-ea"/>
              </a:rPr>
              <a:t>년</a:t>
            </a:r>
            <a:r>
              <a:rPr lang="en-US" altLang="ko-KR" sz="1400" b="1" dirty="0">
                <a:solidFill>
                  <a:schemeClr val="accent2"/>
                </a:solidFill>
                <a:latin typeface="+mn-ea"/>
              </a:rPr>
              <a:t>, </a:t>
            </a:r>
            <a:r>
              <a:rPr lang="ko-KR" altLang="en-US" sz="1400" b="1" dirty="0">
                <a:solidFill>
                  <a:schemeClr val="accent2"/>
                </a:solidFill>
                <a:latin typeface="+mn-ea"/>
              </a:rPr>
              <a:t>우수등급은 </a:t>
            </a:r>
            <a:r>
              <a:rPr lang="en-US" altLang="ko-KR" sz="1400" b="1" dirty="0">
                <a:solidFill>
                  <a:schemeClr val="accent2"/>
                </a:solidFill>
                <a:latin typeface="+mn-ea"/>
              </a:rPr>
              <a:t>5</a:t>
            </a:r>
            <a:r>
              <a:rPr lang="ko-KR" altLang="en-US" sz="1400" b="1" dirty="0">
                <a:solidFill>
                  <a:schemeClr val="accent2"/>
                </a:solidFill>
                <a:latin typeface="+mn-ea"/>
              </a:rPr>
              <a:t>년</a:t>
            </a:r>
          </a:p>
          <a:p>
            <a:pPr marL="214298" indent="-214298" fontAlgn="base" latinLnBrk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연면적 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500㎡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이상 증축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개축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재축한 경우 인증을 다시 취득</a:t>
            </a:r>
          </a:p>
          <a:p>
            <a:pPr marL="214298" indent="-214298" fontAlgn="base" latinLnBrk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부칙 제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4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조에 따라 </a:t>
            </a:r>
            <a:r>
              <a:rPr lang="ko-KR" altLang="en-US" sz="1400" b="1" dirty="0">
                <a:solidFill>
                  <a:schemeClr val="accent2"/>
                </a:solidFill>
                <a:latin typeface="+mn-ea"/>
              </a:rPr>
              <a:t>시행일 기준 대상 교육시설은 </a:t>
            </a:r>
            <a:r>
              <a:rPr lang="en-US" altLang="ko-KR" sz="1400" b="1" dirty="0">
                <a:solidFill>
                  <a:schemeClr val="accent2"/>
                </a:solidFill>
                <a:latin typeface="+mn-ea"/>
              </a:rPr>
              <a:t>'25.12.3.</a:t>
            </a:r>
            <a:r>
              <a:rPr lang="ko-KR" altLang="en-US" sz="1400" b="1" dirty="0">
                <a:solidFill>
                  <a:schemeClr val="accent2"/>
                </a:solidFill>
                <a:latin typeface="+mn-ea"/>
              </a:rPr>
              <a:t>까지 인증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36D4171-DCDD-487C-94A9-A900910E9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DEC37-46E7-4A1C-A0DA-02DFD91F0224}" type="slidenum">
              <a:rPr lang="ko-KR" altLang="en-US" smtClean="0"/>
              <a:pPr>
                <a:defRPr/>
              </a:pPr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4099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직사각형 81">
            <a:extLst>
              <a:ext uri="{FF2B5EF4-FFF2-40B4-BE49-F238E27FC236}">
                <a16:creationId xmlns:a16="http://schemas.microsoft.com/office/drawing/2014/main" id="{14C22515-2B4C-4021-B5F1-DB233D24E797}"/>
              </a:ext>
            </a:extLst>
          </p:cNvPr>
          <p:cNvSpPr/>
          <p:nvPr/>
        </p:nvSpPr>
        <p:spPr>
          <a:xfrm>
            <a:off x="3376927" y="2378993"/>
            <a:ext cx="2470154" cy="29386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38100" dir="5400000" algn="t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직사각형 82">
            <a:extLst>
              <a:ext uri="{FF2B5EF4-FFF2-40B4-BE49-F238E27FC236}">
                <a16:creationId xmlns:a16="http://schemas.microsoft.com/office/drawing/2014/main" id="{D94FF588-9C3F-4BE3-9208-9A73CB3CE96D}"/>
              </a:ext>
            </a:extLst>
          </p:cNvPr>
          <p:cNvSpPr/>
          <p:nvPr/>
        </p:nvSpPr>
        <p:spPr>
          <a:xfrm>
            <a:off x="6229886" y="2378993"/>
            <a:ext cx="2470154" cy="29386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dist="38100" dir="5400000" algn="t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145" name="_x804338920" descr="EMB00001048067f">
            <a:extLst>
              <a:ext uri="{FF2B5EF4-FFF2-40B4-BE49-F238E27FC236}">
                <a16:creationId xmlns:a16="http://schemas.microsoft.com/office/drawing/2014/main" id="{134F91E4-FE81-4E84-940A-A17F88314E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7" t="30406" b="51140"/>
          <a:stretch/>
        </p:blipFill>
        <p:spPr bwMode="auto">
          <a:xfrm flipH="1">
            <a:off x="-2" y="0"/>
            <a:ext cx="9144001" cy="821246"/>
          </a:xfrm>
          <a:prstGeom prst="rect">
            <a:avLst/>
          </a:prstGeom>
          <a:gradFill>
            <a:gsLst>
              <a:gs pos="0">
                <a:srgbClr val="0070C0"/>
              </a:gs>
              <a:gs pos="85000">
                <a:schemeClr val="accent1">
                  <a:lumMod val="40000"/>
                  <a:lumOff val="60000"/>
                </a:schemeClr>
              </a:gs>
              <a:gs pos="72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8900000" scaled="1"/>
          </a:gradFill>
        </p:spPr>
      </p:pic>
      <p:pic>
        <p:nvPicPr>
          <p:cNvPr id="20" name="Picture 6" descr="교육부 국문 좌우">
            <a:extLst>
              <a:ext uri="{FF2B5EF4-FFF2-40B4-BE49-F238E27FC236}">
                <a16:creationId xmlns:a16="http://schemas.microsoft.com/office/drawing/2014/main" id="{42A1431B-90AF-47C2-934B-3F4B54ECC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132" y="181401"/>
            <a:ext cx="351816" cy="52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1724839D-C5A6-402E-A50D-CB005CE653D4}"/>
              </a:ext>
            </a:extLst>
          </p:cNvPr>
          <p:cNvSpPr/>
          <p:nvPr/>
        </p:nvSpPr>
        <p:spPr>
          <a:xfrm>
            <a:off x="481781" y="1201158"/>
            <a:ext cx="63318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000" b="1" spc="-150" dirty="0">
                <a:ln>
                  <a:solidFill>
                    <a:schemeClr val="tx2">
                      <a:tint val="1000"/>
                      <a:alpha val="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ea"/>
              </a:rPr>
              <a:t>04. </a:t>
            </a:r>
            <a:r>
              <a:rPr lang="ko-KR" altLang="en-US" sz="2000" b="1" spc="-150" dirty="0">
                <a:ln>
                  <a:solidFill>
                    <a:schemeClr val="tx2">
                      <a:tint val="1000"/>
                      <a:alpha val="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ea"/>
              </a:rPr>
              <a:t>안전 인증 심사 기준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DBCB720F-E743-4247-8457-DB18EAD65630}"/>
              </a:ext>
            </a:extLst>
          </p:cNvPr>
          <p:cNvSpPr/>
          <p:nvPr/>
        </p:nvSpPr>
        <p:spPr>
          <a:xfrm>
            <a:off x="515618" y="2378993"/>
            <a:ext cx="2470154" cy="29386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dist="38100" dir="5400000" algn="t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사각형: 둥근 위쪽 모서리 53">
            <a:extLst>
              <a:ext uri="{FF2B5EF4-FFF2-40B4-BE49-F238E27FC236}">
                <a16:creationId xmlns:a16="http://schemas.microsoft.com/office/drawing/2014/main" id="{C23A731F-75CC-48D4-9E43-72BCEF8C828C}"/>
              </a:ext>
            </a:extLst>
          </p:cNvPr>
          <p:cNvSpPr/>
          <p:nvPr/>
        </p:nvSpPr>
        <p:spPr>
          <a:xfrm>
            <a:off x="3376928" y="1944417"/>
            <a:ext cx="2470153" cy="434576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실내환경안전 분야</a:t>
            </a:r>
            <a:endParaRPr lang="ko-KR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5" name="사각형: 둥근 위쪽 모서리 54">
            <a:extLst>
              <a:ext uri="{FF2B5EF4-FFF2-40B4-BE49-F238E27FC236}">
                <a16:creationId xmlns:a16="http://schemas.microsoft.com/office/drawing/2014/main" id="{6FA4C457-2A72-4997-9D91-9945F27B1535}"/>
              </a:ext>
            </a:extLst>
          </p:cNvPr>
          <p:cNvSpPr/>
          <p:nvPr/>
        </p:nvSpPr>
        <p:spPr>
          <a:xfrm>
            <a:off x="6238237" y="1944417"/>
            <a:ext cx="2470153" cy="434576"/>
          </a:xfrm>
          <a:prstGeom prst="round2Same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외부환경안전 분야</a:t>
            </a:r>
            <a:endParaRPr lang="ko-KR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6" name="사각형: 둥근 위쪽 모서리 55">
            <a:extLst>
              <a:ext uri="{FF2B5EF4-FFF2-40B4-BE49-F238E27FC236}">
                <a16:creationId xmlns:a16="http://schemas.microsoft.com/office/drawing/2014/main" id="{9EC70872-ED64-49D9-8797-4A0B32E54DFA}"/>
              </a:ext>
            </a:extLst>
          </p:cNvPr>
          <p:cNvSpPr/>
          <p:nvPr/>
        </p:nvSpPr>
        <p:spPr>
          <a:xfrm>
            <a:off x="515617" y="1944417"/>
            <a:ext cx="2470153" cy="434576"/>
          </a:xfrm>
          <a:prstGeom prst="round2Same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시설안전 분야</a:t>
            </a:r>
            <a:endParaRPr lang="ko-KR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60FC3905-52CD-4E13-9EA4-656A5EE51A8A}"/>
              </a:ext>
            </a:extLst>
          </p:cNvPr>
          <p:cNvSpPr/>
          <p:nvPr/>
        </p:nvSpPr>
        <p:spPr>
          <a:xfrm>
            <a:off x="596256" y="3948221"/>
            <a:ext cx="2308870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지진 등 </a:t>
            </a:r>
            <a:r>
              <a:rPr lang="ko-KR" altLang="en-US" sz="14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자연재해</a:t>
            </a: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나 화재 등 </a:t>
            </a:r>
            <a:r>
              <a:rPr lang="ko-KR" altLang="en-US" sz="14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위급상황</a:t>
            </a: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에 </a:t>
            </a:r>
            <a:r>
              <a:rPr lang="ko-KR" altLang="en-US" sz="14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대비</a:t>
            </a: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하여 교육시설의 </a:t>
            </a:r>
            <a:r>
              <a:rPr lang="ko-KR" altLang="en-US" sz="14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구조적 안전성</a:t>
            </a: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과 </a:t>
            </a:r>
            <a:r>
              <a:rPr lang="ko-KR" altLang="en-US" sz="14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전기</a:t>
            </a:r>
            <a:r>
              <a:rPr lang="en-US" altLang="ko-KR" sz="14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  <a:r>
              <a:rPr lang="ko-KR" altLang="en-US" sz="14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기계설비</a:t>
            </a: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등 </a:t>
            </a:r>
            <a:r>
              <a:rPr lang="ko-KR" altLang="en-US" sz="14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기반시설의 안전 관리</a:t>
            </a: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등을 확인</a:t>
            </a:r>
            <a:endParaRPr lang="en-US" altLang="ko-KR" sz="1400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pic>
        <p:nvPicPr>
          <p:cNvPr id="79" name="그림 78">
            <a:extLst>
              <a:ext uri="{FF2B5EF4-FFF2-40B4-BE49-F238E27FC236}">
                <a16:creationId xmlns:a16="http://schemas.microsoft.com/office/drawing/2014/main" id="{3E522C6E-747C-4BE5-843B-9DC1871E53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675"/>
          <a:stretch/>
        </p:blipFill>
        <p:spPr>
          <a:xfrm>
            <a:off x="3595460" y="2597670"/>
            <a:ext cx="2033087" cy="1203554"/>
          </a:xfrm>
          <a:prstGeom prst="rect">
            <a:avLst/>
          </a:prstGeom>
        </p:spPr>
      </p:pic>
      <p:pic>
        <p:nvPicPr>
          <p:cNvPr id="81" name="_x348235328" descr="EMB000010480625">
            <a:extLst>
              <a:ext uri="{FF2B5EF4-FFF2-40B4-BE49-F238E27FC236}">
                <a16:creationId xmlns:a16="http://schemas.microsoft.com/office/drawing/2014/main" id="{A25CD4EC-38B9-4AB7-AE0A-E676F883D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6"/>
          <a:stretch/>
        </p:blipFill>
        <p:spPr bwMode="auto">
          <a:xfrm>
            <a:off x="6462619" y="2597670"/>
            <a:ext cx="2021388" cy="12035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_x438646752" descr="EMB00002f900e2b">
            <a:extLst>
              <a:ext uri="{FF2B5EF4-FFF2-40B4-BE49-F238E27FC236}">
                <a16:creationId xmlns:a16="http://schemas.microsoft.com/office/drawing/2014/main" id="{4C2F16EB-0408-483F-8061-C150F811E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77"/>
          <a:stretch>
            <a:fillRect/>
          </a:stretch>
        </p:blipFill>
        <p:spPr bwMode="auto">
          <a:xfrm>
            <a:off x="746118" y="2597670"/>
            <a:ext cx="2009146" cy="120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직사각형 83">
            <a:extLst>
              <a:ext uri="{FF2B5EF4-FFF2-40B4-BE49-F238E27FC236}">
                <a16:creationId xmlns:a16="http://schemas.microsoft.com/office/drawing/2014/main" id="{AE720F7E-3695-452A-B568-5B9913FEA187}"/>
              </a:ext>
            </a:extLst>
          </p:cNvPr>
          <p:cNvSpPr/>
          <p:nvPr/>
        </p:nvSpPr>
        <p:spPr>
          <a:xfrm>
            <a:off x="3463584" y="3948220"/>
            <a:ext cx="2289516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학교생활</a:t>
            </a: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중 발생 할 수 있는 </a:t>
            </a:r>
            <a:r>
              <a:rPr lang="ko-KR" altLang="en-US" sz="14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안전사고</a:t>
            </a: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를 </a:t>
            </a:r>
            <a:r>
              <a:rPr lang="ko-KR" altLang="en-US" sz="14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예방</a:t>
            </a: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하기 위하여 교육시설 내부의 </a:t>
            </a:r>
            <a:r>
              <a:rPr lang="ko-KR" altLang="en-US" sz="14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시설 구축 여부</a:t>
            </a: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와 </a:t>
            </a:r>
            <a:r>
              <a:rPr lang="ko-KR" altLang="en-US" sz="14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예방활동</a:t>
            </a: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등을 확인</a:t>
            </a:r>
          </a:p>
        </p:txBody>
      </p:sp>
      <p:sp>
        <p:nvSpPr>
          <p:cNvPr id="85" name="직사각형 84">
            <a:extLst>
              <a:ext uri="{FF2B5EF4-FFF2-40B4-BE49-F238E27FC236}">
                <a16:creationId xmlns:a16="http://schemas.microsoft.com/office/drawing/2014/main" id="{90039FCB-0D83-4364-ABEC-9C95C3E253D6}"/>
              </a:ext>
            </a:extLst>
          </p:cNvPr>
          <p:cNvSpPr/>
          <p:nvPr/>
        </p:nvSpPr>
        <p:spPr>
          <a:xfrm>
            <a:off x="6301544" y="3948219"/>
            <a:ext cx="2326838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학생들이 </a:t>
            </a:r>
            <a:r>
              <a:rPr lang="ko-KR" altLang="en-US" sz="14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등</a:t>
            </a:r>
            <a:r>
              <a:rPr lang="en-US" altLang="ko-KR" sz="14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·</a:t>
            </a:r>
            <a:r>
              <a:rPr lang="ko-KR" altLang="en-US" sz="14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하교</a:t>
            </a: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나 </a:t>
            </a:r>
            <a:r>
              <a:rPr lang="ko-KR" altLang="en-US" sz="14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외부활동</a:t>
            </a: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시 발생할 수 있는 </a:t>
            </a:r>
            <a:r>
              <a:rPr lang="ko-KR" altLang="en-US" sz="14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안전사고</a:t>
            </a: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를 </a:t>
            </a:r>
            <a:r>
              <a:rPr lang="ko-KR" altLang="en-US" sz="14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예방</a:t>
            </a: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하기 위하여 </a:t>
            </a:r>
            <a:r>
              <a:rPr lang="ko-KR" altLang="en-US" sz="14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보행로와 운동장</a:t>
            </a: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등 </a:t>
            </a:r>
            <a:r>
              <a:rPr lang="ko-KR" altLang="en-US" sz="14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외부시설</a:t>
            </a: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의 </a:t>
            </a:r>
            <a:r>
              <a:rPr lang="ko-KR" altLang="en-US" sz="14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안전 관리</a:t>
            </a: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등을 확인</a:t>
            </a:r>
          </a:p>
        </p:txBody>
      </p:sp>
      <p:sp>
        <p:nvSpPr>
          <p:cNvPr id="86" name="직사각형 85">
            <a:extLst>
              <a:ext uri="{FF2B5EF4-FFF2-40B4-BE49-F238E27FC236}">
                <a16:creationId xmlns:a16="http://schemas.microsoft.com/office/drawing/2014/main" id="{59B136A0-08A4-4121-8CEB-34754ED20B87}"/>
              </a:ext>
            </a:extLst>
          </p:cNvPr>
          <p:cNvSpPr/>
          <p:nvPr/>
        </p:nvSpPr>
        <p:spPr>
          <a:xfrm>
            <a:off x="628650" y="5462693"/>
            <a:ext cx="2276476" cy="84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교육시설의 구조</a:t>
            </a:r>
            <a:r>
              <a:rPr lang="en-US" altLang="ko-KR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전기 </a:t>
            </a:r>
            <a:r>
              <a:rPr lang="en-US" altLang="ko-KR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· </a:t>
            </a: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기계 </a:t>
            </a:r>
            <a:r>
              <a:rPr lang="en-US" altLang="ko-KR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· </a:t>
            </a: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가스 </a:t>
            </a:r>
            <a:r>
              <a:rPr lang="en-US" altLang="ko-KR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· </a:t>
            </a: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소방 설비 안전성 등</a:t>
            </a:r>
            <a:endParaRPr lang="en-US" altLang="ko-KR" sz="1400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87" name="직사각형 86">
            <a:extLst>
              <a:ext uri="{FF2B5EF4-FFF2-40B4-BE49-F238E27FC236}">
                <a16:creationId xmlns:a16="http://schemas.microsoft.com/office/drawing/2014/main" id="{AAA16868-31CC-4194-8560-2E0E5D294357}"/>
              </a:ext>
            </a:extLst>
          </p:cNvPr>
          <p:cNvSpPr/>
          <p:nvPr/>
        </p:nvSpPr>
        <p:spPr>
          <a:xfrm>
            <a:off x="3433762" y="5486611"/>
            <a:ext cx="2276476" cy="84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공간별 안전대책</a:t>
            </a:r>
            <a:r>
              <a:rPr lang="en-US" altLang="ko-KR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안전한 환경 조성</a:t>
            </a:r>
            <a:r>
              <a:rPr lang="en-US" altLang="ko-KR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건축재료의 안전성 등</a:t>
            </a:r>
            <a:endParaRPr lang="en-US" altLang="ko-KR" sz="1400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88" name="직사각형 87">
            <a:extLst>
              <a:ext uri="{FF2B5EF4-FFF2-40B4-BE49-F238E27FC236}">
                <a16:creationId xmlns:a16="http://schemas.microsoft.com/office/drawing/2014/main" id="{85E72B6C-AF84-407D-93C5-2E85E7060DEC}"/>
              </a:ext>
            </a:extLst>
          </p:cNvPr>
          <p:cNvSpPr/>
          <p:nvPr/>
        </p:nvSpPr>
        <p:spPr>
          <a:xfrm>
            <a:off x="6301544" y="5486611"/>
            <a:ext cx="2276476" cy="84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교육시설 주변 보행자 교통안전</a:t>
            </a:r>
            <a:r>
              <a:rPr lang="en-US" altLang="ko-KR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  <a:r>
              <a:rPr lang="ko-KR" altLang="en-US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보안 체계 확립 등</a:t>
            </a:r>
            <a:endParaRPr lang="en-US" altLang="ko-KR" sz="1400" spc="-1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C4F335F0-AFCE-4598-A713-EB80072A0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DEC37-46E7-4A1C-A0DA-02DFD91F0224}" type="slidenum">
              <a:rPr lang="ko-KR" altLang="en-US" smtClean="0"/>
              <a:pPr>
                <a:defRPr/>
              </a:pPr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7671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_x804338920" descr="EMB00001048067f">
            <a:extLst>
              <a:ext uri="{FF2B5EF4-FFF2-40B4-BE49-F238E27FC236}">
                <a16:creationId xmlns:a16="http://schemas.microsoft.com/office/drawing/2014/main" id="{134F91E4-FE81-4E84-940A-A17F88314E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7" t="30406" b="51140"/>
          <a:stretch/>
        </p:blipFill>
        <p:spPr bwMode="auto">
          <a:xfrm flipH="1">
            <a:off x="-2" y="0"/>
            <a:ext cx="9144001" cy="821246"/>
          </a:xfrm>
          <a:prstGeom prst="rect">
            <a:avLst/>
          </a:prstGeom>
          <a:gradFill>
            <a:gsLst>
              <a:gs pos="0">
                <a:srgbClr val="0070C0"/>
              </a:gs>
              <a:gs pos="85000">
                <a:schemeClr val="accent1">
                  <a:lumMod val="40000"/>
                  <a:lumOff val="60000"/>
                </a:schemeClr>
              </a:gs>
              <a:gs pos="72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8900000" scaled="1"/>
          </a:gradFill>
        </p:spPr>
      </p:pic>
      <p:pic>
        <p:nvPicPr>
          <p:cNvPr id="20" name="Picture 6" descr="교육부 국문 좌우">
            <a:extLst>
              <a:ext uri="{FF2B5EF4-FFF2-40B4-BE49-F238E27FC236}">
                <a16:creationId xmlns:a16="http://schemas.microsoft.com/office/drawing/2014/main" id="{42A1431B-90AF-47C2-934B-3F4B54ECC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132" y="181401"/>
            <a:ext cx="351816" cy="52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1724839D-C5A6-402E-A50D-CB005CE653D4}"/>
              </a:ext>
            </a:extLst>
          </p:cNvPr>
          <p:cNvSpPr/>
          <p:nvPr/>
        </p:nvSpPr>
        <p:spPr>
          <a:xfrm>
            <a:off x="481781" y="1201158"/>
            <a:ext cx="63318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000" b="1" spc="-150" dirty="0">
                <a:ln>
                  <a:solidFill>
                    <a:schemeClr val="tx2">
                      <a:tint val="1000"/>
                      <a:alpha val="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ea"/>
              </a:rPr>
              <a:t>05. </a:t>
            </a:r>
            <a:r>
              <a:rPr lang="ko-KR" altLang="en-US" sz="2000" b="1" spc="-150" dirty="0">
                <a:ln>
                  <a:solidFill>
                    <a:schemeClr val="tx2">
                      <a:tint val="1000"/>
                      <a:alpha val="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ea"/>
              </a:rPr>
              <a:t>안전 인증 취득 기준</a:t>
            </a:r>
          </a:p>
        </p:txBody>
      </p:sp>
      <p:graphicFrame>
        <p:nvGraphicFramePr>
          <p:cNvPr id="22" name="표 21">
            <a:extLst>
              <a:ext uri="{FF2B5EF4-FFF2-40B4-BE49-F238E27FC236}">
                <a16:creationId xmlns:a16="http://schemas.microsoft.com/office/drawing/2014/main" id="{32D55BF3-15DA-4353-8319-D026F0F1F9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888357"/>
              </p:ext>
            </p:extLst>
          </p:nvPr>
        </p:nvGraphicFramePr>
        <p:xfrm>
          <a:off x="633270" y="1996571"/>
          <a:ext cx="7873095" cy="26593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4619">
                  <a:extLst>
                    <a:ext uri="{9D8B030D-6E8A-4147-A177-3AD203B41FA5}">
                      <a16:colId xmlns:a16="http://schemas.microsoft.com/office/drawing/2014/main" val="1529796448"/>
                    </a:ext>
                  </a:extLst>
                </a:gridCol>
                <a:gridCol w="1574619">
                  <a:extLst>
                    <a:ext uri="{9D8B030D-6E8A-4147-A177-3AD203B41FA5}">
                      <a16:colId xmlns:a16="http://schemas.microsoft.com/office/drawing/2014/main" val="1257095376"/>
                    </a:ext>
                  </a:extLst>
                </a:gridCol>
                <a:gridCol w="1574619">
                  <a:extLst>
                    <a:ext uri="{9D8B030D-6E8A-4147-A177-3AD203B41FA5}">
                      <a16:colId xmlns:a16="http://schemas.microsoft.com/office/drawing/2014/main" val="57406288"/>
                    </a:ext>
                  </a:extLst>
                </a:gridCol>
                <a:gridCol w="1574619">
                  <a:extLst>
                    <a:ext uri="{9D8B030D-6E8A-4147-A177-3AD203B41FA5}">
                      <a16:colId xmlns:a16="http://schemas.microsoft.com/office/drawing/2014/main" val="2940265807"/>
                    </a:ext>
                  </a:extLst>
                </a:gridCol>
                <a:gridCol w="1574619">
                  <a:extLst>
                    <a:ext uri="{9D8B030D-6E8A-4147-A177-3AD203B41FA5}">
                      <a16:colId xmlns:a16="http://schemas.microsoft.com/office/drawing/2014/main" val="621191872"/>
                    </a:ext>
                  </a:extLst>
                </a:gridCol>
              </a:tblGrid>
              <a:tr h="332423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400" b="1" kern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구분</a:t>
                      </a:r>
                    </a:p>
                  </a:txBody>
                  <a:tcPr marL="4237" marR="4237" marT="4237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400" b="1" kern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유치원</a:t>
                      </a:r>
                      <a:r>
                        <a:rPr lang="en-US" altLang="ko-KR" sz="1400" b="1" kern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400" b="1" kern="1200" dirty="0" err="1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초〮중등학교</a:t>
                      </a:r>
                      <a:endParaRPr lang="ko-KR" altLang="en-US" sz="1400" b="1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237" marR="4237" marT="4237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400" kern="1200" dirty="0">
                          <a:solidFill>
                            <a:schemeClr val="bg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　</a:t>
                      </a:r>
                    </a:p>
                  </a:txBody>
                  <a:tcPr marL="5649" marR="5649" marT="5649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ko-KR" altLang="en-US" sz="1400" kern="1200" dirty="0">
                          <a:solidFill>
                            <a:schemeClr val="bg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　</a:t>
                      </a:r>
                    </a:p>
                  </a:txBody>
                  <a:tcPr marL="5649" marR="5649" marT="5649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ko-KR" altLang="en-US" sz="1400" kern="1200" dirty="0">
                          <a:solidFill>
                            <a:schemeClr val="bg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　</a:t>
                      </a:r>
                    </a:p>
                  </a:txBody>
                  <a:tcPr marL="5649" marR="5649" marT="5649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300586"/>
                  </a:ext>
                </a:extLst>
              </a:tr>
              <a:tr h="332423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분야</a:t>
                      </a:r>
                    </a:p>
                  </a:txBody>
                  <a:tcPr marL="4237" marR="4237" marT="423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시설안전</a:t>
                      </a:r>
                    </a:p>
                  </a:txBody>
                  <a:tcPr marL="4237" marR="4237" marT="423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실내환경안전</a:t>
                      </a:r>
                    </a:p>
                  </a:txBody>
                  <a:tcPr marL="4237" marR="4237" marT="423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외부환경안전</a:t>
                      </a:r>
                    </a:p>
                  </a:txBody>
                  <a:tcPr marL="4237" marR="4237" marT="423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종합</a:t>
                      </a:r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평균</a:t>
                      </a:r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4237" marR="4237" marT="423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307881"/>
                  </a:ext>
                </a:extLst>
              </a:tr>
              <a:tr h="332423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최우수</a:t>
                      </a:r>
                    </a:p>
                  </a:txBody>
                  <a:tcPr marL="4237" marR="4237" marT="423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90</a:t>
                      </a:r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점 이상</a:t>
                      </a:r>
                    </a:p>
                  </a:txBody>
                  <a:tcPr marL="4237" marR="4237" marT="42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84</a:t>
                      </a:r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점 이상</a:t>
                      </a:r>
                    </a:p>
                  </a:txBody>
                  <a:tcPr marL="4237" marR="4237" marT="42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92</a:t>
                      </a:r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점 이상</a:t>
                      </a:r>
                    </a:p>
                  </a:txBody>
                  <a:tcPr marL="4237" marR="4237" marT="42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89</a:t>
                      </a:r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점 이상</a:t>
                      </a:r>
                    </a:p>
                  </a:txBody>
                  <a:tcPr marL="4237" marR="4237" marT="4237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259306"/>
                  </a:ext>
                </a:extLst>
              </a:tr>
              <a:tr h="332423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우수</a:t>
                      </a:r>
                    </a:p>
                  </a:txBody>
                  <a:tcPr marL="4237" marR="4237" marT="4237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kern="120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79</a:t>
                      </a:r>
                      <a:r>
                        <a:rPr lang="ko-KR" altLang="en-US" sz="1400" kern="120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점 이상</a:t>
                      </a:r>
                    </a:p>
                  </a:txBody>
                  <a:tcPr marL="4237" marR="4237" marT="4237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74</a:t>
                      </a:r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점 이상</a:t>
                      </a:r>
                    </a:p>
                  </a:txBody>
                  <a:tcPr marL="4237" marR="4237" marT="4237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81</a:t>
                      </a:r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점 이상</a:t>
                      </a:r>
                    </a:p>
                  </a:txBody>
                  <a:tcPr marL="4237" marR="4237" marT="4237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78</a:t>
                      </a:r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점 이상</a:t>
                      </a:r>
                    </a:p>
                  </a:txBody>
                  <a:tcPr marL="4237" marR="4237" marT="4237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748582"/>
                  </a:ext>
                </a:extLst>
              </a:tr>
              <a:tr h="332423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400" b="1" kern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구분</a:t>
                      </a:r>
                    </a:p>
                  </a:txBody>
                  <a:tcPr marL="4237" marR="4237" marT="4237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400" b="1" kern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대학</a:t>
                      </a:r>
                      <a:r>
                        <a:rPr lang="en-US" altLang="ko-KR" sz="1400" b="1" kern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1400" b="1" kern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기타 교육시설</a:t>
                      </a:r>
                    </a:p>
                  </a:txBody>
                  <a:tcPr marL="4237" marR="4237" marT="4237" marB="0" anchor="ctr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400" kern="1200" dirty="0">
                          <a:solidFill>
                            <a:schemeClr val="bg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　</a:t>
                      </a:r>
                    </a:p>
                  </a:txBody>
                  <a:tcPr marL="5649" marR="5649" marT="564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ko-KR" altLang="en-US" sz="1400" kern="1200" dirty="0">
                          <a:solidFill>
                            <a:schemeClr val="bg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　</a:t>
                      </a:r>
                    </a:p>
                  </a:txBody>
                  <a:tcPr marL="5649" marR="5649" marT="564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ko-KR" altLang="en-US" sz="1400" kern="1200" dirty="0">
                          <a:solidFill>
                            <a:schemeClr val="bg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+mn-cs"/>
                        </a:rPr>
                        <a:t>　</a:t>
                      </a:r>
                    </a:p>
                  </a:txBody>
                  <a:tcPr marL="5649" marR="5649" marT="5649" marB="0" anchor="ctr"/>
                </a:tc>
                <a:extLst>
                  <a:ext uri="{0D108BD9-81ED-4DB2-BD59-A6C34878D82A}">
                    <a16:rowId xmlns:a16="http://schemas.microsoft.com/office/drawing/2014/main" val="4126433626"/>
                  </a:ext>
                </a:extLst>
              </a:tr>
              <a:tr h="332423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분야</a:t>
                      </a:r>
                    </a:p>
                  </a:txBody>
                  <a:tcPr marL="4237" marR="4237" marT="4237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시설안전</a:t>
                      </a:r>
                    </a:p>
                  </a:txBody>
                  <a:tcPr marL="4237" marR="4237" marT="423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실내환경안전</a:t>
                      </a:r>
                    </a:p>
                  </a:txBody>
                  <a:tcPr marL="4237" marR="4237" marT="423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외부환경안전</a:t>
                      </a:r>
                    </a:p>
                  </a:txBody>
                  <a:tcPr marL="4237" marR="4237" marT="423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종합</a:t>
                      </a:r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평균</a:t>
                      </a:r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4237" marR="4237" marT="4237" marB="0" anchor="ctr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932336"/>
                  </a:ext>
                </a:extLst>
              </a:tr>
              <a:tr h="332423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최우수</a:t>
                      </a:r>
                    </a:p>
                  </a:txBody>
                  <a:tcPr marL="4237" marR="4237" marT="4237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72</a:t>
                      </a:r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점 이상</a:t>
                      </a:r>
                    </a:p>
                  </a:txBody>
                  <a:tcPr marL="4237" marR="4237" marT="42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78</a:t>
                      </a:r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점 이상</a:t>
                      </a:r>
                    </a:p>
                  </a:txBody>
                  <a:tcPr marL="4237" marR="4237" marT="42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86</a:t>
                      </a:r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점 이상</a:t>
                      </a:r>
                    </a:p>
                  </a:txBody>
                  <a:tcPr marL="4237" marR="4237" marT="423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79</a:t>
                      </a:r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점 이상</a:t>
                      </a:r>
                    </a:p>
                  </a:txBody>
                  <a:tcPr marL="4237" marR="4237" marT="4237" marB="0" anchor="ctr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792567"/>
                  </a:ext>
                </a:extLst>
              </a:tr>
              <a:tr h="332423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우수</a:t>
                      </a:r>
                    </a:p>
                  </a:txBody>
                  <a:tcPr marL="4237" marR="4237" marT="4237" marB="0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63</a:t>
                      </a:r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점 이상</a:t>
                      </a:r>
                    </a:p>
                  </a:txBody>
                  <a:tcPr marL="4237" marR="4237" marT="4237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68</a:t>
                      </a:r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점 이상</a:t>
                      </a:r>
                    </a:p>
                  </a:txBody>
                  <a:tcPr marL="4237" marR="4237" marT="4237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76</a:t>
                      </a:r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점 이상</a:t>
                      </a:r>
                    </a:p>
                  </a:txBody>
                  <a:tcPr marL="4237" marR="4237" marT="4237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69</a:t>
                      </a:r>
                      <a:r>
                        <a:rPr lang="ko-KR" altLang="en-US" sz="14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점 이상</a:t>
                      </a:r>
                    </a:p>
                  </a:txBody>
                  <a:tcPr marL="4237" marR="4237" marT="4237" marB="0" anchor="ctr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161064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94ACAB85-A16C-46C7-82D6-3E6F882D23E2}"/>
              </a:ext>
            </a:extLst>
          </p:cNvPr>
          <p:cNvSpPr txBox="1"/>
          <p:nvPr/>
        </p:nvSpPr>
        <p:spPr>
          <a:xfrm>
            <a:off x="536035" y="4823726"/>
            <a:ext cx="8607965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buClr>
                <a:schemeClr val="bg1">
                  <a:lumMod val="75000"/>
                </a:schemeClr>
              </a:buClr>
            </a:pPr>
            <a:r>
              <a:rPr lang="en-US" altLang="ko-KR" sz="1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+mn-ea"/>
              </a:rPr>
              <a:t>&lt;</a:t>
            </a:r>
            <a:r>
              <a:rPr lang="ko-KR" altLang="en-US" sz="1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+mn-ea"/>
              </a:rPr>
              <a:t>비고</a:t>
            </a:r>
            <a:r>
              <a:rPr lang="en-US" altLang="ko-KR" sz="1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+mn-ea"/>
              </a:rPr>
              <a:t>&gt;</a:t>
            </a:r>
          </a:p>
          <a:p>
            <a:pPr>
              <a:spcBef>
                <a:spcPts val="300"/>
              </a:spcBef>
              <a:buClr>
                <a:schemeClr val="bg1">
                  <a:lumMod val="75000"/>
                </a:schemeClr>
              </a:buClr>
            </a:pPr>
            <a:r>
              <a:rPr lang="en-US" altLang="ko-KR" sz="1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+mn-ea"/>
              </a:rPr>
              <a:t> 1) </a:t>
            </a:r>
            <a:r>
              <a:rPr lang="ko-KR" altLang="en-US" sz="13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+mn-ea"/>
              </a:rPr>
              <a:t>분야</a:t>
            </a:r>
            <a:r>
              <a:rPr lang="ko-KR" altLang="en-US" sz="1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+mn-ea"/>
              </a:rPr>
              <a:t>별 심사 점수가 </a:t>
            </a:r>
            <a:r>
              <a:rPr lang="ko-KR" altLang="en-US" sz="13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+mn-ea"/>
              </a:rPr>
              <a:t>기준 점수의 </a:t>
            </a:r>
            <a:r>
              <a:rPr lang="en-US" altLang="ko-KR" sz="13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+mn-ea"/>
              </a:rPr>
              <a:t>80% </a:t>
            </a:r>
            <a:r>
              <a:rPr lang="ko-KR" altLang="en-US" sz="13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+mn-ea"/>
              </a:rPr>
              <a:t>미만</a:t>
            </a:r>
            <a:r>
              <a:rPr lang="ko-KR" altLang="en-US" sz="1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+mn-ea"/>
              </a:rPr>
              <a:t>인 경우 종합 점수 기준을 충족하더라도 </a:t>
            </a:r>
            <a:r>
              <a:rPr lang="ko-KR" altLang="en-US" sz="13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+mn-ea"/>
              </a:rPr>
              <a:t>해당 인증등급은 </a:t>
            </a:r>
            <a:r>
              <a:rPr lang="ko-KR" altLang="en-US" sz="1300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+mn-ea"/>
              </a:rPr>
              <a:t>미부여</a:t>
            </a:r>
            <a:endParaRPr lang="ko-KR" altLang="en-US" sz="13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10000"/>
                </a:schemeClr>
              </a:solidFill>
              <a:latin typeface="+mn-ea"/>
            </a:endParaRPr>
          </a:p>
          <a:p>
            <a:pPr>
              <a:spcBef>
                <a:spcPts val="300"/>
              </a:spcBef>
              <a:buClr>
                <a:schemeClr val="bg1">
                  <a:lumMod val="75000"/>
                </a:schemeClr>
              </a:buClr>
            </a:pPr>
            <a:r>
              <a:rPr lang="ko-KR" altLang="en-US" sz="1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+mn-ea"/>
              </a:rPr>
              <a:t> </a:t>
            </a:r>
            <a:r>
              <a:rPr lang="en-US" altLang="ko-KR" sz="1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+mn-ea"/>
              </a:rPr>
              <a:t>2) </a:t>
            </a:r>
            <a:r>
              <a:rPr lang="ko-KR" altLang="en-US" sz="1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+mn-ea"/>
              </a:rPr>
              <a:t>기준에 미달되어 인증등급을 </a:t>
            </a:r>
            <a:r>
              <a:rPr lang="ko-KR" altLang="en-US" sz="13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+mn-ea"/>
              </a:rPr>
              <a:t>부여받지</a:t>
            </a:r>
            <a:r>
              <a:rPr lang="ko-KR" altLang="en-US" sz="1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+mn-ea"/>
              </a:rPr>
              <a:t> 못 하였지만</a:t>
            </a:r>
            <a:r>
              <a:rPr lang="en-US" altLang="ko-KR" sz="1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+mn-ea"/>
              </a:rPr>
              <a:t>, </a:t>
            </a:r>
            <a:r>
              <a:rPr lang="ko-KR" altLang="en-US" sz="1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+mn-ea"/>
              </a:rPr>
              <a:t>해당 분야의 점수기준을 충족한 경우에는 추후 </a:t>
            </a:r>
            <a:endParaRPr lang="en-US" altLang="ko-KR" sz="1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2">
                  <a:lumMod val="10000"/>
                </a:schemeClr>
              </a:solidFill>
              <a:latin typeface="+mn-ea"/>
            </a:endParaRPr>
          </a:p>
          <a:p>
            <a:pPr>
              <a:spcBef>
                <a:spcPts val="300"/>
              </a:spcBef>
              <a:buClr>
                <a:schemeClr val="bg1">
                  <a:lumMod val="75000"/>
                </a:schemeClr>
              </a:buClr>
            </a:pPr>
            <a:r>
              <a:rPr lang="en-US" altLang="ko-KR" sz="1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+mn-ea"/>
              </a:rPr>
              <a:t>    </a:t>
            </a:r>
            <a:r>
              <a:rPr lang="ko-KR" altLang="en-US" sz="1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+mn-ea"/>
              </a:rPr>
              <a:t>해당 분야 인증 심의에서 제외</a:t>
            </a:r>
          </a:p>
          <a:p>
            <a:pPr>
              <a:spcBef>
                <a:spcPts val="300"/>
              </a:spcBef>
              <a:buClr>
                <a:schemeClr val="bg1">
                  <a:lumMod val="75000"/>
                </a:schemeClr>
              </a:buClr>
            </a:pPr>
            <a:r>
              <a:rPr lang="ko-KR" altLang="en-US" sz="1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+mn-ea"/>
              </a:rPr>
              <a:t> </a:t>
            </a:r>
            <a:r>
              <a:rPr lang="en-US" altLang="ko-KR" sz="1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+mn-ea"/>
              </a:rPr>
              <a:t>3) </a:t>
            </a:r>
            <a:r>
              <a:rPr lang="ko-KR" altLang="en-US" sz="13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+mn-ea"/>
              </a:rPr>
              <a:t>심사에 해당하지 않은 항목</a:t>
            </a:r>
            <a:r>
              <a:rPr lang="ko-KR" altLang="en-US" sz="1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+mn-ea"/>
              </a:rPr>
              <a:t>이 있는 경우 합산 점수를 </a:t>
            </a:r>
            <a:r>
              <a:rPr lang="en-US" altLang="ko-KR" sz="1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+mn-ea"/>
              </a:rPr>
              <a:t>100</a:t>
            </a:r>
            <a:r>
              <a:rPr lang="ko-KR" altLang="en-US" sz="1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+mn-ea"/>
              </a:rPr>
              <a:t>점 만점으로 </a:t>
            </a:r>
            <a:r>
              <a:rPr lang="ko-KR" altLang="en-US" sz="13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+mn-ea"/>
              </a:rPr>
              <a:t>환산</a:t>
            </a:r>
            <a:r>
              <a:rPr lang="ko-KR" altLang="en-US" sz="1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+mn-ea"/>
              </a:rPr>
              <a:t>하여 적용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1C0A4A9-00AD-436E-9431-FC607636F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DEC37-46E7-4A1C-A0DA-02DFD91F0224}" type="slidenum">
              <a:rPr lang="ko-KR" altLang="en-US" smtClean="0"/>
              <a:pPr>
                <a:defRPr/>
              </a:pPr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1409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직사각형 137">
            <a:extLst>
              <a:ext uri="{FF2B5EF4-FFF2-40B4-BE49-F238E27FC236}">
                <a16:creationId xmlns:a16="http://schemas.microsoft.com/office/drawing/2014/main" id="{B6F04E3F-C58D-42E2-91BF-976A5142D7CC}"/>
              </a:ext>
            </a:extLst>
          </p:cNvPr>
          <p:cNvSpPr/>
          <p:nvPr/>
        </p:nvSpPr>
        <p:spPr>
          <a:xfrm>
            <a:off x="1098" y="4727524"/>
            <a:ext cx="9141707" cy="2126797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145" name="_x804338920" descr="EMB00001048067f">
            <a:extLst>
              <a:ext uri="{FF2B5EF4-FFF2-40B4-BE49-F238E27FC236}">
                <a16:creationId xmlns:a16="http://schemas.microsoft.com/office/drawing/2014/main" id="{134F91E4-FE81-4E84-940A-A17F88314E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7" t="30406" b="51140"/>
          <a:stretch/>
        </p:blipFill>
        <p:spPr bwMode="auto">
          <a:xfrm flipH="1">
            <a:off x="-2" y="0"/>
            <a:ext cx="9144001" cy="821246"/>
          </a:xfrm>
          <a:prstGeom prst="rect">
            <a:avLst/>
          </a:prstGeom>
          <a:gradFill>
            <a:gsLst>
              <a:gs pos="0">
                <a:srgbClr val="0070C0"/>
              </a:gs>
              <a:gs pos="85000">
                <a:schemeClr val="accent1">
                  <a:lumMod val="40000"/>
                  <a:lumOff val="60000"/>
                </a:schemeClr>
              </a:gs>
              <a:gs pos="72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8900000" scaled="1"/>
          </a:gradFill>
        </p:spPr>
      </p:pic>
      <p:pic>
        <p:nvPicPr>
          <p:cNvPr id="20" name="Picture 6" descr="교육부 국문 좌우">
            <a:extLst>
              <a:ext uri="{FF2B5EF4-FFF2-40B4-BE49-F238E27FC236}">
                <a16:creationId xmlns:a16="http://schemas.microsoft.com/office/drawing/2014/main" id="{42A1431B-90AF-47C2-934B-3F4B54ECC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132" y="181401"/>
            <a:ext cx="351816" cy="52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1724839D-C5A6-402E-A50D-CB005CE653D4}"/>
              </a:ext>
            </a:extLst>
          </p:cNvPr>
          <p:cNvSpPr/>
          <p:nvPr/>
        </p:nvSpPr>
        <p:spPr>
          <a:xfrm>
            <a:off x="481781" y="1201158"/>
            <a:ext cx="6331828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000" b="1" spc="-150" dirty="0">
                <a:ln>
                  <a:solidFill>
                    <a:schemeClr val="tx2">
                      <a:tint val="1000"/>
                      <a:alpha val="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ea"/>
              </a:rPr>
              <a:t>06. </a:t>
            </a:r>
            <a:r>
              <a:rPr lang="ko-KR" altLang="en-US" sz="2000" b="1" spc="-150" dirty="0">
                <a:ln>
                  <a:solidFill>
                    <a:schemeClr val="tx2">
                      <a:tint val="1000"/>
                      <a:alpha val="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ea"/>
              </a:rPr>
              <a:t>안전 인증 절차</a:t>
            </a:r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FA993B73-C4EA-4DCF-9BE1-9515F2F46AA5}"/>
              </a:ext>
            </a:extLst>
          </p:cNvPr>
          <p:cNvCxnSpPr>
            <a:cxnSpLocks/>
          </p:cNvCxnSpPr>
          <p:nvPr/>
        </p:nvCxnSpPr>
        <p:spPr>
          <a:xfrm>
            <a:off x="785047" y="3164961"/>
            <a:ext cx="8181661" cy="42162"/>
          </a:xfrm>
          <a:prstGeom prst="straightConnector1">
            <a:avLst/>
          </a:prstGeom>
          <a:ln w="444500" cap="flat">
            <a:solidFill>
              <a:schemeClr val="bg1">
                <a:lumMod val="85000"/>
                <a:alpha val="62000"/>
              </a:schemeClr>
            </a:solidFill>
            <a:miter lim="800000"/>
            <a:headEnd type="oval" w="sm" len="sm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165AEF4-D90B-4961-B64F-BBE78C6AFF0F}"/>
              </a:ext>
            </a:extLst>
          </p:cNvPr>
          <p:cNvSpPr txBox="1"/>
          <p:nvPr/>
        </p:nvSpPr>
        <p:spPr>
          <a:xfrm>
            <a:off x="372421" y="1679122"/>
            <a:ext cx="1060966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spc="-150" dirty="0">
                <a:solidFill>
                  <a:schemeClr val="bg1"/>
                </a:solidFill>
                <a:latin typeface="+mn-ea"/>
              </a:rPr>
              <a:t>신청기관</a:t>
            </a:r>
            <a:endParaRPr lang="en-US" altLang="ko-KR" b="1" spc="-15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1076B98-47F5-4A44-85EC-22CFFFC32A93}"/>
              </a:ext>
            </a:extLst>
          </p:cNvPr>
          <p:cNvSpPr txBox="1"/>
          <p:nvPr/>
        </p:nvSpPr>
        <p:spPr>
          <a:xfrm>
            <a:off x="7480343" y="2842027"/>
            <a:ext cx="1000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유효기간</a:t>
            </a:r>
            <a:endParaRPr lang="en-US" altLang="ko-KR" sz="1200" spc="-15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algn="ctr"/>
            <a:r>
              <a:rPr lang="en-US" altLang="ko-KR" sz="12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5</a:t>
            </a:r>
            <a:r>
              <a:rPr lang="ko-KR" altLang="en-US" sz="12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년 또는 </a:t>
            </a:r>
            <a:r>
              <a:rPr lang="en-US" altLang="ko-KR" sz="12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10</a:t>
            </a:r>
            <a:r>
              <a:rPr lang="ko-KR" altLang="en-US" sz="12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년</a:t>
            </a:r>
            <a:endParaRPr lang="en-US" altLang="ko-KR" sz="1200" spc="-15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A1C36636-DC73-4496-8C06-350DD3F57DA4}"/>
              </a:ext>
            </a:extLst>
          </p:cNvPr>
          <p:cNvCxnSpPr>
            <a:cxnSpLocks/>
          </p:cNvCxnSpPr>
          <p:nvPr/>
        </p:nvCxnSpPr>
        <p:spPr>
          <a:xfrm>
            <a:off x="1486465" y="2460040"/>
            <a:ext cx="249803" cy="0"/>
          </a:xfrm>
          <a:prstGeom prst="straightConnector1">
            <a:avLst/>
          </a:prstGeom>
          <a:ln w="19050">
            <a:solidFill>
              <a:schemeClr val="accent4">
                <a:lumMod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20B153C-F296-4D40-AA34-D91AFD8E22C8}"/>
              </a:ext>
            </a:extLst>
          </p:cNvPr>
          <p:cNvSpPr txBox="1"/>
          <p:nvPr/>
        </p:nvSpPr>
        <p:spPr>
          <a:xfrm>
            <a:off x="2175770" y="2978994"/>
            <a:ext cx="759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자료제출</a:t>
            </a:r>
            <a:endParaRPr lang="en-US" altLang="ko-KR" sz="1200" spc="-15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5AA3FAD-7FE8-4A8D-9C69-598377612851}"/>
              </a:ext>
            </a:extLst>
          </p:cNvPr>
          <p:cNvSpPr txBox="1"/>
          <p:nvPr/>
        </p:nvSpPr>
        <p:spPr>
          <a:xfrm>
            <a:off x="1714500" y="4195538"/>
            <a:ext cx="1065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제출서류 확인</a:t>
            </a:r>
            <a:endParaRPr lang="en-US" altLang="ko-KR" sz="1200" b="1" spc="-15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9F0219E-7848-4400-A40A-C1A06461C123}"/>
              </a:ext>
            </a:extLst>
          </p:cNvPr>
          <p:cNvSpPr txBox="1"/>
          <p:nvPr/>
        </p:nvSpPr>
        <p:spPr>
          <a:xfrm>
            <a:off x="6489198" y="2964454"/>
            <a:ext cx="7232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결과통보</a:t>
            </a:r>
            <a:endParaRPr lang="en-US" altLang="ko-KR" sz="1200" spc="-15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254EA51C-E472-486C-BDAE-A75ABE1D5BF2}"/>
              </a:ext>
            </a:extLst>
          </p:cNvPr>
          <p:cNvSpPr/>
          <p:nvPr/>
        </p:nvSpPr>
        <p:spPr>
          <a:xfrm>
            <a:off x="1775179" y="2245120"/>
            <a:ext cx="885011" cy="4510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5875">
            <a:solidFill>
              <a:schemeClr val="accent4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1400" spc="-150" dirty="0">
                <a:solidFill>
                  <a:schemeClr val="tx1"/>
                </a:solidFill>
                <a:latin typeface="+mn-ea"/>
              </a:rPr>
              <a:t>②인증신청</a:t>
            </a:r>
            <a:endParaRPr lang="en-US" altLang="ko-KR" sz="1200" spc="-15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A11E9AEB-A969-4DCE-B605-65D87A0E0A82}"/>
              </a:ext>
            </a:extLst>
          </p:cNvPr>
          <p:cNvSpPr/>
          <p:nvPr/>
        </p:nvSpPr>
        <p:spPr>
          <a:xfrm>
            <a:off x="372420" y="2256027"/>
            <a:ext cx="1073773" cy="4510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5875">
            <a:solidFill>
              <a:schemeClr val="accent4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1400" b="1" spc="-150" dirty="0">
                <a:solidFill>
                  <a:schemeClr val="tx1"/>
                </a:solidFill>
                <a:latin typeface="+mn-ea"/>
                <a:cs typeface="맑은 고딕 Semilight" panose="020B0502040204020203" pitchFamily="50" charset="-127"/>
              </a:rPr>
              <a:t>①자체평가서 </a:t>
            </a:r>
            <a:endParaRPr lang="en-US" altLang="ko-KR" sz="1400" b="1" spc="-150" dirty="0">
              <a:solidFill>
                <a:schemeClr val="tx1"/>
              </a:solidFill>
              <a:latin typeface="+mn-ea"/>
              <a:cs typeface="맑은 고딕 Semilight" panose="020B0502040204020203" pitchFamily="50" charset="-127"/>
            </a:endParaRPr>
          </a:p>
          <a:p>
            <a:pPr algn="ctr"/>
            <a:r>
              <a:rPr lang="ko-KR" altLang="en-US" sz="1400" b="1" spc="-150" dirty="0">
                <a:solidFill>
                  <a:schemeClr val="tx1"/>
                </a:solidFill>
                <a:latin typeface="+mn-ea"/>
                <a:cs typeface="맑은 고딕 Semilight" panose="020B0502040204020203" pitchFamily="50" charset="-127"/>
              </a:rPr>
              <a:t> 작성</a:t>
            </a:r>
            <a:endParaRPr lang="en-US" altLang="ko-KR" sz="1400" b="1" spc="-150" dirty="0">
              <a:solidFill>
                <a:schemeClr val="tx1"/>
              </a:solidFill>
              <a:latin typeface="+mn-ea"/>
              <a:cs typeface="맑은 고딕 Semilight" panose="020B0502040204020203" pitchFamily="50" charset="-127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9EBC1F6-FFB3-42CE-8F20-992F2C0EFB09}"/>
              </a:ext>
            </a:extLst>
          </p:cNvPr>
          <p:cNvSpPr txBox="1"/>
          <p:nvPr/>
        </p:nvSpPr>
        <p:spPr>
          <a:xfrm>
            <a:off x="5610004" y="1989515"/>
            <a:ext cx="89319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재심의 요청</a:t>
            </a:r>
            <a:r>
              <a:rPr lang="en-US" altLang="ko-KR" sz="12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/>
            </a:r>
            <a:br>
              <a:rPr lang="en-US" altLang="ko-KR" sz="12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</a:br>
            <a:r>
              <a:rPr lang="en-US" altLang="ko-KR" sz="12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(30</a:t>
            </a:r>
            <a:r>
              <a:rPr lang="ko-KR" altLang="en-US" sz="12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일 이내</a:t>
            </a:r>
            <a:r>
              <a:rPr lang="en-US" altLang="ko-KR" sz="12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)</a:t>
            </a:r>
          </a:p>
        </p:txBody>
      </p:sp>
      <p:cxnSp>
        <p:nvCxnSpPr>
          <p:cNvPr id="55" name="꺾인 연결선 36">
            <a:extLst>
              <a:ext uri="{FF2B5EF4-FFF2-40B4-BE49-F238E27FC236}">
                <a16:creationId xmlns:a16="http://schemas.microsoft.com/office/drawing/2014/main" id="{7EE67412-4226-40B4-AA96-B274FF29D2BE}"/>
              </a:ext>
            </a:extLst>
          </p:cNvPr>
          <p:cNvCxnSpPr>
            <a:cxnSpLocks/>
            <a:stCxn id="73" idx="0"/>
            <a:endCxn id="40" idx="0"/>
          </p:cNvCxnSpPr>
          <p:nvPr/>
        </p:nvCxnSpPr>
        <p:spPr>
          <a:xfrm rot="16200000" flipV="1">
            <a:off x="2826618" y="1636187"/>
            <a:ext cx="1439530" cy="2657395"/>
          </a:xfrm>
          <a:prstGeom prst="bentConnector3">
            <a:avLst>
              <a:gd name="adj1" fmla="val 115880"/>
            </a:avLst>
          </a:prstGeom>
          <a:ln w="19050">
            <a:solidFill>
              <a:schemeClr val="accent6">
                <a:lumMod val="50000"/>
              </a:schemeClr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028129D2-61EC-4606-9DC4-3B16F28065BB}"/>
              </a:ext>
            </a:extLst>
          </p:cNvPr>
          <p:cNvSpPr txBox="1"/>
          <p:nvPr/>
        </p:nvSpPr>
        <p:spPr>
          <a:xfrm>
            <a:off x="3080446" y="1527850"/>
            <a:ext cx="143340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심의 불가 시 협의 후 </a:t>
            </a:r>
            <a:r>
              <a:rPr lang="en-US" altLang="ko-KR" sz="12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/>
            </a:r>
            <a:br>
              <a:rPr lang="en-US" altLang="ko-KR" sz="12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</a:br>
            <a:r>
              <a:rPr lang="en-US" altLang="ko-KR" sz="12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1</a:t>
            </a:r>
            <a:r>
              <a:rPr lang="ko-KR" altLang="en-US" sz="12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년 이내 재심사 진행</a:t>
            </a:r>
            <a:endParaRPr lang="en-US" altLang="ko-KR" sz="1200" spc="-15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cxnSp>
        <p:nvCxnSpPr>
          <p:cNvPr id="57" name="꺾인 연결선 34">
            <a:extLst>
              <a:ext uri="{FF2B5EF4-FFF2-40B4-BE49-F238E27FC236}">
                <a16:creationId xmlns:a16="http://schemas.microsoft.com/office/drawing/2014/main" id="{EF007691-AE39-476F-9E3B-37159057374F}"/>
              </a:ext>
            </a:extLst>
          </p:cNvPr>
          <p:cNvCxnSpPr>
            <a:cxnSpLocks/>
            <a:stCxn id="64" idx="1"/>
            <a:endCxn id="75" idx="0"/>
          </p:cNvCxnSpPr>
          <p:nvPr/>
        </p:nvCxnSpPr>
        <p:spPr>
          <a:xfrm rot="10800000" flipV="1">
            <a:off x="6046694" y="2488862"/>
            <a:ext cx="732521" cy="1195787"/>
          </a:xfrm>
          <a:prstGeom prst="bentConnector2">
            <a:avLst/>
          </a:prstGeom>
          <a:ln w="19050">
            <a:solidFill>
              <a:schemeClr val="accent4">
                <a:lumMod val="50000"/>
              </a:schemeClr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33048D1A-85CD-4CD9-B4F4-776CE80FF7E8}"/>
              </a:ext>
            </a:extLst>
          </p:cNvPr>
          <p:cNvSpPr/>
          <p:nvPr/>
        </p:nvSpPr>
        <p:spPr>
          <a:xfrm>
            <a:off x="3119944" y="2245120"/>
            <a:ext cx="885012" cy="4510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5875">
            <a:solidFill>
              <a:schemeClr val="accent4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1400" spc="-150" dirty="0">
                <a:solidFill>
                  <a:schemeClr val="tx1"/>
                </a:solidFill>
                <a:latin typeface="+mn-ea"/>
              </a:rPr>
              <a:t>자료 보완</a:t>
            </a:r>
            <a:endParaRPr lang="en-US" altLang="ko-KR" sz="1200" spc="-15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443A8F1-21BF-40C2-960C-F038E5F2071E}"/>
              </a:ext>
            </a:extLst>
          </p:cNvPr>
          <p:cNvSpPr txBox="1"/>
          <p:nvPr/>
        </p:nvSpPr>
        <p:spPr>
          <a:xfrm>
            <a:off x="359613" y="3513889"/>
            <a:ext cx="1073774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spc="-15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인증기관</a:t>
            </a:r>
            <a:endParaRPr lang="en-US" altLang="ko-KR" b="1" spc="-15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3B4CCC4A-7EEC-4BC7-9501-34A0BB0C4CAF}"/>
              </a:ext>
            </a:extLst>
          </p:cNvPr>
          <p:cNvSpPr/>
          <p:nvPr/>
        </p:nvSpPr>
        <p:spPr>
          <a:xfrm>
            <a:off x="6779214" y="2263359"/>
            <a:ext cx="885600" cy="4510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5875">
            <a:solidFill>
              <a:schemeClr val="accent4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1400" b="1" spc="-15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⑧인증결과</a:t>
            </a:r>
            <a:endParaRPr lang="en-US" altLang="ko-KR" sz="1400" b="1" spc="-150" dirty="0">
              <a:solidFill>
                <a:schemeClr val="tx1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pPr algn="ctr"/>
            <a:r>
              <a:rPr lang="ko-KR" altLang="en-US" sz="1400" b="1" spc="-15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  확인</a:t>
            </a:r>
            <a:endParaRPr lang="en-US" altLang="ko-KR" sz="1400" b="1" spc="-150" dirty="0">
              <a:solidFill>
                <a:schemeClr val="tx1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5B82375C-DC08-4223-BBF1-F6ACEB5F7507}"/>
              </a:ext>
            </a:extLst>
          </p:cNvPr>
          <p:cNvSpPr/>
          <p:nvPr/>
        </p:nvSpPr>
        <p:spPr>
          <a:xfrm>
            <a:off x="7974505" y="2245120"/>
            <a:ext cx="885012" cy="4510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5875">
            <a:solidFill>
              <a:schemeClr val="accent4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1400" spc="-150" dirty="0">
                <a:solidFill>
                  <a:schemeClr val="tx1"/>
                </a:solidFill>
                <a:latin typeface="+mn-ea"/>
              </a:rPr>
              <a:t>인증서</a:t>
            </a:r>
            <a:r>
              <a:rPr lang="en-US" altLang="ko-KR" sz="1400" spc="-150" dirty="0">
                <a:solidFill>
                  <a:schemeClr val="tx1"/>
                </a:solidFill>
                <a:latin typeface="+mn-ea"/>
              </a:rPr>
              <a:t>/</a:t>
            </a:r>
          </a:p>
          <a:p>
            <a:pPr algn="ctr"/>
            <a:r>
              <a:rPr lang="ko-KR" altLang="en-US" sz="1400" spc="-150" dirty="0">
                <a:solidFill>
                  <a:schemeClr val="tx1"/>
                </a:solidFill>
                <a:latin typeface="+mn-ea"/>
              </a:rPr>
              <a:t>명판 게시</a:t>
            </a:r>
            <a:endParaRPr lang="en-US" altLang="ko-KR" sz="1200" spc="-15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7B5343A4-4686-4F28-B679-1EF14A52494D}"/>
              </a:ext>
            </a:extLst>
          </p:cNvPr>
          <p:cNvSpPr/>
          <p:nvPr/>
        </p:nvSpPr>
        <p:spPr>
          <a:xfrm>
            <a:off x="1785246" y="3684650"/>
            <a:ext cx="885011" cy="4510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1400" spc="-150" dirty="0">
                <a:solidFill>
                  <a:schemeClr val="tx1"/>
                </a:solidFill>
                <a:latin typeface="+mn-ea"/>
              </a:rPr>
              <a:t>③인증 접수</a:t>
            </a:r>
            <a:endParaRPr lang="en-US" altLang="ko-KR" sz="1200" spc="-150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67" name="직선 화살표 연결선 66">
            <a:extLst>
              <a:ext uri="{FF2B5EF4-FFF2-40B4-BE49-F238E27FC236}">
                <a16:creationId xmlns:a16="http://schemas.microsoft.com/office/drawing/2014/main" id="{10F59EFE-40DE-4471-9F45-F80981B593A7}"/>
              </a:ext>
            </a:extLst>
          </p:cNvPr>
          <p:cNvCxnSpPr>
            <a:cxnSpLocks/>
          </p:cNvCxnSpPr>
          <p:nvPr/>
        </p:nvCxnSpPr>
        <p:spPr>
          <a:xfrm>
            <a:off x="2227752" y="2745671"/>
            <a:ext cx="0" cy="900067"/>
          </a:xfrm>
          <a:prstGeom prst="straightConnector1">
            <a:avLst/>
          </a:prstGeom>
          <a:ln w="19050">
            <a:solidFill>
              <a:schemeClr val="accent4">
                <a:lumMod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화살표 연결선 67">
            <a:extLst>
              <a:ext uri="{FF2B5EF4-FFF2-40B4-BE49-F238E27FC236}">
                <a16:creationId xmlns:a16="http://schemas.microsoft.com/office/drawing/2014/main" id="{E44FD756-5CAE-4717-9FE7-CF7681BCC976}"/>
              </a:ext>
            </a:extLst>
          </p:cNvPr>
          <p:cNvCxnSpPr>
            <a:cxnSpLocks/>
          </p:cNvCxnSpPr>
          <p:nvPr/>
        </p:nvCxnSpPr>
        <p:spPr>
          <a:xfrm>
            <a:off x="3482520" y="2745671"/>
            <a:ext cx="0" cy="900067"/>
          </a:xfrm>
          <a:prstGeom prst="straightConnector1">
            <a:avLst/>
          </a:prstGeom>
          <a:ln w="19050">
            <a:solidFill>
              <a:schemeClr val="accent4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08D4CC5B-4CFB-4AAC-B15D-B56F00E4BC72}"/>
              </a:ext>
            </a:extLst>
          </p:cNvPr>
          <p:cNvSpPr/>
          <p:nvPr/>
        </p:nvSpPr>
        <p:spPr>
          <a:xfrm>
            <a:off x="2959971" y="3683967"/>
            <a:ext cx="1195526" cy="4510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5875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1400" b="1" spc="-300" dirty="0">
                <a:solidFill>
                  <a:schemeClr val="tx1"/>
                </a:solidFill>
                <a:latin typeface="+mn-ea"/>
              </a:rPr>
              <a:t>④</a:t>
            </a:r>
            <a:r>
              <a:rPr lang="ko-KR" altLang="en-US" sz="1400" b="1" spc="-300" dirty="0" err="1">
                <a:solidFill>
                  <a:schemeClr val="tx1"/>
                </a:solidFill>
                <a:latin typeface="+mn-ea"/>
              </a:rPr>
              <a:t>인증심사단운영</a:t>
            </a:r>
            <a:endParaRPr lang="en-US" altLang="ko-KR" sz="1400" b="1" spc="-3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1400" b="1" spc="-300" dirty="0">
                <a:solidFill>
                  <a:schemeClr val="tx1"/>
                </a:solidFill>
                <a:latin typeface="+mn-ea"/>
              </a:rPr>
              <a:t>및 서류 심사</a:t>
            </a:r>
            <a:endParaRPr lang="en-US" altLang="ko-KR" sz="1200" b="1" spc="-300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70" name="직선 화살표 연결선 69">
            <a:extLst>
              <a:ext uri="{FF2B5EF4-FFF2-40B4-BE49-F238E27FC236}">
                <a16:creationId xmlns:a16="http://schemas.microsoft.com/office/drawing/2014/main" id="{D94A6E00-9762-46D9-B7E4-6087FDBC10D0}"/>
              </a:ext>
            </a:extLst>
          </p:cNvPr>
          <p:cNvCxnSpPr>
            <a:cxnSpLocks/>
          </p:cNvCxnSpPr>
          <p:nvPr/>
        </p:nvCxnSpPr>
        <p:spPr>
          <a:xfrm>
            <a:off x="2727613" y="3919198"/>
            <a:ext cx="216000" cy="0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화살표 연결선 70">
            <a:extLst>
              <a:ext uri="{FF2B5EF4-FFF2-40B4-BE49-F238E27FC236}">
                <a16:creationId xmlns:a16="http://schemas.microsoft.com/office/drawing/2014/main" id="{539BC74F-C52B-4780-84A9-40F67411280F}"/>
              </a:ext>
            </a:extLst>
          </p:cNvPr>
          <p:cNvCxnSpPr>
            <a:cxnSpLocks/>
          </p:cNvCxnSpPr>
          <p:nvPr/>
        </p:nvCxnSpPr>
        <p:spPr>
          <a:xfrm>
            <a:off x="3708415" y="2745671"/>
            <a:ext cx="0" cy="900067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4D01201B-8478-4055-AA33-F3E12F1BDB88}"/>
              </a:ext>
            </a:extLst>
          </p:cNvPr>
          <p:cNvSpPr txBox="1"/>
          <p:nvPr/>
        </p:nvSpPr>
        <p:spPr>
          <a:xfrm>
            <a:off x="3726823" y="2925332"/>
            <a:ext cx="1008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자료보완요청</a:t>
            </a:r>
            <a:endParaRPr lang="en-US" altLang="ko-KR" sz="1200" spc="-15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algn="ctr"/>
            <a:r>
              <a:rPr lang="en-US" altLang="ko-KR" sz="12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(20</a:t>
            </a:r>
            <a:r>
              <a:rPr lang="ko-KR" altLang="en-US" sz="12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일 이내</a:t>
            </a:r>
            <a:r>
              <a:rPr lang="en-US" altLang="ko-KR" sz="12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)</a:t>
            </a: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5A143186-EE03-47AE-A7F3-1C1AADDDE66D}"/>
              </a:ext>
            </a:extLst>
          </p:cNvPr>
          <p:cNvSpPr/>
          <p:nvPr/>
        </p:nvSpPr>
        <p:spPr>
          <a:xfrm>
            <a:off x="4432574" y="3684650"/>
            <a:ext cx="885011" cy="4510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1400" spc="-150" dirty="0">
                <a:solidFill>
                  <a:schemeClr val="tx1"/>
                </a:solidFill>
                <a:latin typeface="+mn-ea"/>
              </a:rPr>
              <a:t>⑤현장심사</a:t>
            </a:r>
            <a:endParaRPr lang="en-US" altLang="ko-KR" sz="1200" spc="-150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74" name="직선 화살표 연결선 73">
            <a:extLst>
              <a:ext uri="{FF2B5EF4-FFF2-40B4-BE49-F238E27FC236}">
                <a16:creationId xmlns:a16="http://schemas.microsoft.com/office/drawing/2014/main" id="{A9708E05-BEE1-492F-8D53-711C1DF0935E}"/>
              </a:ext>
            </a:extLst>
          </p:cNvPr>
          <p:cNvCxnSpPr>
            <a:cxnSpLocks/>
          </p:cNvCxnSpPr>
          <p:nvPr/>
        </p:nvCxnSpPr>
        <p:spPr>
          <a:xfrm>
            <a:off x="4175413" y="3919198"/>
            <a:ext cx="216000" cy="0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EB622DB9-E870-4A3B-B62E-484B63E62789}"/>
              </a:ext>
            </a:extLst>
          </p:cNvPr>
          <p:cNvSpPr/>
          <p:nvPr/>
        </p:nvSpPr>
        <p:spPr>
          <a:xfrm>
            <a:off x="5604187" y="3684650"/>
            <a:ext cx="885011" cy="4510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5875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1400" b="1" spc="-150" dirty="0">
                <a:solidFill>
                  <a:schemeClr val="tx1"/>
                </a:solidFill>
                <a:latin typeface="+mn-ea"/>
              </a:rPr>
              <a:t>⑥인증 심의</a:t>
            </a:r>
            <a:endParaRPr lang="en-US" altLang="ko-KR" sz="1200" b="1" spc="-150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76" name="직선 화살표 연결선 75">
            <a:extLst>
              <a:ext uri="{FF2B5EF4-FFF2-40B4-BE49-F238E27FC236}">
                <a16:creationId xmlns:a16="http://schemas.microsoft.com/office/drawing/2014/main" id="{3D73C94C-490B-4FD1-A948-7C1240C240A8}"/>
              </a:ext>
            </a:extLst>
          </p:cNvPr>
          <p:cNvCxnSpPr>
            <a:cxnSpLocks/>
          </p:cNvCxnSpPr>
          <p:nvPr/>
        </p:nvCxnSpPr>
        <p:spPr>
          <a:xfrm>
            <a:off x="5356551" y="3919198"/>
            <a:ext cx="216000" cy="0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6EEF351D-F47B-4E03-BAFB-2BED56924306}"/>
              </a:ext>
            </a:extLst>
          </p:cNvPr>
          <p:cNvSpPr/>
          <p:nvPr/>
        </p:nvSpPr>
        <p:spPr>
          <a:xfrm>
            <a:off x="6779214" y="3684650"/>
            <a:ext cx="885011" cy="4510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1400" spc="-150" dirty="0">
                <a:solidFill>
                  <a:schemeClr val="tx1"/>
                </a:solidFill>
                <a:latin typeface="+mn-ea"/>
              </a:rPr>
              <a:t>⑦인증결과</a:t>
            </a:r>
            <a:endParaRPr lang="en-US" altLang="ko-KR" sz="1400" spc="-15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1400" spc="-150" dirty="0">
                <a:solidFill>
                  <a:schemeClr val="tx1"/>
                </a:solidFill>
                <a:latin typeface="+mn-ea"/>
              </a:rPr>
              <a:t>확정</a:t>
            </a:r>
            <a:endParaRPr lang="en-US" altLang="ko-KR" sz="1200" spc="-150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78" name="직선 화살표 연결선 77">
            <a:extLst>
              <a:ext uri="{FF2B5EF4-FFF2-40B4-BE49-F238E27FC236}">
                <a16:creationId xmlns:a16="http://schemas.microsoft.com/office/drawing/2014/main" id="{8844848C-5FE2-4662-9450-C804CF4E8BA3}"/>
              </a:ext>
            </a:extLst>
          </p:cNvPr>
          <p:cNvCxnSpPr>
            <a:cxnSpLocks/>
          </p:cNvCxnSpPr>
          <p:nvPr/>
        </p:nvCxnSpPr>
        <p:spPr>
          <a:xfrm>
            <a:off x="6531578" y="3919198"/>
            <a:ext cx="216000" cy="0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화살표 연결선 78">
            <a:extLst>
              <a:ext uri="{FF2B5EF4-FFF2-40B4-BE49-F238E27FC236}">
                <a16:creationId xmlns:a16="http://schemas.microsoft.com/office/drawing/2014/main" id="{46F28EF8-3577-4197-8B32-2CE0DAAE1535}"/>
              </a:ext>
            </a:extLst>
          </p:cNvPr>
          <p:cNvCxnSpPr>
            <a:cxnSpLocks/>
          </p:cNvCxnSpPr>
          <p:nvPr/>
        </p:nvCxnSpPr>
        <p:spPr>
          <a:xfrm flipV="1">
            <a:off x="7197328" y="2745671"/>
            <a:ext cx="0" cy="884804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21A5F921-E65D-448F-92FB-D7FFCD097FF8}"/>
              </a:ext>
            </a:extLst>
          </p:cNvPr>
          <p:cNvSpPr/>
          <p:nvPr/>
        </p:nvSpPr>
        <p:spPr>
          <a:xfrm>
            <a:off x="7987359" y="3684650"/>
            <a:ext cx="885011" cy="4510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6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1400" spc="-150" dirty="0">
                <a:solidFill>
                  <a:schemeClr val="tx1"/>
                </a:solidFill>
                <a:latin typeface="+mn-ea"/>
              </a:rPr>
              <a:t>인증서 </a:t>
            </a:r>
            <a:r>
              <a:rPr lang="en-US" altLang="ko-KR" sz="1400" spc="-150" dirty="0">
                <a:solidFill>
                  <a:schemeClr val="tx1"/>
                </a:solidFill>
                <a:latin typeface="+mn-ea"/>
              </a:rPr>
              <a:t>/ </a:t>
            </a:r>
          </a:p>
          <a:p>
            <a:pPr algn="ctr"/>
            <a:r>
              <a:rPr lang="ko-KR" altLang="en-US" sz="1400" spc="-150" dirty="0">
                <a:solidFill>
                  <a:schemeClr val="tx1"/>
                </a:solidFill>
                <a:latin typeface="+mn-ea"/>
              </a:rPr>
              <a:t>명판 발급</a:t>
            </a:r>
            <a:endParaRPr lang="en-US" altLang="ko-KR" sz="1200" spc="-150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81" name="직선 화살표 연결선 80">
            <a:extLst>
              <a:ext uri="{FF2B5EF4-FFF2-40B4-BE49-F238E27FC236}">
                <a16:creationId xmlns:a16="http://schemas.microsoft.com/office/drawing/2014/main" id="{06AE7904-A9AB-4139-AD0A-E20059C565C0}"/>
              </a:ext>
            </a:extLst>
          </p:cNvPr>
          <p:cNvCxnSpPr>
            <a:cxnSpLocks/>
          </p:cNvCxnSpPr>
          <p:nvPr/>
        </p:nvCxnSpPr>
        <p:spPr>
          <a:xfrm flipV="1">
            <a:off x="8429864" y="2745671"/>
            <a:ext cx="0" cy="884804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화살표 연결선 81">
            <a:extLst>
              <a:ext uri="{FF2B5EF4-FFF2-40B4-BE49-F238E27FC236}">
                <a16:creationId xmlns:a16="http://schemas.microsoft.com/office/drawing/2014/main" id="{893A6D77-4331-41C0-8AC5-7FA714739EF6}"/>
              </a:ext>
            </a:extLst>
          </p:cNvPr>
          <p:cNvCxnSpPr>
            <a:cxnSpLocks/>
          </p:cNvCxnSpPr>
          <p:nvPr/>
        </p:nvCxnSpPr>
        <p:spPr>
          <a:xfrm>
            <a:off x="7721375" y="3919198"/>
            <a:ext cx="216000" cy="0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5AF1E0E0-B2AF-411B-9D35-FD6FC3C6B3DB}"/>
              </a:ext>
            </a:extLst>
          </p:cNvPr>
          <p:cNvSpPr txBox="1"/>
          <p:nvPr/>
        </p:nvSpPr>
        <p:spPr>
          <a:xfrm>
            <a:off x="7692315" y="4214496"/>
            <a:ext cx="1449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spc="-1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교육시설통합정보망</a:t>
            </a:r>
            <a:r>
              <a:rPr lang="ko-KR" altLang="en-US" sz="12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결과 등록</a:t>
            </a:r>
            <a:endParaRPr lang="en-US" altLang="ko-KR" sz="1200" b="1" spc="-15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12" name="사각형: 둥근 모서리 111">
            <a:extLst>
              <a:ext uri="{FF2B5EF4-FFF2-40B4-BE49-F238E27FC236}">
                <a16:creationId xmlns:a16="http://schemas.microsoft.com/office/drawing/2014/main" id="{82C9D8A0-ED79-46D5-A93E-4837B53959C7}"/>
              </a:ext>
            </a:extLst>
          </p:cNvPr>
          <p:cNvSpPr/>
          <p:nvPr/>
        </p:nvSpPr>
        <p:spPr>
          <a:xfrm>
            <a:off x="635187" y="5807169"/>
            <a:ext cx="1917512" cy="315524"/>
          </a:xfrm>
          <a:prstGeom prst="roundRect">
            <a:avLst/>
          </a:prstGeom>
          <a:solidFill>
            <a:schemeClr val="bg1"/>
          </a:solidFill>
          <a:ln w="3175" cap="rnd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110000"/>
              </a:lnSpc>
            </a:pPr>
            <a:r>
              <a:rPr lang="ko-KR" altLang="en-US" sz="1400" b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실태조사 실시</a:t>
            </a:r>
            <a:endParaRPr lang="en-US" altLang="ko-KR" sz="1400" b="1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grpSp>
        <p:nvGrpSpPr>
          <p:cNvPr id="113" name="그룹 112">
            <a:extLst>
              <a:ext uri="{FF2B5EF4-FFF2-40B4-BE49-F238E27FC236}">
                <a16:creationId xmlns:a16="http://schemas.microsoft.com/office/drawing/2014/main" id="{8416B81B-3A7C-450F-B990-8948D1F52EDA}"/>
              </a:ext>
            </a:extLst>
          </p:cNvPr>
          <p:cNvGrpSpPr/>
          <p:nvPr/>
        </p:nvGrpSpPr>
        <p:grpSpPr>
          <a:xfrm>
            <a:off x="635188" y="4941635"/>
            <a:ext cx="1720978" cy="279188"/>
            <a:chOff x="580848" y="1523084"/>
            <a:chExt cx="2276652" cy="369332"/>
          </a:xfrm>
        </p:grpSpPr>
        <p:sp>
          <p:nvSpPr>
            <p:cNvPr id="114" name="사각형: 둥근 모서리 113">
              <a:extLst>
                <a:ext uri="{FF2B5EF4-FFF2-40B4-BE49-F238E27FC236}">
                  <a16:creationId xmlns:a16="http://schemas.microsoft.com/office/drawing/2014/main" id="{5D0698B1-03C5-415F-973C-1D8F7B6A134C}"/>
                </a:ext>
              </a:extLst>
            </p:cNvPr>
            <p:cNvSpPr/>
            <p:nvPr/>
          </p:nvSpPr>
          <p:spPr>
            <a:xfrm>
              <a:off x="580848" y="1523084"/>
              <a:ext cx="2276652" cy="369332"/>
            </a:xfrm>
            <a:prstGeom prst="roundRect">
              <a:avLst>
                <a:gd name="adj" fmla="val 50000"/>
              </a:avLst>
            </a:prstGeom>
            <a:solidFill>
              <a:srgbClr val="70AD47"/>
            </a:solidFill>
          </p:spPr>
          <p:txBody>
            <a:bodyPr wrap="square" lIns="0" tIns="0" rIns="0" bIns="0" anchor="ctr" anchorCtr="0">
              <a:noAutofit/>
            </a:bodyPr>
            <a:lstStyle/>
            <a:p>
              <a:pPr algn="ctr" fontAlgn="base"/>
              <a:endParaRPr lang="en-US" altLang="ko-KR" sz="1400" dirty="0">
                <a:ln>
                  <a:solidFill>
                    <a:srgbClr val="009CDB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08AFBE03-8C2A-45FF-A611-6BCB08691615}"/>
                </a:ext>
              </a:extLst>
            </p:cNvPr>
            <p:cNvSpPr txBox="1"/>
            <p:nvPr/>
          </p:nvSpPr>
          <p:spPr>
            <a:xfrm>
              <a:off x="1362914" y="1534748"/>
              <a:ext cx="712518" cy="32970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algn="ctr" fontAlgn="base">
                <a:lnSpc>
                  <a:spcPct val="130000"/>
                </a:lnSpc>
                <a:defRPr sz="1100" b="1">
                  <a:solidFill>
                    <a:srgbClr val="202F42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defRPr>
              </a:lvl1pPr>
            </a:lstStyle>
            <a:p>
              <a:pPr fontAlgn="base">
                <a:lnSpc>
                  <a:spcPct val="130000"/>
                </a:lnSpc>
              </a:pPr>
              <a:r>
                <a:rPr lang="ko-KR" altLang="en-US" sz="1400" dirty="0">
                  <a:ln>
                    <a:solidFill>
                      <a:srgbClr val="009CDB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n-ea"/>
                  <a:ea typeface="+mn-ea"/>
                </a:rPr>
                <a:t>교육부</a:t>
              </a:r>
              <a:endParaRPr lang="en-US" altLang="ko-KR" sz="1400" dirty="0">
                <a:ln>
                  <a:solidFill>
                    <a:srgbClr val="009CDB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16" name="그룹 115">
            <a:extLst>
              <a:ext uri="{FF2B5EF4-FFF2-40B4-BE49-F238E27FC236}">
                <a16:creationId xmlns:a16="http://schemas.microsoft.com/office/drawing/2014/main" id="{107B4BCF-510F-4C7E-AC94-E0E04754AB71}"/>
              </a:ext>
            </a:extLst>
          </p:cNvPr>
          <p:cNvGrpSpPr/>
          <p:nvPr/>
        </p:nvGrpSpPr>
        <p:grpSpPr>
          <a:xfrm>
            <a:off x="2990256" y="4941635"/>
            <a:ext cx="3293929" cy="279188"/>
            <a:chOff x="580848" y="1523084"/>
            <a:chExt cx="2276652" cy="369332"/>
          </a:xfrm>
        </p:grpSpPr>
        <p:sp>
          <p:nvSpPr>
            <p:cNvPr id="117" name="사각형: 둥근 모서리 116">
              <a:extLst>
                <a:ext uri="{FF2B5EF4-FFF2-40B4-BE49-F238E27FC236}">
                  <a16:creationId xmlns:a16="http://schemas.microsoft.com/office/drawing/2014/main" id="{85FA1E65-558E-4B63-9F32-06FE2109E550}"/>
                </a:ext>
              </a:extLst>
            </p:cNvPr>
            <p:cNvSpPr/>
            <p:nvPr/>
          </p:nvSpPr>
          <p:spPr>
            <a:xfrm>
              <a:off x="580848" y="1523084"/>
              <a:ext cx="2276652" cy="369332"/>
            </a:xfrm>
            <a:prstGeom prst="roundRect">
              <a:avLst>
                <a:gd name="adj" fmla="val 50000"/>
              </a:avLst>
            </a:prstGeom>
            <a:solidFill>
              <a:srgbClr val="70AD47"/>
            </a:solidFill>
          </p:spPr>
          <p:txBody>
            <a:bodyPr wrap="square" lIns="0" tIns="0" rIns="0" bIns="0" anchor="ctr" anchorCtr="0">
              <a:noAutofit/>
            </a:bodyPr>
            <a:lstStyle/>
            <a:p>
              <a:pPr algn="ctr" fontAlgn="base"/>
              <a:endParaRPr lang="en-US" altLang="ko-KR" sz="1400" dirty="0">
                <a:ln>
                  <a:solidFill>
                    <a:srgbClr val="009CDB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75839620-88EB-43AE-9689-338AE9CA6111}"/>
                </a:ext>
              </a:extLst>
            </p:cNvPr>
            <p:cNvSpPr txBox="1"/>
            <p:nvPr/>
          </p:nvSpPr>
          <p:spPr>
            <a:xfrm>
              <a:off x="1490597" y="1534748"/>
              <a:ext cx="445708" cy="32970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algn="ctr" fontAlgn="base">
                <a:lnSpc>
                  <a:spcPct val="130000"/>
                </a:lnSpc>
                <a:defRPr sz="1100" b="1">
                  <a:solidFill>
                    <a:srgbClr val="202F42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defRPr>
              </a:lvl1pPr>
            </a:lstStyle>
            <a:p>
              <a:pPr fontAlgn="base">
                <a:lnSpc>
                  <a:spcPct val="130000"/>
                </a:lnSpc>
              </a:pPr>
              <a:r>
                <a:rPr lang="ko-KR" altLang="en-US" sz="1400" dirty="0">
                  <a:ln>
                    <a:solidFill>
                      <a:srgbClr val="009CDB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n-ea"/>
                  <a:ea typeface="+mn-ea"/>
                </a:rPr>
                <a:t>신청기관</a:t>
              </a:r>
              <a:endParaRPr lang="en-US" altLang="ko-KR" sz="1400" dirty="0">
                <a:ln>
                  <a:solidFill>
                    <a:srgbClr val="009CDB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19" name="그룹 118">
            <a:extLst>
              <a:ext uri="{FF2B5EF4-FFF2-40B4-BE49-F238E27FC236}">
                <a16:creationId xmlns:a16="http://schemas.microsoft.com/office/drawing/2014/main" id="{AC5233F6-ED45-468A-A5C1-F7B3C3A57519}"/>
              </a:ext>
            </a:extLst>
          </p:cNvPr>
          <p:cNvGrpSpPr/>
          <p:nvPr/>
        </p:nvGrpSpPr>
        <p:grpSpPr>
          <a:xfrm>
            <a:off x="6844300" y="4941635"/>
            <a:ext cx="1738390" cy="279188"/>
            <a:chOff x="580848" y="1523084"/>
            <a:chExt cx="2299686" cy="369332"/>
          </a:xfrm>
        </p:grpSpPr>
        <p:sp>
          <p:nvSpPr>
            <p:cNvPr id="120" name="사각형: 둥근 모서리 119">
              <a:extLst>
                <a:ext uri="{FF2B5EF4-FFF2-40B4-BE49-F238E27FC236}">
                  <a16:creationId xmlns:a16="http://schemas.microsoft.com/office/drawing/2014/main" id="{1BCD412B-C193-4EE3-8172-16698B97960E}"/>
                </a:ext>
              </a:extLst>
            </p:cNvPr>
            <p:cNvSpPr/>
            <p:nvPr/>
          </p:nvSpPr>
          <p:spPr>
            <a:xfrm>
              <a:off x="580848" y="1523084"/>
              <a:ext cx="2299686" cy="369332"/>
            </a:xfrm>
            <a:prstGeom prst="roundRect">
              <a:avLst>
                <a:gd name="adj" fmla="val 50000"/>
              </a:avLst>
            </a:prstGeom>
            <a:solidFill>
              <a:srgbClr val="70AD47"/>
            </a:solidFill>
          </p:spPr>
          <p:txBody>
            <a:bodyPr wrap="square" lIns="0" tIns="0" rIns="0" bIns="0" anchor="ctr" anchorCtr="0">
              <a:noAutofit/>
            </a:bodyPr>
            <a:lstStyle/>
            <a:p>
              <a:pPr algn="ctr" fontAlgn="base"/>
              <a:endParaRPr lang="en-US" altLang="ko-KR" sz="1400" dirty="0">
                <a:ln>
                  <a:solidFill>
                    <a:srgbClr val="009CDB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02050543-2A0D-46FB-96BC-A457E626E3F3}"/>
                </a:ext>
              </a:extLst>
            </p:cNvPr>
            <p:cNvSpPr txBox="1"/>
            <p:nvPr/>
          </p:nvSpPr>
          <p:spPr>
            <a:xfrm>
              <a:off x="1255680" y="1535765"/>
              <a:ext cx="950022" cy="32970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ko-KR"/>
              </a:defPPr>
              <a:lvl1pPr algn="ctr" fontAlgn="base">
                <a:lnSpc>
                  <a:spcPct val="130000"/>
                </a:lnSpc>
                <a:defRPr sz="1100" b="1">
                  <a:solidFill>
                    <a:srgbClr val="202F42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defRPr>
              </a:lvl1pPr>
            </a:lstStyle>
            <a:p>
              <a:pPr fontAlgn="base">
                <a:lnSpc>
                  <a:spcPct val="130000"/>
                </a:lnSpc>
              </a:pPr>
              <a:r>
                <a:rPr lang="ko-KR" altLang="en-US" sz="1400" dirty="0">
                  <a:ln>
                    <a:solidFill>
                      <a:srgbClr val="009CDB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n-ea"/>
                  <a:ea typeface="+mn-ea"/>
                </a:rPr>
                <a:t>인증기관</a:t>
              </a:r>
              <a:endParaRPr lang="en-US" altLang="ko-KR" sz="1400" dirty="0">
                <a:ln>
                  <a:solidFill>
                    <a:srgbClr val="009CDB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122" name="사각형: 둥근 모서리 121">
            <a:extLst>
              <a:ext uri="{FF2B5EF4-FFF2-40B4-BE49-F238E27FC236}">
                <a16:creationId xmlns:a16="http://schemas.microsoft.com/office/drawing/2014/main" id="{151EFA25-9399-44EA-AAAA-AC7D5DD09001}"/>
              </a:ext>
            </a:extLst>
          </p:cNvPr>
          <p:cNvSpPr/>
          <p:nvPr/>
        </p:nvSpPr>
        <p:spPr>
          <a:xfrm>
            <a:off x="635188" y="5302714"/>
            <a:ext cx="1917512" cy="30667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rnd">
            <a:solidFill>
              <a:srgbClr val="385723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110000"/>
              </a:lnSpc>
            </a:pPr>
            <a:r>
              <a:rPr lang="ko-KR" altLang="en-US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실태조사 계획 수립</a:t>
            </a:r>
            <a:endParaRPr lang="en-US" altLang="ko-KR" sz="14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23" name="사각형: 둥근 모서리 122">
            <a:extLst>
              <a:ext uri="{FF2B5EF4-FFF2-40B4-BE49-F238E27FC236}">
                <a16:creationId xmlns:a16="http://schemas.microsoft.com/office/drawing/2014/main" id="{F61F1B59-DC1D-43CF-94B1-2D33F70836B5}"/>
              </a:ext>
            </a:extLst>
          </p:cNvPr>
          <p:cNvSpPr/>
          <p:nvPr/>
        </p:nvSpPr>
        <p:spPr>
          <a:xfrm>
            <a:off x="6844300" y="5264592"/>
            <a:ext cx="1738390" cy="39177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 cap="rnd">
            <a:solidFill>
              <a:srgbClr val="385723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110000"/>
              </a:lnSpc>
            </a:pPr>
            <a:r>
              <a:rPr lang="ko-KR" altLang="en-US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실태조사 계획 수립 협조</a:t>
            </a:r>
            <a:endParaRPr lang="ko-KR" altLang="en-US" sz="14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202F42"/>
              </a:solidFill>
              <a:latin typeface="+mn-ea"/>
            </a:endParaRPr>
          </a:p>
        </p:txBody>
      </p:sp>
      <p:sp>
        <p:nvSpPr>
          <p:cNvPr id="124" name="사각형: 둥근 모서리 123">
            <a:extLst>
              <a:ext uri="{FF2B5EF4-FFF2-40B4-BE49-F238E27FC236}">
                <a16:creationId xmlns:a16="http://schemas.microsoft.com/office/drawing/2014/main" id="{B702B62F-9F0B-403E-805A-8EA4FD39B292}"/>
              </a:ext>
            </a:extLst>
          </p:cNvPr>
          <p:cNvSpPr/>
          <p:nvPr/>
        </p:nvSpPr>
        <p:spPr>
          <a:xfrm>
            <a:off x="6852180" y="6056401"/>
            <a:ext cx="1738390" cy="602029"/>
          </a:xfrm>
          <a:prstGeom prst="roundRect">
            <a:avLst/>
          </a:prstGeom>
          <a:solidFill>
            <a:schemeClr val="bg1"/>
          </a:solidFill>
          <a:ln w="3175" cap="rnd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110000"/>
              </a:lnSpc>
            </a:pPr>
            <a:r>
              <a:rPr lang="ko-KR" altLang="en-US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조사결과 공유 및 </a:t>
            </a:r>
            <a:endParaRPr lang="en-US" altLang="ko-KR" sz="14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algn="ctr">
              <a:lnSpc>
                <a:spcPct val="110000"/>
              </a:lnSpc>
            </a:pPr>
            <a:r>
              <a:rPr lang="ko-KR" altLang="en-US" sz="1400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심사시</a:t>
            </a:r>
            <a:r>
              <a:rPr lang="ko-KR" altLang="en-US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반영</a:t>
            </a:r>
            <a:endParaRPr lang="ko-KR" altLang="en-US" sz="14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202F42"/>
              </a:solidFill>
              <a:latin typeface="+mn-ea"/>
            </a:endParaRPr>
          </a:p>
        </p:txBody>
      </p:sp>
      <p:sp>
        <p:nvSpPr>
          <p:cNvPr id="125" name="사각형: 둥근 모서리 124">
            <a:extLst>
              <a:ext uri="{FF2B5EF4-FFF2-40B4-BE49-F238E27FC236}">
                <a16:creationId xmlns:a16="http://schemas.microsoft.com/office/drawing/2014/main" id="{9C49659B-4ABC-428E-BC76-58AE9D88B4C3}"/>
              </a:ext>
            </a:extLst>
          </p:cNvPr>
          <p:cNvSpPr/>
          <p:nvPr/>
        </p:nvSpPr>
        <p:spPr>
          <a:xfrm>
            <a:off x="635187" y="6322402"/>
            <a:ext cx="1917513" cy="336028"/>
          </a:xfrm>
          <a:prstGeom prst="roundRect">
            <a:avLst/>
          </a:prstGeom>
          <a:solidFill>
            <a:schemeClr val="bg1"/>
          </a:solidFill>
          <a:ln w="3175" cap="rnd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110000"/>
              </a:lnSpc>
            </a:pPr>
            <a:r>
              <a:rPr lang="ko-KR" altLang="en-US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실태조사 결과 확인</a:t>
            </a:r>
            <a:endParaRPr lang="ko-KR" altLang="en-US" sz="14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202F42"/>
              </a:solidFill>
              <a:latin typeface="+mn-ea"/>
            </a:endParaRPr>
          </a:p>
        </p:txBody>
      </p:sp>
      <p:sp>
        <p:nvSpPr>
          <p:cNvPr id="126" name="사각형: 둥근 모서리 125">
            <a:extLst>
              <a:ext uri="{FF2B5EF4-FFF2-40B4-BE49-F238E27FC236}">
                <a16:creationId xmlns:a16="http://schemas.microsoft.com/office/drawing/2014/main" id="{F58904CE-54FB-4670-A72D-BD6BAB89380E}"/>
              </a:ext>
            </a:extLst>
          </p:cNvPr>
          <p:cNvSpPr/>
          <p:nvPr/>
        </p:nvSpPr>
        <p:spPr>
          <a:xfrm>
            <a:off x="2990253" y="6323156"/>
            <a:ext cx="3453327" cy="313678"/>
          </a:xfrm>
          <a:prstGeom prst="roundRect">
            <a:avLst/>
          </a:prstGeom>
          <a:solidFill>
            <a:schemeClr val="bg1"/>
          </a:solidFill>
          <a:ln w="3175" cap="rnd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110000"/>
              </a:lnSpc>
            </a:pPr>
            <a:r>
              <a:rPr lang="ko-KR" altLang="en-US" sz="1400" b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결과 안내 및 조치</a:t>
            </a:r>
            <a:r>
              <a:rPr lang="en-US" altLang="ko-KR" sz="1400" b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·</a:t>
            </a:r>
            <a:r>
              <a:rPr lang="ko-KR" altLang="en-US" sz="1400" b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보완</a:t>
            </a:r>
            <a:endParaRPr lang="ko-KR" altLang="en-US" sz="14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202F42"/>
              </a:solidFill>
              <a:latin typeface="+mn-ea"/>
            </a:endParaRPr>
          </a:p>
        </p:txBody>
      </p:sp>
      <p:cxnSp>
        <p:nvCxnSpPr>
          <p:cNvPr id="127" name="직선 연결선 126">
            <a:extLst>
              <a:ext uri="{FF2B5EF4-FFF2-40B4-BE49-F238E27FC236}">
                <a16:creationId xmlns:a16="http://schemas.microsoft.com/office/drawing/2014/main" id="{4E13C171-5E39-4E15-9D10-BE6D39EA80F1}"/>
              </a:ext>
            </a:extLst>
          </p:cNvPr>
          <p:cNvCxnSpPr>
            <a:cxnSpLocks/>
          </p:cNvCxnSpPr>
          <p:nvPr/>
        </p:nvCxnSpPr>
        <p:spPr>
          <a:xfrm>
            <a:off x="2565716" y="6530795"/>
            <a:ext cx="419170" cy="0"/>
          </a:xfrm>
          <a:prstGeom prst="line">
            <a:avLst/>
          </a:prstGeom>
          <a:ln w="12700">
            <a:solidFill>
              <a:srgbClr val="38572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직선 연결선 127">
            <a:extLst>
              <a:ext uri="{FF2B5EF4-FFF2-40B4-BE49-F238E27FC236}">
                <a16:creationId xmlns:a16="http://schemas.microsoft.com/office/drawing/2014/main" id="{F5348C53-E6E1-4BF5-BB22-A856687A3F6B}"/>
              </a:ext>
            </a:extLst>
          </p:cNvPr>
          <p:cNvCxnSpPr>
            <a:cxnSpLocks/>
          </p:cNvCxnSpPr>
          <p:nvPr/>
        </p:nvCxnSpPr>
        <p:spPr>
          <a:xfrm>
            <a:off x="2771477" y="6248453"/>
            <a:ext cx="4084731" cy="0"/>
          </a:xfrm>
          <a:prstGeom prst="line">
            <a:avLst/>
          </a:prstGeom>
          <a:ln w="12700">
            <a:solidFill>
              <a:srgbClr val="38572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직선 연결선 128">
            <a:extLst>
              <a:ext uri="{FF2B5EF4-FFF2-40B4-BE49-F238E27FC236}">
                <a16:creationId xmlns:a16="http://schemas.microsoft.com/office/drawing/2014/main" id="{DC39488F-A5A5-43D0-8525-6F8F1C046125}"/>
              </a:ext>
            </a:extLst>
          </p:cNvPr>
          <p:cNvCxnSpPr>
            <a:cxnSpLocks/>
            <a:endCxn id="131" idx="1"/>
          </p:cNvCxnSpPr>
          <p:nvPr/>
        </p:nvCxnSpPr>
        <p:spPr>
          <a:xfrm>
            <a:off x="2552699" y="5964008"/>
            <a:ext cx="437556" cy="0"/>
          </a:xfrm>
          <a:prstGeom prst="line">
            <a:avLst/>
          </a:prstGeom>
          <a:ln w="12700">
            <a:solidFill>
              <a:srgbClr val="385723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직선 연결선 129">
            <a:extLst>
              <a:ext uri="{FF2B5EF4-FFF2-40B4-BE49-F238E27FC236}">
                <a16:creationId xmlns:a16="http://schemas.microsoft.com/office/drawing/2014/main" id="{F86DE030-D120-45CC-B9F4-85E2739467EF}"/>
              </a:ext>
            </a:extLst>
          </p:cNvPr>
          <p:cNvCxnSpPr>
            <a:cxnSpLocks/>
          </p:cNvCxnSpPr>
          <p:nvPr/>
        </p:nvCxnSpPr>
        <p:spPr>
          <a:xfrm>
            <a:off x="2552700" y="5472847"/>
            <a:ext cx="4291600" cy="3509"/>
          </a:xfrm>
          <a:prstGeom prst="line">
            <a:avLst/>
          </a:prstGeom>
          <a:ln>
            <a:solidFill>
              <a:srgbClr val="38572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사각형: 둥근 모서리 130">
            <a:extLst>
              <a:ext uri="{FF2B5EF4-FFF2-40B4-BE49-F238E27FC236}">
                <a16:creationId xmlns:a16="http://schemas.microsoft.com/office/drawing/2014/main" id="{4BD25B0F-6821-42E6-946A-2439A04776E5}"/>
              </a:ext>
            </a:extLst>
          </p:cNvPr>
          <p:cNvSpPr/>
          <p:nvPr/>
        </p:nvSpPr>
        <p:spPr>
          <a:xfrm>
            <a:off x="2990255" y="5807169"/>
            <a:ext cx="3453326" cy="313678"/>
          </a:xfrm>
          <a:prstGeom prst="roundRect">
            <a:avLst/>
          </a:prstGeom>
          <a:solidFill>
            <a:schemeClr val="bg1">
              <a:alpha val="92000"/>
            </a:schemeClr>
          </a:solidFill>
          <a:ln w="3175" cap="rnd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110000"/>
              </a:lnSpc>
            </a:pPr>
            <a:r>
              <a:rPr lang="ko-KR" altLang="en-US" sz="1400" b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실태조사 협조</a:t>
            </a:r>
            <a:endParaRPr lang="ko-KR" altLang="en-US" sz="14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202F42"/>
              </a:solidFill>
              <a:latin typeface="+mn-ea"/>
            </a:endParaRPr>
          </a:p>
        </p:txBody>
      </p:sp>
      <p:grpSp>
        <p:nvGrpSpPr>
          <p:cNvPr id="132" name="그룹 131">
            <a:extLst>
              <a:ext uri="{FF2B5EF4-FFF2-40B4-BE49-F238E27FC236}">
                <a16:creationId xmlns:a16="http://schemas.microsoft.com/office/drawing/2014/main" id="{DADFDF82-FD0A-4950-8449-FBFC8D0585B7}"/>
              </a:ext>
            </a:extLst>
          </p:cNvPr>
          <p:cNvGrpSpPr/>
          <p:nvPr/>
        </p:nvGrpSpPr>
        <p:grpSpPr>
          <a:xfrm rot="5400000">
            <a:off x="1430023" y="5659088"/>
            <a:ext cx="131304" cy="110036"/>
            <a:chOff x="266574" y="5036651"/>
            <a:chExt cx="131304" cy="110036"/>
          </a:xfrm>
        </p:grpSpPr>
        <p:sp>
          <p:nvSpPr>
            <p:cNvPr id="133" name="자유형: 도형 132">
              <a:extLst>
                <a:ext uri="{FF2B5EF4-FFF2-40B4-BE49-F238E27FC236}">
                  <a16:creationId xmlns:a16="http://schemas.microsoft.com/office/drawing/2014/main" id="{1828B636-AE3E-4001-A3AF-3B324089E35A}"/>
                </a:ext>
              </a:extLst>
            </p:cNvPr>
            <p:cNvSpPr/>
            <p:nvPr/>
          </p:nvSpPr>
          <p:spPr>
            <a:xfrm rot="5400000">
              <a:off x="245299" y="5057926"/>
              <a:ext cx="110036" cy="67486"/>
            </a:xfrm>
            <a:custGeom>
              <a:avLst/>
              <a:gdLst>
                <a:gd name="connsiteX0" fmla="*/ 212333 w 424666"/>
                <a:gd name="connsiteY0" fmla="*/ 0 h 260451"/>
                <a:gd name="connsiteX1" fmla="*/ 424666 w 424666"/>
                <a:gd name="connsiteY1" fmla="*/ 260451 h 260451"/>
                <a:gd name="connsiteX2" fmla="*/ 305709 w 424666"/>
                <a:gd name="connsiteY2" fmla="*/ 260451 h 260451"/>
                <a:gd name="connsiteX3" fmla="*/ 212333 w 424666"/>
                <a:gd name="connsiteY3" fmla="*/ 145915 h 260451"/>
                <a:gd name="connsiteX4" fmla="*/ 118958 w 424666"/>
                <a:gd name="connsiteY4" fmla="*/ 260451 h 260451"/>
                <a:gd name="connsiteX5" fmla="*/ 0 w 424666"/>
                <a:gd name="connsiteY5" fmla="*/ 260451 h 2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4666" h="260451">
                  <a:moveTo>
                    <a:pt x="212333" y="0"/>
                  </a:moveTo>
                  <a:lnTo>
                    <a:pt x="424666" y="260451"/>
                  </a:lnTo>
                  <a:lnTo>
                    <a:pt x="305709" y="260451"/>
                  </a:lnTo>
                  <a:lnTo>
                    <a:pt x="212333" y="145915"/>
                  </a:lnTo>
                  <a:lnTo>
                    <a:pt x="118958" y="260451"/>
                  </a:lnTo>
                  <a:lnTo>
                    <a:pt x="0" y="260451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ko-KR" altLang="en-US" sz="1400">
                <a:latin typeface="+mn-ea"/>
              </a:endParaRPr>
            </a:p>
          </p:txBody>
        </p:sp>
        <p:sp>
          <p:nvSpPr>
            <p:cNvPr id="134" name="자유형: 도형 133">
              <a:extLst>
                <a:ext uri="{FF2B5EF4-FFF2-40B4-BE49-F238E27FC236}">
                  <a16:creationId xmlns:a16="http://schemas.microsoft.com/office/drawing/2014/main" id="{F196C90F-FF87-4C52-8F6F-9BF78E6970C9}"/>
                </a:ext>
              </a:extLst>
            </p:cNvPr>
            <p:cNvSpPr/>
            <p:nvPr/>
          </p:nvSpPr>
          <p:spPr>
            <a:xfrm rot="5400000">
              <a:off x="309117" y="5057926"/>
              <a:ext cx="110036" cy="67486"/>
            </a:xfrm>
            <a:custGeom>
              <a:avLst/>
              <a:gdLst>
                <a:gd name="connsiteX0" fmla="*/ 212333 w 424666"/>
                <a:gd name="connsiteY0" fmla="*/ 0 h 260451"/>
                <a:gd name="connsiteX1" fmla="*/ 424666 w 424666"/>
                <a:gd name="connsiteY1" fmla="*/ 260451 h 260451"/>
                <a:gd name="connsiteX2" fmla="*/ 305709 w 424666"/>
                <a:gd name="connsiteY2" fmla="*/ 260451 h 260451"/>
                <a:gd name="connsiteX3" fmla="*/ 212333 w 424666"/>
                <a:gd name="connsiteY3" fmla="*/ 145915 h 260451"/>
                <a:gd name="connsiteX4" fmla="*/ 118958 w 424666"/>
                <a:gd name="connsiteY4" fmla="*/ 260451 h 260451"/>
                <a:gd name="connsiteX5" fmla="*/ 0 w 424666"/>
                <a:gd name="connsiteY5" fmla="*/ 260451 h 2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4666" h="260451">
                  <a:moveTo>
                    <a:pt x="212333" y="0"/>
                  </a:moveTo>
                  <a:lnTo>
                    <a:pt x="424666" y="260451"/>
                  </a:lnTo>
                  <a:lnTo>
                    <a:pt x="305709" y="260451"/>
                  </a:lnTo>
                  <a:lnTo>
                    <a:pt x="212333" y="145915"/>
                  </a:lnTo>
                  <a:lnTo>
                    <a:pt x="118958" y="260451"/>
                  </a:lnTo>
                  <a:lnTo>
                    <a:pt x="0" y="260451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ko-KR" altLang="en-US" sz="1400">
                <a:latin typeface="+mn-ea"/>
              </a:endParaRPr>
            </a:p>
          </p:txBody>
        </p:sp>
      </p:grpSp>
      <p:grpSp>
        <p:nvGrpSpPr>
          <p:cNvPr id="135" name="그룹 134">
            <a:extLst>
              <a:ext uri="{FF2B5EF4-FFF2-40B4-BE49-F238E27FC236}">
                <a16:creationId xmlns:a16="http://schemas.microsoft.com/office/drawing/2014/main" id="{77944231-430A-4CC6-A3E5-C015945B8F1A}"/>
              </a:ext>
            </a:extLst>
          </p:cNvPr>
          <p:cNvGrpSpPr/>
          <p:nvPr/>
        </p:nvGrpSpPr>
        <p:grpSpPr>
          <a:xfrm rot="5400000">
            <a:off x="1430023" y="6171051"/>
            <a:ext cx="131304" cy="110036"/>
            <a:chOff x="266574" y="5036651"/>
            <a:chExt cx="131304" cy="110036"/>
          </a:xfrm>
        </p:grpSpPr>
        <p:sp>
          <p:nvSpPr>
            <p:cNvPr id="136" name="자유형: 도형 135">
              <a:extLst>
                <a:ext uri="{FF2B5EF4-FFF2-40B4-BE49-F238E27FC236}">
                  <a16:creationId xmlns:a16="http://schemas.microsoft.com/office/drawing/2014/main" id="{8918151C-DB51-4F0F-8A13-BD73722BA9FA}"/>
                </a:ext>
              </a:extLst>
            </p:cNvPr>
            <p:cNvSpPr/>
            <p:nvPr/>
          </p:nvSpPr>
          <p:spPr>
            <a:xfrm rot="5400000">
              <a:off x="245299" y="5057926"/>
              <a:ext cx="110036" cy="67486"/>
            </a:xfrm>
            <a:custGeom>
              <a:avLst/>
              <a:gdLst>
                <a:gd name="connsiteX0" fmla="*/ 212333 w 424666"/>
                <a:gd name="connsiteY0" fmla="*/ 0 h 260451"/>
                <a:gd name="connsiteX1" fmla="*/ 424666 w 424666"/>
                <a:gd name="connsiteY1" fmla="*/ 260451 h 260451"/>
                <a:gd name="connsiteX2" fmla="*/ 305709 w 424666"/>
                <a:gd name="connsiteY2" fmla="*/ 260451 h 260451"/>
                <a:gd name="connsiteX3" fmla="*/ 212333 w 424666"/>
                <a:gd name="connsiteY3" fmla="*/ 145915 h 260451"/>
                <a:gd name="connsiteX4" fmla="*/ 118958 w 424666"/>
                <a:gd name="connsiteY4" fmla="*/ 260451 h 260451"/>
                <a:gd name="connsiteX5" fmla="*/ 0 w 424666"/>
                <a:gd name="connsiteY5" fmla="*/ 260451 h 2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4666" h="260451">
                  <a:moveTo>
                    <a:pt x="212333" y="0"/>
                  </a:moveTo>
                  <a:lnTo>
                    <a:pt x="424666" y="260451"/>
                  </a:lnTo>
                  <a:lnTo>
                    <a:pt x="305709" y="260451"/>
                  </a:lnTo>
                  <a:lnTo>
                    <a:pt x="212333" y="145915"/>
                  </a:lnTo>
                  <a:lnTo>
                    <a:pt x="118958" y="260451"/>
                  </a:lnTo>
                  <a:lnTo>
                    <a:pt x="0" y="260451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ko-KR" altLang="en-US" sz="1400">
                <a:latin typeface="+mn-ea"/>
              </a:endParaRPr>
            </a:p>
          </p:txBody>
        </p:sp>
        <p:sp>
          <p:nvSpPr>
            <p:cNvPr id="137" name="자유형: 도형 136">
              <a:extLst>
                <a:ext uri="{FF2B5EF4-FFF2-40B4-BE49-F238E27FC236}">
                  <a16:creationId xmlns:a16="http://schemas.microsoft.com/office/drawing/2014/main" id="{61079D87-907A-4870-A7C2-E3BC7766CA51}"/>
                </a:ext>
              </a:extLst>
            </p:cNvPr>
            <p:cNvSpPr/>
            <p:nvPr/>
          </p:nvSpPr>
          <p:spPr>
            <a:xfrm rot="5400000">
              <a:off x="309117" y="5057926"/>
              <a:ext cx="110036" cy="67486"/>
            </a:xfrm>
            <a:custGeom>
              <a:avLst/>
              <a:gdLst>
                <a:gd name="connsiteX0" fmla="*/ 212333 w 424666"/>
                <a:gd name="connsiteY0" fmla="*/ 0 h 260451"/>
                <a:gd name="connsiteX1" fmla="*/ 424666 w 424666"/>
                <a:gd name="connsiteY1" fmla="*/ 260451 h 260451"/>
                <a:gd name="connsiteX2" fmla="*/ 305709 w 424666"/>
                <a:gd name="connsiteY2" fmla="*/ 260451 h 260451"/>
                <a:gd name="connsiteX3" fmla="*/ 212333 w 424666"/>
                <a:gd name="connsiteY3" fmla="*/ 145915 h 260451"/>
                <a:gd name="connsiteX4" fmla="*/ 118958 w 424666"/>
                <a:gd name="connsiteY4" fmla="*/ 260451 h 260451"/>
                <a:gd name="connsiteX5" fmla="*/ 0 w 424666"/>
                <a:gd name="connsiteY5" fmla="*/ 260451 h 2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4666" h="260451">
                  <a:moveTo>
                    <a:pt x="212333" y="0"/>
                  </a:moveTo>
                  <a:lnTo>
                    <a:pt x="424666" y="260451"/>
                  </a:lnTo>
                  <a:lnTo>
                    <a:pt x="305709" y="260451"/>
                  </a:lnTo>
                  <a:lnTo>
                    <a:pt x="212333" y="145915"/>
                  </a:lnTo>
                  <a:lnTo>
                    <a:pt x="118958" y="260451"/>
                  </a:lnTo>
                  <a:lnTo>
                    <a:pt x="0" y="260451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ko-KR" altLang="en-US" sz="1400">
                <a:latin typeface="+mn-ea"/>
              </a:endParaRPr>
            </a:p>
          </p:txBody>
        </p:sp>
      </p:grp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A3EC0771-F8DE-4CA4-B842-91BE25231793}"/>
              </a:ext>
            </a:extLst>
          </p:cNvPr>
          <p:cNvCxnSpPr/>
          <p:nvPr/>
        </p:nvCxnSpPr>
        <p:spPr>
          <a:xfrm>
            <a:off x="2771477" y="6247095"/>
            <a:ext cx="0" cy="291600"/>
          </a:xfrm>
          <a:prstGeom prst="line">
            <a:avLst/>
          </a:prstGeom>
          <a:ln w="12700">
            <a:solidFill>
              <a:srgbClr val="3857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모서리가 둥근 직사각형 10">
            <a:extLst>
              <a:ext uri="{FF2B5EF4-FFF2-40B4-BE49-F238E27FC236}">
                <a16:creationId xmlns:a16="http://schemas.microsoft.com/office/drawing/2014/main" id="{1125FAA8-75AA-4AAC-8ED3-5030034E6AC1}"/>
              </a:ext>
            </a:extLst>
          </p:cNvPr>
          <p:cNvSpPr/>
          <p:nvPr/>
        </p:nvSpPr>
        <p:spPr>
          <a:xfrm>
            <a:off x="298980" y="4561097"/>
            <a:ext cx="1325312" cy="315524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 sz="2400" spc="-150" dirty="0">
              <a:ln>
                <a:solidFill>
                  <a:schemeClr val="tx2">
                    <a:tint val="1000"/>
                    <a:alpha val="0"/>
                  </a:schemeClr>
                </a:solidFill>
              </a:ln>
              <a:solidFill>
                <a:schemeClr val="bg1"/>
              </a:solidFill>
              <a:latin typeface="KoPub돋움체 Medium" pitchFamily="2" charset="-127"/>
              <a:ea typeface="KoPub돋움체 Medium" pitchFamily="2" charset="-127"/>
            </a:endParaRPr>
          </a:p>
        </p:txBody>
      </p:sp>
      <p:sp>
        <p:nvSpPr>
          <p:cNvPr id="110" name="직사각형 109">
            <a:extLst>
              <a:ext uri="{FF2B5EF4-FFF2-40B4-BE49-F238E27FC236}">
                <a16:creationId xmlns:a16="http://schemas.microsoft.com/office/drawing/2014/main" id="{1240807C-A4D0-4E2F-80D7-15CCC6AC0B14}"/>
              </a:ext>
            </a:extLst>
          </p:cNvPr>
          <p:cNvSpPr/>
          <p:nvPr/>
        </p:nvSpPr>
        <p:spPr>
          <a:xfrm>
            <a:off x="419762" y="4550439"/>
            <a:ext cx="11764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사후관리</a:t>
            </a:r>
            <a:endParaRPr lang="ko-KR" altLang="en-US" sz="1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E267353-774F-449D-B5CA-DB9AFB124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DEC37-46E7-4A1C-A0DA-02DFD91F0224}" type="slidenum">
              <a:rPr lang="ko-KR" altLang="en-US" smtClean="0"/>
              <a:pPr>
                <a:defRPr/>
              </a:pPr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8213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_x804338920" descr="EMB00001048067f">
            <a:extLst>
              <a:ext uri="{FF2B5EF4-FFF2-40B4-BE49-F238E27FC236}">
                <a16:creationId xmlns:a16="http://schemas.microsoft.com/office/drawing/2014/main" id="{134F91E4-FE81-4E84-940A-A17F88314E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7" t="30406" b="51140"/>
          <a:stretch/>
        </p:blipFill>
        <p:spPr bwMode="auto">
          <a:xfrm flipH="1">
            <a:off x="-2" y="0"/>
            <a:ext cx="9144001" cy="821246"/>
          </a:xfrm>
          <a:prstGeom prst="rect">
            <a:avLst/>
          </a:prstGeom>
          <a:gradFill>
            <a:gsLst>
              <a:gs pos="0">
                <a:srgbClr val="0070C0"/>
              </a:gs>
              <a:gs pos="85000">
                <a:schemeClr val="accent1">
                  <a:lumMod val="40000"/>
                  <a:lumOff val="60000"/>
                </a:schemeClr>
              </a:gs>
              <a:gs pos="72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8900000" scaled="1"/>
          </a:gradFill>
        </p:spPr>
      </p:pic>
      <p:pic>
        <p:nvPicPr>
          <p:cNvPr id="20" name="Picture 6" descr="교육부 국문 좌우">
            <a:extLst>
              <a:ext uri="{FF2B5EF4-FFF2-40B4-BE49-F238E27FC236}">
                <a16:creationId xmlns:a16="http://schemas.microsoft.com/office/drawing/2014/main" id="{42A1431B-90AF-47C2-934B-3F4B54ECC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132" y="181401"/>
            <a:ext cx="351816" cy="52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1724839D-C5A6-402E-A50D-CB005CE653D4}"/>
              </a:ext>
            </a:extLst>
          </p:cNvPr>
          <p:cNvSpPr/>
          <p:nvPr/>
        </p:nvSpPr>
        <p:spPr>
          <a:xfrm>
            <a:off x="481781" y="1201158"/>
            <a:ext cx="6331828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000" b="1" spc="-150" dirty="0">
                <a:ln>
                  <a:solidFill>
                    <a:schemeClr val="tx2">
                      <a:tint val="1000"/>
                      <a:alpha val="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ea"/>
              </a:rPr>
              <a:t>07. </a:t>
            </a:r>
            <a:r>
              <a:rPr lang="ko-KR" altLang="en-US" sz="2000" b="1" spc="-150" dirty="0">
                <a:ln>
                  <a:solidFill>
                    <a:schemeClr val="tx2">
                      <a:tint val="1000"/>
                      <a:alpha val="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ea"/>
              </a:rPr>
              <a:t>안전 인증 운영 규정 체계</a:t>
            </a: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A1EBF6DD-FD5D-4F0D-9A19-7F4FB36B58A4}"/>
              </a:ext>
            </a:extLst>
          </p:cNvPr>
          <p:cNvSpPr/>
          <p:nvPr/>
        </p:nvSpPr>
        <p:spPr>
          <a:xfrm>
            <a:off x="383259" y="1688671"/>
            <a:ext cx="8326635" cy="4834132"/>
          </a:xfrm>
          <a:prstGeom prst="roundRect">
            <a:avLst>
              <a:gd name="adj" fmla="val 51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51604786-B02C-4D90-A673-738EF4DE4CDE}"/>
              </a:ext>
            </a:extLst>
          </p:cNvPr>
          <p:cNvSpPr/>
          <p:nvPr/>
        </p:nvSpPr>
        <p:spPr>
          <a:xfrm>
            <a:off x="558417" y="2178987"/>
            <a:ext cx="3718020" cy="1062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B53D192B-5BDA-4B8B-B9CB-2B9CB34AB7D2}"/>
              </a:ext>
            </a:extLst>
          </p:cNvPr>
          <p:cNvGrpSpPr/>
          <p:nvPr/>
        </p:nvGrpSpPr>
        <p:grpSpPr>
          <a:xfrm>
            <a:off x="558418" y="1855182"/>
            <a:ext cx="3718020" cy="349190"/>
            <a:chOff x="493912" y="1819565"/>
            <a:chExt cx="4160520" cy="521261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709B4D18-8900-42AF-9132-20A2FB98F321}"/>
                </a:ext>
              </a:extLst>
            </p:cNvPr>
            <p:cNvSpPr/>
            <p:nvPr/>
          </p:nvSpPr>
          <p:spPr>
            <a:xfrm>
              <a:off x="493912" y="1820676"/>
              <a:ext cx="4160520" cy="48254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AAC733BD-0C7E-4569-84B3-FDA9638FACC4}"/>
                </a:ext>
              </a:extLst>
            </p:cNvPr>
            <p:cNvSpPr/>
            <p:nvPr/>
          </p:nvSpPr>
          <p:spPr>
            <a:xfrm>
              <a:off x="530611" y="1835442"/>
              <a:ext cx="4123820" cy="5053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600" b="1" spc="-150" dirty="0">
                  <a:ln>
                    <a:solidFill>
                      <a:schemeClr val="tx2">
                        <a:tint val="1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[</a:t>
              </a:r>
              <a:r>
                <a:rPr lang="ko-KR" altLang="en-US" sz="1600" b="1" spc="-150" dirty="0">
                  <a:ln>
                    <a:solidFill>
                      <a:schemeClr val="tx2">
                        <a:tint val="1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감독기관의 장 등</a:t>
              </a:r>
              <a:r>
                <a:rPr lang="en-US" altLang="ko-KR" sz="1600" b="1" spc="-150" dirty="0">
                  <a:ln>
                    <a:solidFill>
                      <a:schemeClr val="tx2">
                        <a:tint val="1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] </a:t>
              </a:r>
              <a:r>
                <a:rPr lang="ko-KR" altLang="en-US" sz="1600" b="1" spc="-150" dirty="0">
                  <a:ln>
                    <a:solidFill>
                      <a:schemeClr val="tx2">
                        <a:tint val="1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인증계획 수립</a:t>
              </a:r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D3B514DB-5797-46D5-8A6F-38322858178D}"/>
                </a:ext>
              </a:extLst>
            </p:cNvPr>
            <p:cNvSpPr/>
            <p:nvPr/>
          </p:nvSpPr>
          <p:spPr>
            <a:xfrm>
              <a:off x="4297070" y="1819565"/>
              <a:ext cx="0" cy="474652"/>
            </a:xfrm>
            <a:custGeom>
              <a:avLst/>
              <a:gdLst>
                <a:gd name="connsiteX0" fmla="*/ 0 w 0"/>
                <a:gd name="connsiteY0" fmla="*/ 0 h 535709"/>
                <a:gd name="connsiteX1" fmla="*/ 0 w 0"/>
                <a:gd name="connsiteY1" fmla="*/ 535709 h 535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535709">
                  <a:moveTo>
                    <a:pt x="0" y="0"/>
                  </a:moveTo>
                  <a:lnTo>
                    <a:pt x="0" y="535709"/>
                  </a:lnTo>
                </a:path>
              </a:pathLst>
            </a:cu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22675FCC-068A-4660-9EF4-D3693B9255EC}"/>
                </a:ext>
              </a:extLst>
            </p:cNvPr>
            <p:cNvSpPr/>
            <p:nvPr/>
          </p:nvSpPr>
          <p:spPr>
            <a:xfrm>
              <a:off x="4438472" y="1819565"/>
              <a:ext cx="0" cy="474652"/>
            </a:xfrm>
            <a:custGeom>
              <a:avLst/>
              <a:gdLst>
                <a:gd name="connsiteX0" fmla="*/ 0 w 0"/>
                <a:gd name="connsiteY0" fmla="*/ 0 h 535709"/>
                <a:gd name="connsiteX1" fmla="*/ 0 w 0"/>
                <a:gd name="connsiteY1" fmla="*/ 535709 h 535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535709">
                  <a:moveTo>
                    <a:pt x="0" y="0"/>
                  </a:moveTo>
                  <a:lnTo>
                    <a:pt x="0" y="535709"/>
                  </a:lnTo>
                </a:path>
              </a:pathLst>
            </a:cu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4EE2E3AC-06FC-44FA-86F6-6262D0123DC8}"/>
              </a:ext>
            </a:extLst>
          </p:cNvPr>
          <p:cNvGrpSpPr/>
          <p:nvPr/>
        </p:nvGrpSpPr>
        <p:grpSpPr>
          <a:xfrm>
            <a:off x="636621" y="2275238"/>
            <a:ext cx="3507950" cy="894870"/>
            <a:chOff x="667240" y="1392992"/>
            <a:chExt cx="10314560" cy="1157275"/>
          </a:xfrm>
        </p:grpSpPr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FC05AA88-CF79-46B6-B70E-9016F384234A}"/>
                </a:ext>
              </a:extLst>
            </p:cNvPr>
            <p:cNvSpPr/>
            <p:nvPr/>
          </p:nvSpPr>
          <p:spPr>
            <a:xfrm>
              <a:off x="667240" y="1392994"/>
              <a:ext cx="10314560" cy="1157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B55AB2D-418F-4B49-928D-4F8D51AF8924}"/>
                </a:ext>
              </a:extLst>
            </p:cNvPr>
            <p:cNvSpPr txBox="1"/>
            <p:nvPr/>
          </p:nvSpPr>
          <p:spPr>
            <a:xfrm>
              <a:off x="781863" y="1392992"/>
              <a:ext cx="10199934" cy="1089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6000" indent="-126000">
                <a:lnSpc>
                  <a:spcPct val="120000"/>
                </a:lnSpc>
                <a:buClr>
                  <a:srgbClr val="767171"/>
                </a:buClr>
                <a:buFont typeface="Wingdings" panose="05000000000000000000" pitchFamily="2" charset="2"/>
                <a:buChar char="§"/>
              </a:pPr>
              <a:r>
                <a:rPr lang="ko-KR" altLang="en-US" sz="1400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인증 취득 </a:t>
              </a:r>
              <a:r>
                <a:rPr lang="ko-KR" altLang="en-US" sz="1400" b="1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대상 및 일정</a:t>
              </a:r>
              <a:r>
                <a:rPr lang="en-US" altLang="ko-KR" sz="1400" b="1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, </a:t>
              </a:r>
              <a:r>
                <a:rPr lang="ko-KR" altLang="en-US" sz="1400" b="1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예산</a:t>
              </a:r>
              <a:r>
                <a:rPr lang="ko-KR" altLang="en-US" sz="1400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에 관한 사항</a:t>
              </a:r>
              <a:endParaRPr lang="en-US" altLang="ko-KR" sz="1400" spc="-15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126000" indent="-126000">
                <a:lnSpc>
                  <a:spcPct val="120000"/>
                </a:lnSpc>
                <a:buClr>
                  <a:srgbClr val="767171"/>
                </a:buClr>
                <a:buFont typeface="Wingdings" panose="05000000000000000000" pitchFamily="2" charset="2"/>
                <a:buChar char="§"/>
              </a:pPr>
              <a:r>
                <a:rPr lang="ko-KR" altLang="en-US" sz="1400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인증 취득에 필요한 </a:t>
              </a:r>
              <a:r>
                <a:rPr lang="ko-KR" altLang="en-US" sz="1400" b="1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환경 개선</a:t>
              </a:r>
              <a:r>
                <a:rPr lang="ko-KR" altLang="en-US" sz="1400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에 관한 사항</a:t>
              </a:r>
              <a:endParaRPr lang="en-US" altLang="ko-KR" sz="1400" spc="-15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126000" indent="-126000">
                <a:lnSpc>
                  <a:spcPct val="120000"/>
                </a:lnSpc>
                <a:buClr>
                  <a:srgbClr val="767171"/>
                </a:buClr>
                <a:buFont typeface="Wingdings" panose="05000000000000000000" pitchFamily="2" charset="2"/>
                <a:buChar char="§"/>
              </a:pPr>
              <a:r>
                <a:rPr lang="ko-KR" altLang="en-US" sz="1400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인증</a:t>
              </a:r>
              <a:r>
                <a:rPr lang="ko-KR" altLang="en-US" sz="1400" b="1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취득 후 개선사항</a:t>
              </a:r>
              <a:r>
                <a:rPr lang="ko-KR" altLang="en-US" sz="1400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에 대한 조치계획</a:t>
              </a:r>
            </a:p>
          </p:txBody>
        </p:sp>
      </p:grp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C5048C39-EC93-44EE-9166-141A267802D9}"/>
              </a:ext>
            </a:extLst>
          </p:cNvPr>
          <p:cNvSpPr/>
          <p:nvPr/>
        </p:nvSpPr>
        <p:spPr>
          <a:xfrm>
            <a:off x="558417" y="3752805"/>
            <a:ext cx="3718020" cy="1062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6124AF3F-F5ED-4DD6-A72E-E7078E4A9A53}"/>
              </a:ext>
            </a:extLst>
          </p:cNvPr>
          <p:cNvGrpSpPr/>
          <p:nvPr/>
        </p:nvGrpSpPr>
        <p:grpSpPr>
          <a:xfrm>
            <a:off x="558418" y="3429000"/>
            <a:ext cx="3718020" cy="349190"/>
            <a:chOff x="493912" y="1819565"/>
            <a:chExt cx="4160520" cy="521261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F08A4DB5-A6BC-428B-A74B-E159635537BE}"/>
                </a:ext>
              </a:extLst>
            </p:cNvPr>
            <p:cNvSpPr/>
            <p:nvPr/>
          </p:nvSpPr>
          <p:spPr>
            <a:xfrm>
              <a:off x="493912" y="1820676"/>
              <a:ext cx="4160520" cy="48254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1E0D1331-E144-4A40-8671-CCE718178D1E}"/>
                </a:ext>
              </a:extLst>
            </p:cNvPr>
            <p:cNvSpPr/>
            <p:nvPr/>
          </p:nvSpPr>
          <p:spPr>
            <a:xfrm>
              <a:off x="530611" y="1835442"/>
              <a:ext cx="4123820" cy="5053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600" b="1" spc="-150" dirty="0">
                  <a:ln>
                    <a:solidFill>
                      <a:schemeClr val="tx2">
                        <a:tint val="1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[</a:t>
              </a:r>
              <a:r>
                <a:rPr lang="ko-KR" altLang="en-US" sz="1600" b="1" spc="-150" dirty="0">
                  <a:ln>
                    <a:solidFill>
                      <a:schemeClr val="tx2">
                        <a:tint val="1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교육시설의 장</a:t>
              </a:r>
              <a:r>
                <a:rPr lang="en-US" altLang="ko-KR" sz="1600" b="1" spc="-150" dirty="0">
                  <a:ln>
                    <a:solidFill>
                      <a:schemeClr val="tx2">
                        <a:tint val="1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] </a:t>
              </a:r>
              <a:r>
                <a:rPr lang="ko-KR" altLang="en-US" sz="1600" b="1" spc="-150" dirty="0">
                  <a:ln>
                    <a:solidFill>
                      <a:schemeClr val="tx2">
                        <a:tint val="1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인증의 신청</a:t>
              </a:r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70F2E58D-3107-4A45-A5B4-82905BFC3C33}"/>
                </a:ext>
              </a:extLst>
            </p:cNvPr>
            <p:cNvSpPr/>
            <p:nvPr/>
          </p:nvSpPr>
          <p:spPr>
            <a:xfrm>
              <a:off x="4297070" y="1819565"/>
              <a:ext cx="0" cy="474652"/>
            </a:xfrm>
            <a:custGeom>
              <a:avLst/>
              <a:gdLst>
                <a:gd name="connsiteX0" fmla="*/ 0 w 0"/>
                <a:gd name="connsiteY0" fmla="*/ 0 h 535709"/>
                <a:gd name="connsiteX1" fmla="*/ 0 w 0"/>
                <a:gd name="connsiteY1" fmla="*/ 535709 h 535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535709">
                  <a:moveTo>
                    <a:pt x="0" y="0"/>
                  </a:moveTo>
                  <a:lnTo>
                    <a:pt x="0" y="535709"/>
                  </a:lnTo>
                </a:path>
              </a:pathLst>
            </a:cu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7C3E4850-581A-4C39-AAFE-BB945CBD7E7F}"/>
                </a:ext>
              </a:extLst>
            </p:cNvPr>
            <p:cNvSpPr/>
            <p:nvPr/>
          </p:nvSpPr>
          <p:spPr>
            <a:xfrm>
              <a:off x="4438472" y="1819565"/>
              <a:ext cx="0" cy="474652"/>
            </a:xfrm>
            <a:custGeom>
              <a:avLst/>
              <a:gdLst>
                <a:gd name="connsiteX0" fmla="*/ 0 w 0"/>
                <a:gd name="connsiteY0" fmla="*/ 0 h 535709"/>
                <a:gd name="connsiteX1" fmla="*/ 0 w 0"/>
                <a:gd name="connsiteY1" fmla="*/ 535709 h 535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535709">
                  <a:moveTo>
                    <a:pt x="0" y="0"/>
                  </a:moveTo>
                  <a:lnTo>
                    <a:pt x="0" y="535709"/>
                  </a:lnTo>
                </a:path>
              </a:pathLst>
            </a:cu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B7EF2FD4-3DD1-413B-9785-78EAA678ACBB}"/>
              </a:ext>
            </a:extLst>
          </p:cNvPr>
          <p:cNvGrpSpPr/>
          <p:nvPr/>
        </p:nvGrpSpPr>
        <p:grpSpPr>
          <a:xfrm>
            <a:off x="636621" y="3849056"/>
            <a:ext cx="3507950" cy="894870"/>
            <a:chOff x="667240" y="1392992"/>
            <a:chExt cx="10314560" cy="1157275"/>
          </a:xfrm>
        </p:grpSpPr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3C6DE77E-D4AF-4C90-8BDF-696353162C34}"/>
                </a:ext>
              </a:extLst>
            </p:cNvPr>
            <p:cNvSpPr/>
            <p:nvPr/>
          </p:nvSpPr>
          <p:spPr>
            <a:xfrm>
              <a:off x="667240" y="1392994"/>
              <a:ext cx="10314560" cy="1157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2408ED4-0718-4728-9A04-0801233C9F9B}"/>
                </a:ext>
              </a:extLst>
            </p:cNvPr>
            <p:cNvSpPr txBox="1"/>
            <p:nvPr/>
          </p:nvSpPr>
          <p:spPr>
            <a:xfrm>
              <a:off x="781863" y="1392992"/>
              <a:ext cx="10199934" cy="1089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6000" indent="-126000">
                <a:lnSpc>
                  <a:spcPct val="120000"/>
                </a:lnSpc>
                <a:buClr>
                  <a:srgbClr val="767171"/>
                </a:buClr>
                <a:buFont typeface="Wingdings" panose="05000000000000000000" pitchFamily="2" charset="2"/>
                <a:buChar char="§"/>
              </a:pPr>
              <a:r>
                <a:rPr lang="ko-KR" altLang="en-US" sz="1400" b="1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신설</a:t>
              </a:r>
              <a:r>
                <a:rPr lang="ko-KR" altLang="en-US" sz="1400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교육시설은 </a:t>
              </a:r>
              <a:r>
                <a:rPr lang="ko-KR" altLang="en-US" sz="1400" b="1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사용승인 후 </a:t>
              </a:r>
              <a:r>
                <a:rPr lang="en-US" altLang="ko-KR" sz="1400" b="1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2</a:t>
              </a:r>
              <a:r>
                <a:rPr lang="ko-KR" altLang="en-US" sz="1400" b="1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년</a:t>
              </a:r>
              <a:r>
                <a:rPr lang="ko-KR" altLang="en-US" sz="1400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내 신청</a:t>
              </a:r>
              <a:endParaRPr lang="en-US" altLang="ko-KR" sz="1400" spc="-15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126000" indent="-126000">
                <a:lnSpc>
                  <a:spcPct val="120000"/>
                </a:lnSpc>
                <a:buClr>
                  <a:srgbClr val="767171"/>
                </a:buClr>
                <a:buFont typeface="Wingdings" panose="05000000000000000000" pitchFamily="2" charset="2"/>
                <a:buChar char="§"/>
              </a:pPr>
              <a:r>
                <a:rPr lang="ko-KR" altLang="en-US" sz="1400" b="1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기존</a:t>
              </a:r>
              <a:r>
                <a:rPr lang="ko-KR" altLang="en-US" sz="1400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교육시설은 </a:t>
              </a:r>
              <a:r>
                <a:rPr lang="ko-KR" altLang="en-US" sz="1400" b="1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추진계획의 기한 내</a:t>
              </a:r>
              <a:r>
                <a:rPr lang="ko-KR" altLang="en-US" sz="1400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신청</a:t>
              </a:r>
              <a:endParaRPr lang="en-US" altLang="ko-KR" sz="1400" spc="-15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126000" indent="-126000">
                <a:lnSpc>
                  <a:spcPct val="120000"/>
                </a:lnSpc>
                <a:buClr>
                  <a:srgbClr val="767171"/>
                </a:buClr>
                <a:buFont typeface="Wingdings" panose="05000000000000000000" pitchFamily="2" charset="2"/>
                <a:buChar char="§"/>
              </a:pPr>
              <a:r>
                <a:rPr lang="ko-KR" altLang="en-US" sz="1400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인증 기준에 따라 자체평가서 작성</a:t>
              </a:r>
            </a:p>
          </p:txBody>
        </p:sp>
      </p:grp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E93DF424-AC74-4C85-B6AA-1D2810791CB2}"/>
              </a:ext>
            </a:extLst>
          </p:cNvPr>
          <p:cNvSpPr/>
          <p:nvPr/>
        </p:nvSpPr>
        <p:spPr>
          <a:xfrm>
            <a:off x="558417" y="5338443"/>
            <a:ext cx="3718020" cy="1062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984E8B48-E82B-4053-9A77-BDD5393A915D}"/>
              </a:ext>
            </a:extLst>
          </p:cNvPr>
          <p:cNvGrpSpPr/>
          <p:nvPr/>
        </p:nvGrpSpPr>
        <p:grpSpPr>
          <a:xfrm>
            <a:off x="558418" y="5014638"/>
            <a:ext cx="3718020" cy="349190"/>
            <a:chOff x="493912" y="1819565"/>
            <a:chExt cx="4160520" cy="521261"/>
          </a:xfrm>
        </p:grpSpPr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77CD3BA5-94A7-441A-8213-C5186A27890C}"/>
                </a:ext>
              </a:extLst>
            </p:cNvPr>
            <p:cNvSpPr/>
            <p:nvPr/>
          </p:nvSpPr>
          <p:spPr>
            <a:xfrm>
              <a:off x="493912" y="1820676"/>
              <a:ext cx="4160520" cy="48254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5097F18F-F557-4835-9CFA-542212CC8C4C}"/>
                </a:ext>
              </a:extLst>
            </p:cNvPr>
            <p:cNvSpPr/>
            <p:nvPr/>
          </p:nvSpPr>
          <p:spPr>
            <a:xfrm>
              <a:off x="530611" y="1835442"/>
              <a:ext cx="4123820" cy="5053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600" b="1" spc="-150" dirty="0">
                  <a:ln>
                    <a:solidFill>
                      <a:schemeClr val="tx2">
                        <a:tint val="1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[</a:t>
              </a:r>
              <a:r>
                <a:rPr lang="ko-KR" altLang="en-US" sz="1600" b="1" spc="-150" dirty="0">
                  <a:ln>
                    <a:solidFill>
                      <a:schemeClr val="tx2">
                        <a:tint val="1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인증기관의 장</a:t>
              </a:r>
              <a:r>
                <a:rPr lang="en-US" altLang="ko-KR" sz="1600" b="1" spc="-150" dirty="0">
                  <a:ln>
                    <a:solidFill>
                      <a:schemeClr val="tx2">
                        <a:tint val="1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] </a:t>
              </a:r>
              <a:r>
                <a:rPr lang="ko-KR" altLang="en-US" sz="1600" b="1" spc="-150" dirty="0">
                  <a:ln>
                    <a:solidFill>
                      <a:schemeClr val="tx2">
                        <a:tint val="1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인증심사 및 심의 등</a:t>
              </a:r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69DF92C3-56A1-4FF3-8173-591DEDF5A3F4}"/>
                </a:ext>
              </a:extLst>
            </p:cNvPr>
            <p:cNvSpPr/>
            <p:nvPr/>
          </p:nvSpPr>
          <p:spPr>
            <a:xfrm>
              <a:off x="4297070" y="1819565"/>
              <a:ext cx="0" cy="474652"/>
            </a:xfrm>
            <a:custGeom>
              <a:avLst/>
              <a:gdLst>
                <a:gd name="connsiteX0" fmla="*/ 0 w 0"/>
                <a:gd name="connsiteY0" fmla="*/ 0 h 535709"/>
                <a:gd name="connsiteX1" fmla="*/ 0 w 0"/>
                <a:gd name="connsiteY1" fmla="*/ 535709 h 535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535709">
                  <a:moveTo>
                    <a:pt x="0" y="0"/>
                  </a:moveTo>
                  <a:lnTo>
                    <a:pt x="0" y="535709"/>
                  </a:lnTo>
                </a:path>
              </a:pathLst>
            </a:cu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2D1DAB66-7218-41FB-A5B5-C90BF073DE28}"/>
                </a:ext>
              </a:extLst>
            </p:cNvPr>
            <p:cNvSpPr/>
            <p:nvPr/>
          </p:nvSpPr>
          <p:spPr>
            <a:xfrm>
              <a:off x="4438472" y="1819565"/>
              <a:ext cx="0" cy="474652"/>
            </a:xfrm>
            <a:custGeom>
              <a:avLst/>
              <a:gdLst>
                <a:gd name="connsiteX0" fmla="*/ 0 w 0"/>
                <a:gd name="connsiteY0" fmla="*/ 0 h 535709"/>
                <a:gd name="connsiteX1" fmla="*/ 0 w 0"/>
                <a:gd name="connsiteY1" fmla="*/ 535709 h 535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535709">
                  <a:moveTo>
                    <a:pt x="0" y="0"/>
                  </a:moveTo>
                  <a:lnTo>
                    <a:pt x="0" y="535709"/>
                  </a:lnTo>
                </a:path>
              </a:pathLst>
            </a:cu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20125A45-68C2-4F27-9BDC-062119966D60}"/>
              </a:ext>
            </a:extLst>
          </p:cNvPr>
          <p:cNvGrpSpPr/>
          <p:nvPr/>
        </p:nvGrpSpPr>
        <p:grpSpPr>
          <a:xfrm>
            <a:off x="636621" y="5434694"/>
            <a:ext cx="3507950" cy="894870"/>
            <a:chOff x="667240" y="1392992"/>
            <a:chExt cx="10314560" cy="1157275"/>
          </a:xfrm>
        </p:grpSpPr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3A7C7734-5536-48F4-8A6B-AF068A75DF61}"/>
                </a:ext>
              </a:extLst>
            </p:cNvPr>
            <p:cNvSpPr/>
            <p:nvPr/>
          </p:nvSpPr>
          <p:spPr>
            <a:xfrm>
              <a:off x="667240" y="1392994"/>
              <a:ext cx="10314560" cy="1157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1E0F905-6D8C-4E6F-BB7D-48A6190CCCF3}"/>
                </a:ext>
              </a:extLst>
            </p:cNvPr>
            <p:cNvSpPr txBox="1"/>
            <p:nvPr/>
          </p:nvSpPr>
          <p:spPr>
            <a:xfrm>
              <a:off x="781863" y="1392992"/>
              <a:ext cx="10199934" cy="1089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6000" indent="-126000">
                <a:lnSpc>
                  <a:spcPct val="120000"/>
                </a:lnSpc>
                <a:buClr>
                  <a:srgbClr val="767171"/>
                </a:buClr>
                <a:buFont typeface="Wingdings" panose="05000000000000000000" pitchFamily="2" charset="2"/>
                <a:buChar char="§"/>
              </a:pPr>
              <a:r>
                <a:rPr lang="ko-KR" altLang="en-US" sz="1400" b="1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인증심사단 구성</a:t>
              </a:r>
              <a:r>
                <a:rPr lang="ko-KR" altLang="en-US" sz="1400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하여 서류 및 현장 </a:t>
              </a:r>
              <a:r>
                <a:rPr lang="ko-KR" altLang="en-US" sz="1400" b="1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심사</a:t>
              </a:r>
              <a:endParaRPr lang="en-US" altLang="ko-KR" sz="1400" b="1" spc="-15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126000" indent="-126000">
                <a:lnSpc>
                  <a:spcPct val="120000"/>
                </a:lnSpc>
                <a:buClr>
                  <a:srgbClr val="767171"/>
                </a:buClr>
                <a:buFont typeface="Wingdings" panose="05000000000000000000" pitchFamily="2" charset="2"/>
                <a:buChar char="§"/>
              </a:pPr>
              <a:r>
                <a:rPr lang="ko-KR" altLang="en-US" sz="1400" b="1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심사결과 개선</a:t>
              </a:r>
              <a:r>
                <a:rPr lang="ko-KR" altLang="en-US" sz="1400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및 </a:t>
              </a:r>
              <a:r>
                <a:rPr lang="ko-KR" altLang="en-US" sz="1400" b="1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보완사항 발생 </a:t>
              </a:r>
              <a:r>
                <a:rPr lang="ko-KR" altLang="en-US" sz="1400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시 </a:t>
              </a:r>
              <a:r>
                <a:rPr lang="ko-KR" altLang="en-US" sz="1400" b="1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재심사</a:t>
              </a:r>
              <a:endParaRPr lang="en-US" altLang="ko-KR" sz="1400" b="1" spc="-15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126000" indent="-126000">
                <a:lnSpc>
                  <a:spcPct val="120000"/>
                </a:lnSpc>
                <a:buClr>
                  <a:srgbClr val="767171"/>
                </a:buClr>
                <a:buFont typeface="Wingdings" panose="05000000000000000000" pitchFamily="2" charset="2"/>
                <a:buChar char="§"/>
              </a:pPr>
              <a:r>
                <a:rPr lang="ko-KR" altLang="en-US" sz="1400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인증심의위원회 심의로 </a:t>
              </a:r>
              <a:r>
                <a:rPr lang="ko-KR" altLang="en-US" sz="1400" b="1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인증 및 등급 결정</a:t>
              </a:r>
            </a:p>
          </p:txBody>
        </p:sp>
      </p:grp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FD1CF898-D299-41F1-A43D-36C675901944}"/>
              </a:ext>
            </a:extLst>
          </p:cNvPr>
          <p:cNvSpPr/>
          <p:nvPr/>
        </p:nvSpPr>
        <p:spPr>
          <a:xfrm>
            <a:off x="4806111" y="2178987"/>
            <a:ext cx="3718020" cy="1062977"/>
          </a:xfrm>
          <a:prstGeom prst="rect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E4A3D0AF-A971-470E-BD8A-1CB838DD0986}"/>
              </a:ext>
            </a:extLst>
          </p:cNvPr>
          <p:cNvGrpSpPr/>
          <p:nvPr/>
        </p:nvGrpSpPr>
        <p:grpSpPr>
          <a:xfrm>
            <a:off x="4806112" y="1855927"/>
            <a:ext cx="3718020" cy="348446"/>
            <a:chOff x="493912" y="1820676"/>
            <a:chExt cx="4160520" cy="520150"/>
          </a:xfrm>
          <a:solidFill>
            <a:schemeClr val="accent2">
              <a:lumMod val="75000"/>
            </a:schemeClr>
          </a:solidFill>
        </p:grpSpPr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CAC4AFB1-60E9-418F-88EA-C86C53C5EA27}"/>
                </a:ext>
              </a:extLst>
            </p:cNvPr>
            <p:cNvSpPr/>
            <p:nvPr/>
          </p:nvSpPr>
          <p:spPr>
            <a:xfrm>
              <a:off x="493912" y="1820676"/>
              <a:ext cx="4160520" cy="482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86B2BBBF-D589-48E7-88DD-6506ECC17948}"/>
                </a:ext>
              </a:extLst>
            </p:cNvPr>
            <p:cNvSpPr/>
            <p:nvPr/>
          </p:nvSpPr>
          <p:spPr>
            <a:xfrm>
              <a:off x="530611" y="1835442"/>
              <a:ext cx="4123820" cy="50538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600" b="1" spc="-150" dirty="0">
                  <a:ln>
                    <a:solidFill>
                      <a:schemeClr val="tx2">
                        <a:tint val="1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[</a:t>
              </a:r>
              <a:r>
                <a:rPr lang="ko-KR" altLang="en-US" sz="1600" b="1" spc="-150" dirty="0">
                  <a:ln>
                    <a:solidFill>
                      <a:schemeClr val="tx2">
                        <a:tint val="1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교육부장관</a:t>
              </a:r>
              <a:r>
                <a:rPr lang="en-US" altLang="ko-KR" sz="1600" b="1" spc="-150" dirty="0">
                  <a:ln>
                    <a:solidFill>
                      <a:schemeClr val="tx2">
                        <a:tint val="1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] </a:t>
              </a:r>
              <a:r>
                <a:rPr lang="ko-KR" altLang="en-US" sz="1600" b="1" spc="-150" dirty="0">
                  <a:ln>
                    <a:solidFill>
                      <a:schemeClr val="tx2">
                        <a:tint val="1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인증기관의 지정 등</a:t>
              </a:r>
            </a:p>
          </p:txBody>
        </p:sp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6EAED8AB-7517-4BA8-B137-1355889F57FA}"/>
              </a:ext>
            </a:extLst>
          </p:cNvPr>
          <p:cNvGrpSpPr/>
          <p:nvPr/>
        </p:nvGrpSpPr>
        <p:grpSpPr>
          <a:xfrm>
            <a:off x="4884315" y="2275238"/>
            <a:ext cx="3507950" cy="894870"/>
            <a:chOff x="667240" y="1392992"/>
            <a:chExt cx="10314560" cy="1157275"/>
          </a:xfrm>
        </p:grpSpPr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7DDF4A84-9426-430C-A5C3-9837E503DB5E}"/>
                </a:ext>
              </a:extLst>
            </p:cNvPr>
            <p:cNvSpPr/>
            <p:nvPr/>
          </p:nvSpPr>
          <p:spPr>
            <a:xfrm>
              <a:off x="667240" y="1392994"/>
              <a:ext cx="10314560" cy="1157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D97DFA2-441A-419E-A0D0-1D7ECE7BC915}"/>
                </a:ext>
              </a:extLst>
            </p:cNvPr>
            <p:cNvSpPr txBox="1"/>
            <p:nvPr/>
          </p:nvSpPr>
          <p:spPr>
            <a:xfrm>
              <a:off x="781863" y="1392992"/>
              <a:ext cx="10199934" cy="1089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6000" indent="-126000">
                <a:lnSpc>
                  <a:spcPct val="120000"/>
                </a:lnSpc>
                <a:buClr>
                  <a:srgbClr val="767171"/>
                </a:buClr>
                <a:buFont typeface="Wingdings" panose="05000000000000000000" pitchFamily="2" charset="2"/>
                <a:buChar char="§"/>
              </a:pPr>
              <a:r>
                <a:rPr lang="ko-KR" altLang="en-US" sz="1400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인증 업무 </a:t>
              </a:r>
              <a:r>
                <a:rPr lang="ko-KR" altLang="en-US" sz="1400" b="1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수행 조직</a:t>
              </a:r>
              <a:r>
                <a:rPr lang="ko-KR" altLang="en-US" sz="1400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및 </a:t>
              </a:r>
              <a:r>
                <a:rPr lang="ko-KR" altLang="en-US" sz="1400" b="1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전문인력 확보</a:t>
              </a:r>
              <a:endParaRPr lang="en-US" altLang="ko-KR" sz="1400" b="1" spc="-15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126000" indent="-126000">
                <a:lnSpc>
                  <a:spcPct val="120000"/>
                </a:lnSpc>
                <a:buClr>
                  <a:srgbClr val="767171"/>
                </a:buClr>
                <a:buFont typeface="Wingdings" panose="05000000000000000000" pitchFamily="2" charset="2"/>
                <a:buChar char="§"/>
              </a:pPr>
              <a:r>
                <a:rPr lang="ko-KR" altLang="en-US" sz="1400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인증기관 </a:t>
              </a:r>
              <a:r>
                <a:rPr lang="ko-KR" altLang="en-US" sz="1400" b="1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유효기관은 </a:t>
              </a:r>
              <a:r>
                <a:rPr lang="en-US" altLang="ko-KR" sz="1400" b="1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3</a:t>
              </a:r>
              <a:r>
                <a:rPr lang="ko-KR" altLang="en-US" sz="1400" b="1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년</a:t>
              </a:r>
              <a:r>
                <a:rPr lang="en-US" altLang="ko-KR" sz="1400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, 3</a:t>
              </a:r>
              <a:r>
                <a:rPr lang="ko-KR" altLang="en-US" sz="1400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년 마다 갱신</a:t>
              </a:r>
              <a:endParaRPr lang="en-US" altLang="ko-KR" sz="1400" spc="-15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126000" indent="-126000">
                <a:lnSpc>
                  <a:spcPct val="120000"/>
                </a:lnSpc>
                <a:buClr>
                  <a:srgbClr val="767171"/>
                </a:buClr>
                <a:buFont typeface="Wingdings" panose="05000000000000000000" pitchFamily="2" charset="2"/>
                <a:buChar char="§"/>
              </a:pPr>
              <a:r>
                <a:rPr lang="ko-KR" altLang="en-US" sz="1400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심사결과 보고</a:t>
              </a:r>
              <a:r>
                <a:rPr lang="en-US" altLang="ko-KR" sz="1400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, </a:t>
              </a:r>
              <a:r>
                <a:rPr lang="ko-KR" altLang="en-US" sz="1400" b="1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심사전문인력</a:t>
              </a:r>
              <a:r>
                <a:rPr lang="ko-KR" altLang="en-US" sz="1400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등 </a:t>
              </a:r>
              <a:r>
                <a:rPr lang="ko-KR" altLang="en-US" sz="1400" b="1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변경 시 보고</a:t>
              </a:r>
            </a:p>
          </p:txBody>
        </p:sp>
      </p:grp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3F1C5515-9869-4DEC-93DD-CC14363A04E3}"/>
              </a:ext>
            </a:extLst>
          </p:cNvPr>
          <p:cNvSpPr/>
          <p:nvPr/>
        </p:nvSpPr>
        <p:spPr>
          <a:xfrm>
            <a:off x="4806111" y="3752805"/>
            <a:ext cx="3718020" cy="1062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6810FE7B-5A44-4C26-B0AD-45679BA0686D}"/>
              </a:ext>
            </a:extLst>
          </p:cNvPr>
          <p:cNvGrpSpPr/>
          <p:nvPr/>
        </p:nvGrpSpPr>
        <p:grpSpPr>
          <a:xfrm>
            <a:off x="4806112" y="3429000"/>
            <a:ext cx="3718020" cy="349190"/>
            <a:chOff x="493912" y="1819565"/>
            <a:chExt cx="4160520" cy="521261"/>
          </a:xfrm>
        </p:grpSpPr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327D6E91-BEF6-4B65-ABA5-A798D7B68737}"/>
                </a:ext>
              </a:extLst>
            </p:cNvPr>
            <p:cNvSpPr/>
            <p:nvPr/>
          </p:nvSpPr>
          <p:spPr>
            <a:xfrm>
              <a:off x="493912" y="1820676"/>
              <a:ext cx="4160520" cy="48254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D44AF4A0-A50D-4E26-B9E4-C99893560591}"/>
                </a:ext>
              </a:extLst>
            </p:cNvPr>
            <p:cNvSpPr/>
            <p:nvPr/>
          </p:nvSpPr>
          <p:spPr>
            <a:xfrm>
              <a:off x="530611" y="1835442"/>
              <a:ext cx="4123820" cy="5053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600" b="1" spc="-150" dirty="0">
                  <a:ln>
                    <a:solidFill>
                      <a:schemeClr val="tx2">
                        <a:tint val="1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[</a:t>
              </a:r>
              <a:r>
                <a:rPr lang="ko-KR" altLang="en-US" sz="1600" b="1" spc="-150" dirty="0">
                  <a:ln>
                    <a:solidFill>
                      <a:schemeClr val="tx2">
                        <a:tint val="1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교육부장관</a:t>
              </a:r>
              <a:r>
                <a:rPr lang="en-US" altLang="ko-KR" sz="1600" b="1" spc="-150" dirty="0">
                  <a:ln>
                    <a:solidFill>
                      <a:schemeClr val="tx2">
                        <a:tint val="1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] </a:t>
              </a:r>
              <a:r>
                <a:rPr lang="ko-KR" altLang="en-US" sz="1600" b="1" spc="-300" dirty="0">
                  <a:ln>
                    <a:solidFill>
                      <a:schemeClr val="tx2">
                        <a:tint val="1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사후관리 및 위원회 운영 등</a:t>
              </a:r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CD042E71-D116-42D8-BE00-BA5296A42B5B}"/>
                </a:ext>
              </a:extLst>
            </p:cNvPr>
            <p:cNvSpPr/>
            <p:nvPr/>
          </p:nvSpPr>
          <p:spPr>
            <a:xfrm>
              <a:off x="4297070" y="1819565"/>
              <a:ext cx="0" cy="474652"/>
            </a:xfrm>
            <a:custGeom>
              <a:avLst/>
              <a:gdLst>
                <a:gd name="connsiteX0" fmla="*/ 0 w 0"/>
                <a:gd name="connsiteY0" fmla="*/ 0 h 535709"/>
                <a:gd name="connsiteX1" fmla="*/ 0 w 0"/>
                <a:gd name="connsiteY1" fmla="*/ 535709 h 535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535709">
                  <a:moveTo>
                    <a:pt x="0" y="0"/>
                  </a:moveTo>
                  <a:lnTo>
                    <a:pt x="0" y="535709"/>
                  </a:lnTo>
                </a:path>
              </a:pathLst>
            </a:cu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EB8C396F-2E1A-4BEB-95DF-C9045F82512F}"/>
                </a:ext>
              </a:extLst>
            </p:cNvPr>
            <p:cNvSpPr/>
            <p:nvPr/>
          </p:nvSpPr>
          <p:spPr>
            <a:xfrm>
              <a:off x="4438472" y="1819565"/>
              <a:ext cx="0" cy="474652"/>
            </a:xfrm>
            <a:custGeom>
              <a:avLst/>
              <a:gdLst>
                <a:gd name="connsiteX0" fmla="*/ 0 w 0"/>
                <a:gd name="connsiteY0" fmla="*/ 0 h 535709"/>
                <a:gd name="connsiteX1" fmla="*/ 0 w 0"/>
                <a:gd name="connsiteY1" fmla="*/ 535709 h 535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535709">
                  <a:moveTo>
                    <a:pt x="0" y="0"/>
                  </a:moveTo>
                  <a:lnTo>
                    <a:pt x="0" y="535709"/>
                  </a:lnTo>
                </a:path>
              </a:pathLst>
            </a:cu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9CC01B95-DCEF-4264-AEFB-8FF492843B46}"/>
              </a:ext>
            </a:extLst>
          </p:cNvPr>
          <p:cNvGrpSpPr/>
          <p:nvPr/>
        </p:nvGrpSpPr>
        <p:grpSpPr>
          <a:xfrm>
            <a:off x="4884315" y="3849056"/>
            <a:ext cx="3507950" cy="894870"/>
            <a:chOff x="667240" y="1392992"/>
            <a:chExt cx="10314560" cy="1157275"/>
          </a:xfrm>
        </p:grpSpPr>
        <p:sp>
          <p:nvSpPr>
            <p:cNvPr id="57" name="직사각형 56">
              <a:extLst>
                <a:ext uri="{FF2B5EF4-FFF2-40B4-BE49-F238E27FC236}">
                  <a16:creationId xmlns:a16="http://schemas.microsoft.com/office/drawing/2014/main" id="{0BE9F215-9FFD-439A-9C39-2AA4F2BD6360}"/>
                </a:ext>
              </a:extLst>
            </p:cNvPr>
            <p:cNvSpPr/>
            <p:nvPr/>
          </p:nvSpPr>
          <p:spPr>
            <a:xfrm>
              <a:off x="667240" y="1392994"/>
              <a:ext cx="10314560" cy="1157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8B2B337-5A1A-4091-B86A-3F238761547F}"/>
                </a:ext>
              </a:extLst>
            </p:cNvPr>
            <p:cNvSpPr txBox="1"/>
            <p:nvPr/>
          </p:nvSpPr>
          <p:spPr>
            <a:xfrm>
              <a:off x="781863" y="1392992"/>
              <a:ext cx="10199934" cy="1089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6000" indent="-126000">
                <a:lnSpc>
                  <a:spcPct val="120000"/>
                </a:lnSpc>
                <a:buClr>
                  <a:srgbClr val="767171"/>
                </a:buClr>
                <a:buFont typeface="Wingdings" panose="05000000000000000000" pitchFamily="2" charset="2"/>
                <a:buChar char="§"/>
              </a:pPr>
              <a:r>
                <a:rPr lang="ko-KR" altLang="en-US" sz="1400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인증을 취득한 </a:t>
              </a:r>
              <a:r>
                <a:rPr lang="ko-KR" altLang="en-US" sz="1400" b="1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교육시설의 실태점검</a:t>
              </a:r>
              <a:endParaRPr lang="en-US" altLang="ko-KR" sz="1400" b="1" spc="-15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126000" indent="-126000">
                <a:lnSpc>
                  <a:spcPct val="120000"/>
                </a:lnSpc>
                <a:buClr>
                  <a:srgbClr val="767171"/>
                </a:buClr>
                <a:buFont typeface="Wingdings" panose="05000000000000000000" pitchFamily="2" charset="2"/>
                <a:buChar char="§"/>
              </a:pPr>
              <a:r>
                <a:rPr lang="ko-KR" altLang="en-US" sz="1400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교육시설안전 </a:t>
              </a:r>
              <a:r>
                <a:rPr lang="ko-KR" altLang="en-US" sz="1400" b="1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인증운영위원회 </a:t>
              </a:r>
              <a:r>
                <a:rPr lang="ko-KR" altLang="en-US" sz="1400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구성</a:t>
              </a:r>
              <a:r>
                <a:rPr lang="en-US" altLang="ko-KR" sz="1400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·</a:t>
              </a:r>
              <a:r>
                <a:rPr lang="ko-KR" altLang="en-US" sz="1400" b="1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운영</a:t>
              </a:r>
              <a:endParaRPr lang="en-US" altLang="ko-KR" sz="1400" b="1" spc="-15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  <a:buClr>
                  <a:schemeClr val="bg1">
                    <a:lumMod val="75000"/>
                  </a:schemeClr>
                </a:buClr>
              </a:pPr>
              <a:r>
                <a:rPr lang="ko-KR" altLang="en-US" sz="1400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 </a:t>
              </a:r>
              <a:r>
                <a:rPr lang="en-US" altLang="ko-KR" sz="1400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(</a:t>
              </a:r>
              <a:r>
                <a:rPr lang="ko-KR" altLang="en-US" sz="1400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인증기관의 지정</a:t>
              </a:r>
              <a:r>
                <a:rPr lang="en-US" altLang="ko-KR" sz="1400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, </a:t>
              </a:r>
              <a:r>
                <a:rPr lang="ko-KR" altLang="en-US" sz="1400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심사기준</a:t>
              </a:r>
              <a:r>
                <a:rPr lang="en-US" altLang="ko-KR" sz="1400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, </a:t>
              </a:r>
              <a:r>
                <a:rPr lang="ko-KR" altLang="en-US" sz="1400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인증 취소 등 심의</a:t>
              </a:r>
              <a:r>
                <a:rPr lang="en-US" altLang="ko-KR" sz="1400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)</a:t>
              </a:r>
              <a:endParaRPr lang="ko-KR" altLang="en-US" sz="1400" spc="-15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A87A8005-6B52-4E64-9CEA-1114E2367E1D}"/>
              </a:ext>
            </a:extLst>
          </p:cNvPr>
          <p:cNvSpPr/>
          <p:nvPr/>
        </p:nvSpPr>
        <p:spPr>
          <a:xfrm>
            <a:off x="4806111" y="5338443"/>
            <a:ext cx="3718020" cy="1062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BCA037C6-3500-4553-BB5B-3F8D9F07DC12}"/>
              </a:ext>
            </a:extLst>
          </p:cNvPr>
          <p:cNvGrpSpPr/>
          <p:nvPr/>
        </p:nvGrpSpPr>
        <p:grpSpPr>
          <a:xfrm>
            <a:off x="4806112" y="5014638"/>
            <a:ext cx="3718020" cy="349190"/>
            <a:chOff x="493912" y="1819565"/>
            <a:chExt cx="4160520" cy="521261"/>
          </a:xfrm>
        </p:grpSpPr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5471AF2E-54CA-4E0C-B45B-433A4D3A7CA1}"/>
                </a:ext>
              </a:extLst>
            </p:cNvPr>
            <p:cNvSpPr/>
            <p:nvPr/>
          </p:nvSpPr>
          <p:spPr>
            <a:xfrm>
              <a:off x="493912" y="1820676"/>
              <a:ext cx="4160520" cy="48254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2" name="직사각형 61">
              <a:extLst>
                <a:ext uri="{FF2B5EF4-FFF2-40B4-BE49-F238E27FC236}">
                  <a16:creationId xmlns:a16="http://schemas.microsoft.com/office/drawing/2014/main" id="{6275EA84-BCCF-4B00-8530-8E7008F19D63}"/>
                </a:ext>
              </a:extLst>
            </p:cNvPr>
            <p:cNvSpPr/>
            <p:nvPr/>
          </p:nvSpPr>
          <p:spPr>
            <a:xfrm>
              <a:off x="530611" y="1835442"/>
              <a:ext cx="4123820" cy="5053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600" b="1" spc="-150" dirty="0">
                  <a:ln>
                    <a:solidFill>
                      <a:schemeClr val="tx2">
                        <a:tint val="1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[</a:t>
              </a:r>
              <a:r>
                <a:rPr lang="ko-KR" altLang="en-US" sz="1600" b="1" spc="-150" dirty="0">
                  <a:ln>
                    <a:solidFill>
                      <a:schemeClr val="tx2">
                        <a:tint val="1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인증기관의 장</a:t>
              </a:r>
              <a:r>
                <a:rPr lang="en-US" altLang="ko-KR" sz="1600" b="1" spc="-150" dirty="0">
                  <a:ln>
                    <a:solidFill>
                      <a:schemeClr val="tx2">
                        <a:tint val="1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] </a:t>
              </a:r>
              <a:r>
                <a:rPr lang="ko-KR" altLang="en-US" sz="1600" b="1" spc="-150" dirty="0">
                  <a:ln>
                    <a:solidFill>
                      <a:schemeClr val="tx2">
                        <a:tint val="1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인증서 발급</a:t>
              </a:r>
            </a:p>
          </p:txBody>
        </p:sp>
        <p:sp>
          <p:nvSpPr>
            <p:cNvPr id="63" name="자유형: 도형 62">
              <a:extLst>
                <a:ext uri="{FF2B5EF4-FFF2-40B4-BE49-F238E27FC236}">
                  <a16:creationId xmlns:a16="http://schemas.microsoft.com/office/drawing/2014/main" id="{CF538843-3D33-4B36-A5F7-5A9DE58EC4A3}"/>
                </a:ext>
              </a:extLst>
            </p:cNvPr>
            <p:cNvSpPr/>
            <p:nvPr/>
          </p:nvSpPr>
          <p:spPr>
            <a:xfrm>
              <a:off x="4297070" y="1819565"/>
              <a:ext cx="0" cy="474652"/>
            </a:xfrm>
            <a:custGeom>
              <a:avLst/>
              <a:gdLst>
                <a:gd name="connsiteX0" fmla="*/ 0 w 0"/>
                <a:gd name="connsiteY0" fmla="*/ 0 h 535709"/>
                <a:gd name="connsiteX1" fmla="*/ 0 w 0"/>
                <a:gd name="connsiteY1" fmla="*/ 535709 h 535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535709">
                  <a:moveTo>
                    <a:pt x="0" y="0"/>
                  </a:moveTo>
                  <a:lnTo>
                    <a:pt x="0" y="535709"/>
                  </a:lnTo>
                </a:path>
              </a:pathLst>
            </a:cu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697662BE-7AB7-4772-95B0-9011D0A64539}"/>
                </a:ext>
              </a:extLst>
            </p:cNvPr>
            <p:cNvSpPr/>
            <p:nvPr/>
          </p:nvSpPr>
          <p:spPr>
            <a:xfrm>
              <a:off x="4438472" y="1819565"/>
              <a:ext cx="0" cy="474652"/>
            </a:xfrm>
            <a:custGeom>
              <a:avLst/>
              <a:gdLst>
                <a:gd name="connsiteX0" fmla="*/ 0 w 0"/>
                <a:gd name="connsiteY0" fmla="*/ 0 h 535709"/>
                <a:gd name="connsiteX1" fmla="*/ 0 w 0"/>
                <a:gd name="connsiteY1" fmla="*/ 535709 h 535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535709">
                  <a:moveTo>
                    <a:pt x="0" y="0"/>
                  </a:moveTo>
                  <a:lnTo>
                    <a:pt x="0" y="535709"/>
                  </a:lnTo>
                </a:path>
              </a:pathLst>
            </a:cu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75E7D155-DA19-4DD0-8334-07F8C92E9B1D}"/>
              </a:ext>
            </a:extLst>
          </p:cNvPr>
          <p:cNvGrpSpPr/>
          <p:nvPr/>
        </p:nvGrpSpPr>
        <p:grpSpPr>
          <a:xfrm>
            <a:off x="4884315" y="5434694"/>
            <a:ext cx="3507950" cy="894870"/>
            <a:chOff x="667240" y="1392992"/>
            <a:chExt cx="10314560" cy="1157275"/>
          </a:xfrm>
        </p:grpSpPr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id="{35965DD6-40ED-4484-A64A-68CB5D52E4C6}"/>
                </a:ext>
              </a:extLst>
            </p:cNvPr>
            <p:cNvSpPr/>
            <p:nvPr/>
          </p:nvSpPr>
          <p:spPr>
            <a:xfrm>
              <a:off x="667240" y="1392994"/>
              <a:ext cx="10314560" cy="1157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4E6B7CC-4C9D-42C2-AD9B-798355429ED5}"/>
                </a:ext>
              </a:extLst>
            </p:cNvPr>
            <p:cNvSpPr txBox="1"/>
            <p:nvPr/>
          </p:nvSpPr>
          <p:spPr>
            <a:xfrm>
              <a:off x="781863" y="1392992"/>
              <a:ext cx="10199934" cy="1089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6000" indent="-126000">
                <a:lnSpc>
                  <a:spcPct val="120000"/>
                </a:lnSpc>
                <a:buClr>
                  <a:srgbClr val="767171"/>
                </a:buClr>
                <a:buFont typeface="Wingdings" panose="05000000000000000000" pitchFamily="2" charset="2"/>
                <a:buChar char="§"/>
              </a:pPr>
              <a:r>
                <a:rPr lang="ko-KR" altLang="en-US" sz="1400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인증 기준 </a:t>
              </a:r>
              <a:r>
                <a:rPr lang="ko-KR" altLang="en-US" sz="1400" spc="-150" dirty="0" err="1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충족시</a:t>
              </a:r>
              <a:r>
                <a:rPr lang="ko-KR" altLang="en-US" sz="1400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</a:t>
              </a:r>
              <a:r>
                <a:rPr lang="ko-KR" altLang="en-US" sz="1400" b="1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인증서와 결과서</a:t>
              </a:r>
              <a:r>
                <a:rPr lang="en-US" altLang="ko-KR" sz="1400" b="1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, </a:t>
              </a:r>
              <a:r>
                <a:rPr lang="ko-KR" altLang="en-US" sz="1400" b="1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명판</a:t>
              </a:r>
              <a:r>
                <a:rPr lang="ko-KR" altLang="en-US" sz="1400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제공</a:t>
              </a:r>
              <a:endParaRPr lang="en-US" altLang="ko-KR" sz="1400" spc="-15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126000" indent="-126000">
                <a:lnSpc>
                  <a:spcPct val="120000"/>
                </a:lnSpc>
                <a:buClr>
                  <a:srgbClr val="767171"/>
                </a:buClr>
                <a:buFont typeface="Wingdings" panose="05000000000000000000" pitchFamily="2" charset="2"/>
                <a:buChar char="§"/>
              </a:pPr>
              <a:r>
                <a:rPr lang="ko-KR" altLang="en-US" sz="1400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기준 </a:t>
              </a:r>
              <a:r>
                <a:rPr lang="ko-KR" altLang="en-US" sz="1400" spc="-150" dirty="0" err="1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미충족</a:t>
              </a:r>
              <a:r>
                <a:rPr lang="ko-KR" altLang="en-US" sz="1400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부분 추후 해당 기준만 재심사</a:t>
              </a:r>
              <a:endParaRPr lang="en-US" altLang="ko-KR" sz="1400" spc="-15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126000" indent="-126000">
                <a:lnSpc>
                  <a:spcPct val="120000"/>
                </a:lnSpc>
                <a:buClr>
                  <a:srgbClr val="767171"/>
                </a:buClr>
                <a:buFont typeface="Wingdings" panose="05000000000000000000" pitchFamily="2" charset="2"/>
                <a:buChar char="§"/>
              </a:pPr>
              <a:r>
                <a:rPr lang="ko-KR" altLang="en-US" sz="1400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유효기간 </a:t>
              </a:r>
              <a:r>
                <a:rPr lang="ko-KR" altLang="en-US" sz="1400" b="1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만료 </a:t>
              </a:r>
              <a:r>
                <a:rPr lang="en-US" altLang="ko-KR" sz="1400" b="1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1</a:t>
              </a:r>
              <a:r>
                <a:rPr lang="ko-KR" altLang="en-US" sz="1400" b="1" spc="-150" dirty="0" err="1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년전</a:t>
              </a:r>
              <a:r>
                <a:rPr lang="ko-KR" altLang="en-US" sz="1400" b="1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안내</a:t>
              </a:r>
              <a:r>
                <a:rPr lang="en-US" altLang="ko-KR" sz="1400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, </a:t>
              </a:r>
              <a:r>
                <a:rPr lang="en-US" altLang="ko-KR" sz="1400" b="1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6</a:t>
              </a:r>
              <a:r>
                <a:rPr lang="ko-KR" altLang="en-US" sz="1400" b="1" spc="-150" dirty="0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개월 전 </a:t>
              </a:r>
              <a:r>
                <a:rPr lang="ko-KR" altLang="en-US" sz="1400" b="1" spc="-150" dirty="0" err="1">
                  <a:ln>
                    <a:solidFill>
                      <a:schemeClr val="tx1">
                        <a:lumMod val="65000"/>
                        <a:lumOff val="35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재신청</a:t>
              </a:r>
              <a:endParaRPr lang="ko-KR" altLang="en-US" sz="1400" b="1" spc="-15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2469B8AE-99C9-47F5-802B-6E345D3A1B24}"/>
              </a:ext>
            </a:extLst>
          </p:cNvPr>
          <p:cNvGrpSpPr/>
          <p:nvPr/>
        </p:nvGrpSpPr>
        <p:grpSpPr>
          <a:xfrm rot="5400000">
            <a:off x="2261940" y="3268036"/>
            <a:ext cx="144905" cy="112404"/>
            <a:chOff x="3884577" y="3346893"/>
            <a:chExt cx="547464" cy="424678"/>
          </a:xfrm>
          <a:solidFill>
            <a:schemeClr val="accent1">
              <a:lumMod val="75000"/>
            </a:schemeClr>
          </a:solidFill>
        </p:grpSpPr>
        <p:sp>
          <p:nvSpPr>
            <p:cNvPr id="75" name="자유형: 도형 74">
              <a:extLst>
                <a:ext uri="{FF2B5EF4-FFF2-40B4-BE49-F238E27FC236}">
                  <a16:creationId xmlns:a16="http://schemas.microsoft.com/office/drawing/2014/main" id="{0755F8C0-7DB7-472C-B8DD-9BAD6DE04D98}"/>
                </a:ext>
              </a:extLst>
            </p:cNvPr>
            <p:cNvSpPr/>
            <p:nvPr/>
          </p:nvSpPr>
          <p:spPr>
            <a:xfrm rot="5400000">
              <a:off x="4089483" y="3429002"/>
              <a:ext cx="424667" cy="260449"/>
            </a:xfrm>
            <a:custGeom>
              <a:avLst/>
              <a:gdLst>
                <a:gd name="connsiteX0" fmla="*/ 212333 w 424666"/>
                <a:gd name="connsiteY0" fmla="*/ 0 h 260451"/>
                <a:gd name="connsiteX1" fmla="*/ 424666 w 424666"/>
                <a:gd name="connsiteY1" fmla="*/ 260451 h 260451"/>
                <a:gd name="connsiteX2" fmla="*/ 305709 w 424666"/>
                <a:gd name="connsiteY2" fmla="*/ 260451 h 260451"/>
                <a:gd name="connsiteX3" fmla="*/ 212333 w 424666"/>
                <a:gd name="connsiteY3" fmla="*/ 145915 h 260451"/>
                <a:gd name="connsiteX4" fmla="*/ 118958 w 424666"/>
                <a:gd name="connsiteY4" fmla="*/ 260451 h 260451"/>
                <a:gd name="connsiteX5" fmla="*/ 0 w 424666"/>
                <a:gd name="connsiteY5" fmla="*/ 260451 h 2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4666" h="260451">
                  <a:moveTo>
                    <a:pt x="212333" y="0"/>
                  </a:moveTo>
                  <a:lnTo>
                    <a:pt x="424666" y="260451"/>
                  </a:lnTo>
                  <a:lnTo>
                    <a:pt x="305709" y="260451"/>
                  </a:lnTo>
                  <a:lnTo>
                    <a:pt x="212333" y="145915"/>
                  </a:lnTo>
                  <a:lnTo>
                    <a:pt x="118958" y="260451"/>
                  </a:lnTo>
                  <a:lnTo>
                    <a:pt x="0" y="26045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6" name="자유형: 도형 75">
              <a:extLst>
                <a:ext uri="{FF2B5EF4-FFF2-40B4-BE49-F238E27FC236}">
                  <a16:creationId xmlns:a16="http://schemas.microsoft.com/office/drawing/2014/main" id="{8C638DDD-E50C-4E20-9790-DEC5512BBD0A}"/>
                </a:ext>
              </a:extLst>
            </p:cNvPr>
            <p:cNvSpPr/>
            <p:nvPr/>
          </p:nvSpPr>
          <p:spPr>
            <a:xfrm rot="5400000">
              <a:off x="3802470" y="3429014"/>
              <a:ext cx="424664" cy="260450"/>
            </a:xfrm>
            <a:custGeom>
              <a:avLst/>
              <a:gdLst>
                <a:gd name="connsiteX0" fmla="*/ 212333 w 424666"/>
                <a:gd name="connsiteY0" fmla="*/ 0 h 260451"/>
                <a:gd name="connsiteX1" fmla="*/ 424666 w 424666"/>
                <a:gd name="connsiteY1" fmla="*/ 260451 h 260451"/>
                <a:gd name="connsiteX2" fmla="*/ 305709 w 424666"/>
                <a:gd name="connsiteY2" fmla="*/ 260451 h 260451"/>
                <a:gd name="connsiteX3" fmla="*/ 212333 w 424666"/>
                <a:gd name="connsiteY3" fmla="*/ 145915 h 260451"/>
                <a:gd name="connsiteX4" fmla="*/ 118958 w 424666"/>
                <a:gd name="connsiteY4" fmla="*/ 260451 h 260451"/>
                <a:gd name="connsiteX5" fmla="*/ 0 w 424666"/>
                <a:gd name="connsiteY5" fmla="*/ 260451 h 2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4666" h="260451">
                  <a:moveTo>
                    <a:pt x="212333" y="0"/>
                  </a:moveTo>
                  <a:lnTo>
                    <a:pt x="424666" y="260451"/>
                  </a:lnTo>
                  <a:lnTo>
                    <a:pt x="305709" y="260451"/>
                  </a:lnTo>
                  <a:lnTo>
                    <a:pt x="212333" y="145915"/>
                  </a:lnTo>
                  <a:lnTo>
                    <a:pt x="118958" y="260451"/>
                  </a:lnTo>
                  <a:lnTo>
                    <a:pt x="0" y="26045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AF01CD86-27E1-4C7B-8F3B-DC65DA328808}"/>
              </a:ext>
            </a:extLst>
          </p:cNvPr>
          <p:cNvGrpSpPr/>
          <p:nvPr/>
        </p:nvGrpSpPr>
        <p:grpSpPr>
          <a:xfrm rot="5400000">
            <a:off x="2261940" y="4861538"/>
            <a:ext cx="144905" cy="112404"/>
            <a:chOff x="3884577" y="3346893"/>
            <a:chExt cx="547464" cy="424678"/>
          </a:xfrm>
          <a:solidFill>
            <a:schemeClr val="accent1">
              <a:lumMod val="75000"/>
            </a:schemeClr>
          </a:solidFill>
        </p:grpSpPr>
        <p:sp>
          <p:nvSpPr>
            <p:cNvPr id="78" name="자유형: 도형 77">
              <a:extLst>
                <a:ext uri="{FF2B5EF4-FFF2-40B4-BE49-F238E27FC236}">
                  <a16:creationId xmlns:a16="http://schemas.microsoft.com/office/drawing/2014/main" id="{97E797A7-7AA5-4522-B826-B7FC76D02574}"/>
                </a:ext>
              </a:extLst>
            </p:cNvPr>
            <p:cNvSpPr/>
            <p:nvPr/>
          </p:nvSpPr>
          <p:spPr>
            <a:xfrm rot="5400000">
              <a:off x="4089483" y="3429002"/>
              <a:ext cx="424667" cy="260449"/>
            </a:xfrm>
            <a:custGeom>
              <a:avLst/>
              <a:gdLst>
                <a:gd name="connsiteX0" fmla="*/ 212333 w 424666"/>
                <a:gd name="connsiteY0" fmla="*/ 0 h 260451"/>
                <a:gd name="connsiteX1" fmla="*/ 424666 w 424666"/>
                <a:gd name="connsiteY1" fmla="*/ 260451 h 260451"/>
                <a:gd name="connsiteX2" fmla="*/ 305709 w 424666"/>
                <a:gd name="connsiteY2" fmla="*/ 260451 h 260451"/>
                <a:gd name="connsiteX3" fmla="*/ 212333 w 424666"/>
                <a:gd name="connsiteY3" fmla="*/ 145915 h 260451"/>
                <a:gd name="connsiteX4" fmla="*/ 118958 w 424666"/>
                <a:gd name="connsiteY4" fmla="*/ 260451 h 260451"/>
                <a:gd name="connsiteX5" fmla="*/ 0 w 424666"/>
                <a:gd name="connsiteY5" fmla="*/ 260451 h 2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4666" h="260451">
                  <a:moveTo>
                    <a:pt x="212333" y="0"/>
                  </a:moveTo>
                  <a:lnTo>
                    <a:pt x="424666" y="260451"/>
                  </a:lnTo>
                  <a:lnTo>
                    <a:pt x="305709" y="260451"/>
                  </a:lnTo>
                  <a:lnTo>
                    <a:pt x="212333" y="145915"/>
                  </a:lnTo>
                  <a:lnTo>
                    <a:pt x="118958" y="260451"/>
                  </a:lnTo>
                  <a:lnTo>
                    <a:pt x="0" y="26045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9" name="자유형: 도형 78">
              <a:extLst>
                <a:ext uri="{FF2B5EF4-FFF2-40B4-BE49-F238E27FC236}">
                  <a16:creationId xmlns:a16="http://schemas.microsoft.com/office/drawing/2014/main" id="{2E7D9472-040D-46CA-BE2B-39859D3A4CCB}"/>
                </a:ext>
              </a:extLst>
            </p:cNvPr>
            <p:cNvSpPr/>
            <p:nvPr/>
          </p:nvSpPr>
          <p:spPr>
            <a:xfrm rot="5400000">
              <a:off x="3802470" y="3429014"/>
              <a:ext cx="424664" cy="260450"/>
            </a:xfrm>
            <a:custGeom>
              <a:avLst/>
              <a:gdLst>
                <a:gd name="connsiteX0" fmla="*/ 212333 w 424666"/>
                <a:gd name="connsiteY0" fmla="*/ 0 h 260451"/>
                <a:gd name="connsiteX1" fmla="*/ 424666 w 424666"/>
                <a:gd name="connsiteY1" fmla="*/ 260451 h 260451"/>
                <a:gd name="connsiteX2" fmla="*/ 305709 w 424666"/>
                <a:gd name="connsiteY2" fmla="*/ 260451 h 260451"/>
                <a:gd name="connsiteX3" fmla="*/ 212333 w 424666"/>
                <a:gd name="connsiteY3" fmla="*/ 145915 h 260451"/>
                <a:gd name="connsiteX4" fmla="*/ 118958 w 424666"/>
                <a:gd name="connsiteY4" fmla="*/ 260451 h 260451"/>
                <a:gd name="connsiteX5" fmla="*/ 0 w 424666"/>
                <a:gd name="connsiteY5" fmla="*/ 260451 h 2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4666" h="260451">
                  <a:moveTo>
                    <a:pt x="212333" y="0"/>
                  </a:moveTo>
                  <a:lnTo>
                    <a:pt x="424666" y="260451"/>
                  </a:lnTo>
                  <a:lnTo>
                    <a:pt x="305709" y="260451"/>
                  </a:lnTo>
                  <a:lnTo>
                    <a:pt x="212333" y="145915"/>
                  </a:lnTo>
                  <a:lnTo>
                    <a:pt x="118958" y="260451"/>
                  </a:lnTo>
                  <a:lnTo>
                    <a:pt x="0" y="26045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80" name="그룹 79">
            <a:extLst>
              <a:ext uri="{FF2B5EF4-FFF2-40B4-BE49-F238E27FC236}">
                <a16:creationId xmlns:a16="http://schemas.microsoft.com/office/drawing/2014/main" id="{C9E64D72-BBBD-42E0-B60F-C95C60A4D2E0}"/>
              </a:ext>
            </a:extLst>
          </p:cNvPr>
          <p:cNvGrpSpPr/>
          <p:nvPr/>
        </p:nvGrpSpPr>
        <p:grpSpPr>
          <a:xfrm>
            <a:off x="4457176" y="5825928"/>
            <a:ext cx="144905" cy="112404"/>
            <a:chOff x="3884577" y="3346893"/>
            <a:chExt cx="547464" cy="424678"/>
          </a:xfrm>
          <a:solidFill>
            <a:schemeClr val="accent1">
              <a:lumMod val="75000"/>
            </a:schemeClr>
          </a:solidFill>
        </p:grpSpPr>
        <p:sp>
          <p:nvSpPr>
            <p:cNvPr id="81" name="자유형: 도형 80">
              <a:extLst>
                <a:ext uri="{FF2B5EF4-FFF2-40B4-BE49-F238E27FC236}">
                  <a16:creationId xmlns:a16="http://schemas.microsoft.com/office/drawing/2014/main" id="{6BBB332A-F92F-4E20-AD5A-321A2F4DD2C1}"/>
                </a:ext>
              </a:extLst>
            </p:cNvPr>
            <p:cNvSpPr/>
            <p:nvPr/>
          </p:nvSpPr>
          <p:spPr>
            <a:xfrm rot="5400000">
              <a:off x="4089483" y="3429002"/>
              <a:ext cx="424667" cy="260449"/>
            </a:xfrm>
            <a:custGeom>
              <a:avLst/>
              <a:gdLst>
                <a:gd name="connsiteX0" fmla="*/ 212333 w 424666"/>
                <a:gd name="connsiteY0" fmla="*/ 0 h 260451"/>
                <a:gd name="connsiteX1" fmla="*/ 424666 w 424666"/>
                <a:gd name="connsiteY1" fmla="*/ 260451 h 260451"/>
                <a:gd name="connsiteX2" fmla="*/ 305709 w 424666"/>
                <a:gd name="connsiteY2" fmla="*/ 260451 h 260451"/>
                <a:gd name="connsiteX3" fmla="*/ 212333 w 424666"/>
                <a:gd name="connsiteY3" fmla="*/ 145915 h 260451"/>
                <a:gd name="connsiteX4" fmla="*/ 118958 w 424666"/>
                <a:gd name="connsiteY4" fmla="*/ 260451 h 260451"/>
                <a:gd name="connsiteX5" fmla="*/ 0 w 424666"/>
                <a:gd name="connsiteY5" fmla="*/ 260451 h 2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4666" h="260451">
                  <a:moveTo>
                    <a:pt x="212333" y="0"/>
                  </a:moveTo>
                  <a:lnTo>
                    <a:pt x="424666" y="260451"/>
                  </a:lnTo>
                  <a:lnTo>
                    <a:pt x="305709" y="260451"/>
                  </a:lnTo>
                  <a:lnTo>
                    <a:pt x="212333" y="145915"/>
                  </a:lnTo>
                  <a:lnTo>
                    <a:pt x="118958" y="260451"/>
                  </a:lnTo>
                  <a:lnTo>
                    <a:pt x="0" y="26045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2" name="자유형: 도형 81">
              <a:extLst>
                <a:ext uri="{FF2B5EF4-FFF2-40B4-BE49-F238E27FC236}">
                  <a16:creationId xmlns:a16="http://schemas.microsoft.com/office/drawing/2014/main" id="{69972162-B0A3-4682-A758-C7F24BC12070}"/>
                </a:ext>
              </a:extLst>
            </p:cNvPr>
            <p:cNvSpPr/>
            <p:nvPr/>
          </p:nvSpPr>
          <p:spPr>
            <a:xfrm rot="5400000">
              <a:off x="3802470" y="3429014"/>
              <a:ext cx="424664" cy="260450"/>
            </a:xfrm>
            <a:custGeom>
              <a:avLst/>
              <a:gdLst>
                <a:gd name="connsiteX0" fmla="*/ 212333 w 424666"/>
                <a:gd name="connsiteY0" fmla="*/ 0 h 260451"/>
                <a:gd name="connsiteX1" fmla="*/ 424666 w 424666"/>
                <a:gd name="connsiteY1" fmla="*/ 260451 h 260451"/>
                <a:gd name="connsiteX2" fmla="*/ 305709 w 424666"/>
                <a:gd name="connsiteY2" fmla="*/ 260451 h 260451"/>
                <a:gd name="connsiteX3" fmla="*/ 212333 w 424666"/>
                <a:gd name="connsiteY3" fmla="*/ 145915 h 260451"/>
                <a:gd name="connsiteX4" fmla="*/ 118958 w 424666"/>
                <a:gd name="connsiteY4" fmla="*/ 260451 h 260451"/>
                <a:gd name="connsiteX5" fmla="*/ 0 w 424666"/>
                <a:gd name="connsiteY5" fmla="*/ 260451 h 2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4666" h="260451">
                  <a:moveTo>
                    <a:pt x="212333" y="0"/>
                  </a:moveTo>
                  <a:lnTo>
                    <a:pt x="424666" y="260451"/>
                  </a:lnTo>
                  <a:lnTo>
                    <a:pt x="305709" y="260451"/>
                  </a:lnTo>
                  <a:lnTo>
                    <a:pt x="212333" y="145915"/>
                  </a:lnTo>
                  <a:lnTo>
                    <a:pt x="118958" y="260451"/>
                  </a:lnTo>
                  <a:lnTo>
                    <a:pt x="0" y="26045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83" name="그룹 82">
            <a:extLst>
              <a:ext uri="{FF2B5EF4-FFF2-40B4-BE49-F238E27FC236}">
                <a16:creationId xmlns:a16="http://schemas.microsoft.com/office/drawing/2014/main" id="{C84992F7-CF48-45BF-8CFA-03A6ECF925E2}"/>
              </a:ext>
            </a:extLst>
          </p:cNvPr>
          <p:cNvGrpSpPr/>
          <p:nvPr/>
        </p:nvGrpSpPr>
        <p:grpSpPr>
          <a:xfrm rot="16200000">
            <a:off x="6507225" y="4861539"/>
            <a:ext cx="144905" cy="112404"/>
            <a:chOff x="3884577" y="3346893"/>
            <a:chExt cx="547464" cy="424678"/>
          </a:xfrm>
          <a:solidFill>
            <a:schemeClr val="accent1">
              <a:lumMod val="75000"/>
            </a:schemeClr>
          </a:solidFill>
        </p:grpSpPr>
        <p:sp>
          <p:nvSpPr>
            <p:cNvPr id="84" name="자유형: 도형 83">
              <a:extLst>
                <a:ext uri="{FF2B5EF4-FFF2-40B4-BE49-F238E27FC236}">
                  <a16:creationId xmlns:a16="http://schemas.microsoft.com/office/drawing/2014/main" id="{7956FAD4-72B4-481E-8998-D2270BA5274C}"/>
                </a:ext>
              </a:extLst>
            </p:cNvPr>
            <p:cNvSpPr/>
            <p:nvPr/>
          </p:nvSpPr>
          <p:spPr>
            <a:xfrm rot="5400000">
              <a:off x="4089483" y="3429002"/>
              <a:ext cx="424667" cy="260449"/>
            </a:xfrm>
            <a:custGeom>
              <a:avLst/>
              <a:gdLst>
                <a:gd name="connsiteX0" fmla="*/ 212333 w 424666"/>
                <a:gd name="connsiteY0" fmla="*/ 0 h 260451"/>
                <a:gd name="connsiteX1" fmla="*/ 424666 w 424666"/>
                <a:gd name="connsiteY1" fmla="*/ 260451 h 260451"/>
                <a:gd name="connsiteX2" fmla="*/ 305709 w 424666"/>
                <a:gd name="connsiteY2" fmla="*/ 260451 h 260451"/>
                <a:gd name="connsiteX3" fmla="*/ 212333 w 424666"/>
                <a:gd name="connsiteY3" fmla="*/ 145915 h 260451"/>
                <a:gd name="connsiteX4" fmla="*/ 118958 w 424666"/>
                <a:gd name="connsiteY4" fmla="*/ 260451 h 260451"/>
                <a:gd name="connsiteX5" fmla="*/ 0 w 424666"/>
                <a:gd name="connsiteY5" fmla="*/ 260451 h 2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4666" h="260451">
                  <a:moveTo>
                    <a:pt x="212333" y="0"/>
                  </a:moveTo>
                  <a:lnTo>
                    <a:pt x="424666" y="260451"/>
                  </a:lnTo>
                  <a:lnTo>
                    <a:pt x="305709" y="260451"/>
                  </a:lnTo>
                  <a:lnTo>
                    <a:pt x="212333" y="145915"/>
                  </a:lnTo>
                  <a:lnTo>
                    <a:pt x="118958" y="260451"/>
                  </a:lnTo>
                  <a:lnTo>
                    <a:pt x="0" y="26045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5" name="자유형: 도형 84">
              <a:extLst>
                <a:ext uri="{FF2B5EF4-FFF2-40B4-BE49-F238E27FC236}">
                  <a16:creationId xmlns:a16="http://schemas.microsoft.com/office/drawing/2014/main" id="{E961133B-BFE6-46DF-AEC5-3CD14D2B022C}"/>
                </a:ext>
              </a:extLst>
            </p:cNvPr>
            <p:cNvSpPr/>
            <p:nvPr/>
          </p:nvSpPr>
          <p:spPr>
            <a:xfrm rot="5400000">
              <a:off x="3802470" y="3429014"/>
              <a:ext cx="424664" cy="260450"/>
            </a:xfrm>
            <a:custGeom>
              <a:avLst/>
              <a:gdLst>
                <a:gd name="connsiteX0" fmla="*/ 212333 w 424666"/>
                <a:gd name="connsiteY0" fmla="*/ 0 h 260451"/>
                <a:gd name="connsiteX1" fmla="*/ 424666 w 424666"/>
                <a:gd name="connsiteY1" fmla="*/ 260451 h 260451"/>
                <a:gd name="connsiteX2" fmla="*/ 305709 w 424666"/>
                <a:gd name="connsiteY2" fmla="*/ 260451 h 260451"/>
                <a:gd name="connsiteX3" fmla="*/ 212333 w 424666"/>
                <a:gd name="connsiteY3" fmla="*/ 145915 h 260451"/>
                <a:gd name="connsiteX4" fmla="*/ 118958 w 424666"/>
                <a:gd name="connsiteY4" fmla="*/ 260451 h 260451"/>
                <a:gd name="connsiteX5" fmla="*/ 0 w 424666"/>
                <a:gd name="connsiteY5" fmla="*/ 260451 h 2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4666" h="260451">
                  <a:moveTo>
                    <a:pt x="212333" y="0"/>
                  </a:moveTo>
                  <a:lnTo>
                    <a:pt x="424666" y="260451"/>
                  </a:lnTo>
                  <a:lnTo>
                    <a:pt x="305709" y="260451"/>
                  </a:lnTo>
                  <a:lnTo>
                    <a:pt x="212333" y="145915"/>
                  </a:lnTo>
                  <a:lnTo>
                    <a:pt x="118958" y="260451"/>
                  </a:lnTo>
                  <a:lnTo>
                    <a:pt x="0" y="26045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79BE8C4-0CC7-419D-90E5-D6CE0AC49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DEC37-46E7-4A1C-A0DA-02DFD91F0224}" type="slidenum">
              <a:rPr lang="ko-KR" altLang="en-US" smtClean="0"/>
              <a:pPr>
                <a:defRPr/>
              </a:pPr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5773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_x804338920" descr="EMB00001048067f">
            <a:extLst>
              <a:ext uri="{FF2B5EF4-FFF2-40B4-BE49-F238E27FC236}">
                <a16:creationId xmlns:a16="http://schemas.microsoft.com/office/drawing/2014/main" id="{134F91E4-FE81-4E84-940A-A17F88314E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7" t="30406" b="51140"/>
          <a:stretch/>
        </p:blipFill>
        <p:spPr bwMode="auto">
          <a:xfrm flipH="1">
            <a:off x="-2" y="0"/>
            <a:ext cx="9144001" cy="821246"/>
          </a:xfrm>
          <a:prstGeom prst="rect">
            <a:avLst/>
          </a:prstGeom>
          <a:gradFill>
            <a:gsLst>
              <a:gs pos="0">
                <a:srgbClr val="0070C0"/>
              </a:gs>
              <a:gs pos="85000">
                <a:schemeClr val="accent1">
                  <a:lumMod val="40000"/>
                  <a:lumOff val="60000"/>
                </a:schemeClr>
              </a:gs>
              <a:gs pos="72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8900000" scaled="1"/>
          </a:gradFill>
        </p:spPr>
      </p:pic>
      <p:pic>
        <p:nvPicPr>
          <p:cNvPr id="20" name="Picture 6" descr="교육부 국문 좌우">
            <a:extLst>
              <a:ext uri="{FF2B5EF4-FFF2-40B4-BE49-F238E27FC236}">
                <a16:creationId xmlns:a16="http://schemas.microsoft.com/office/drawing/2014/main" id="{42A1431B-90AF-47C2-934B-3F4B54ECC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132" y="181401"/>
            <a:ext cx="351816" cy="52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1724839D-C5A6-402E-A50D-CB005CE653D4}"/>
              </a:ext>
            </a:extLst>
          </p:cNvPr>
          <p:cNvSpPr/>
          <p:nvPr/>
        </p:nvSpPr>
        <p:spPr>
          <a:xfrm>
            <a:off x="481781" y="1201158"/>
            <a:ext cx="6331828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000" b="1" spc="-150" dirty="0">
                <a:ln>
                  <a:solidFill>
                    <a:schemeClr val="tx2">
                      <a:tint val="1000"/>
                      <a:alpha val="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ea"/>
              </a:rPr>
              <a:t>08. </a:t>
            </a:r>
            <a:r>
              <a:rPr lang="ko-KR" altLang="en-US" sz="2000" b="1" spc="-150" dirty="0">
                <a:ln>
                  <a:solidFill>
                    <a:schemeClr val="tx2">
                      <a:tint val="1000"/>
                      <a:alpha val="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ea"/>
              </a:rPr>
              <a:t>안전 인증 운영 규정 </a:t>
            </a:r>
            <a:r>
              <a:rPr lang="ko-KR" altLang="en-US" sz="2000" b="1" spc="-150" dirty="0" err="1">
                <a:ln>
                  <a:solidFill>
                    <a:schemeClr val="tx2">
                      <a:tint val="1000"/>
                      <a:alpha val="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ea"/>
              </a:rPr>
              <a:t>조문별</a:t>
            </a:r>
            <a:r>
              <a:rPr lang="ko-KR" altLang="en-US" sz="2000" b="1" spc="-150" dirty="0">
                <a:ln>
                  <a:solidFill>
                    <a:schemeClr val="tx2">
                      <a:tint val="1000"/>
                      <a:alpha val="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ea"/>
              </a:rPr>
              <a:t> 해설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1757D2E0-1532-4268-A921-1A10D1687C25}"/>
              </a:ext>
            </a:extLst>
          </p:cNvPr>
          <p:cNvSpPr txBox="1"/>
          <p:nvPr/>
        </p:nvSpPr>
        <p:spPr>
          <a:xfrm>
            <a:off x="481781" y="1601268"/>
            <a:ext cx="8421382" cy="103105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Bef>
                <a:spcPts val="300"/>
              </a:spcBef>
              <a:buClr>
                <a:schemeClr val="bg1">
                  <a:lumMod val="75000"/>
                </a:schemeClr>
              </a:buClr>
            </a:pPr>
            <a:r>
              <a:rPr lang="ko-KR" altLang="en-US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‘제</a:t>
            </a:r>
            <a:r>
              <a:rPr lang="en-US" altLang="ko-KR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3</a:t>
            </a:r>
            <a:r>
              <a:rPr lang="ko-KR" altLang="en-US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조 </a:t>
            </a:r>
            <a:r>
              <a:rPr lang="en-US" altLang="ko-KR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(</a:t>
            </a:r>
            <a:r>
              <a:rPr lang="ko-KR" altLang="en-US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인증 대상 및 범위</a:t>
            </a:r>
            <a:r>
              <a:rPr lang="en-US" altLang="ko-KR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)’</a:t>
            </a:r>
          </a:p>
          <a:p>
            <a:pPr marL="125997" indent="-125997">
              <a:spcBef>
                <a:spcPts val="3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법령에 명시한 규모별 인증 단위를 </a:t>
            </a:r>
            <a:r>
              <a:rPr lang="ko-KR" altLang="en-US" sz="14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유초중등학교는</a:t>
            </a:r>
            <a:r>
              <a:rPr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학교단위</a:t>
            </a:r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, </a:t>
            </a:r>
            <a:r>
              <a:rPr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학생수련원과 도서관은  기관단위</a:t>
            </a:r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, </a:t>
            </a:r>
            <a:r>
              <a:rPr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그 밖에 교육시설은 건축물 단위로 구분</a:t>
            </a:r>
          </a:p>
          <a:p>
            <a:pPr marL="125997" indent="-125997">
              <a:spcBef>
                <a:spcPts val="3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학생이 주로 이용하는 인증 대상 교육시설의 용도를 학생수련원과 도서관 규정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D579A941-ED19-452B-81DC-572F8241BC62}"/>
              </a:ext>
            </a:extLst>
          </p:cNvPr>
          <p:cNvSpPr txBox="1"/>
          <p:nvPr/>
        </p:nvSpPr>
        <p:spPr>
          <a:xfrm>
            <a:off x="454566" y="2807599"/>
            <a:ext cx="8421382" cy="103105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Bef>
                <a:spcPts val="300"/>
              </a:spcBef>
              <a:buClr>
                <a:schemeClr val="bg1">
                  <a:lumMod val="75000"/>
                </a:schemeClr>
              </a:buClr>
            </a:pPr>
            <a:r>
              <a:rPr lang="ko-KR" altLang="en-US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‘제</a:t>
            </a:r>
            <a:r>
              <a:rPr lang="en-US" altLang="ko-KR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4</a:t>
            </a:r>
            <a:r>
              <a:rPr lang="ko-KR" altLang="en-US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조 </a:t>
            </a:r>
            <a:r>
              <a:rPr lang="en-US" altLang="ko-KR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(</a:t>
            </a:r>
            <a:r>
              <a:rPr lang="ko-KR" altLang="en-US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인증 추진계획 수립</a:t>
            </a:r>
            <a:r>
              <a:rPr lang="en-US" altLang="ko-KR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)’</a:t>
            </a:r>
          </a:p>
          <a:p>
            <a:pPr marL="125997" indent="-125997">
              <a:spcBef>
                <a:spcPts val="3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감독기관의 장 또는 교육시설의 장은 인증 취득 대상 및 일정</a:t>
            </a:r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, </a:t>
            </a:r>
            <a:r>
              <a:rPr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인증 취득에 필요한 사항</a:t>
            </a:r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, </a:t>
            </a:r>
            <a:r>
              <a:rPr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취득  후 개선사항에 대하여 계획 수립</a:t>
            </a:r>
          </a:p>
          <a:p>
            <a:pPr marL="125997" indent="-125997">
              <a:spcBef>
                <a:spcPts val="3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기존 학교는 </a:t>
            </a:r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5</a:t>
            </a:r>
            <a:r>
              <a:rPr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년 이내 인증을 취득해야 함에 따라 특정 연도에 편중되지 않도록 관리 필요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F1829510-7583-41FC-BEC9-F19B80E1A172}"/>
              </a:ext>
            </a:extLst>
          </p:cNvPr>
          <p:cNvSpPr txBox="1"/>
          <p:nvPr/>
        </p:nvSpPr>
        <p:spPr>
          <a:xfrm>
            <a:off x="454566" y="4013930"/>
            <a:ext cx="8421382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Bef>
                <a:spcPts val="300"/>
              </a:spcBef>
              <a:buClr>
                <a:schemeClr val="bg1">
                  <a:lumMod val="75000"/>
                </a:schemeClr>
              </a:buClr>
            </a:pPr>
            <a:r>
              <a:rPr lang="ko-KR" altLang="en-US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‘제</a:t>
            </a:r>
            <a:r>
              <a:rPr lang="en-US" altLang="ko-KR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5</a:t>
            </a:r>
            <a:r>
              <a:rPr lang="ko-KR" altLang="en-US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조</a:t>
            </a:r>
            <a:r>
              <a:rPr lang="en-US" altLang="ko-KR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~</a:t>
            </a:r>
            <a:r>
              <a:rPr lang="ko-KR" altLang="en-US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제</a:t>
            </a:r>
            <a:r>
              <a:rPr lang="en-US" altLang="ko-KR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7</a:t>
            </a:r>
            <a:r>
              <a:rPr lang="ko-KR" altLang="en-US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조 </a:t>
            </a:r>
            <a:r>
              <a:rPr lang="en-US" altLang="ko-KR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(</a:t>
            </a:r>
            <a:r>
              <a:rPr lang="ko-KR" altLang="en-US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인증기관의 지정 및 유효기간 등</a:t>
            </a:r>
            <a:r>
              <a:rPr lang="en-US" altLang="ko-KR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)’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37301331-4D0D-42E8-A426-94FBE1650AF9}"/>
              </a:ext>
            </a:extLst>
          </p:cNvPr>
          <p:cNvSpPr txBox="1"/>
          <p:nvPr/>
        </p:nvSpPr>
        <p:spPr>
          <a:xfrm>
            <a:off x="454566" y="5726812"/>
            <a:ext cx="8421382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25997" indent="-125997">
              <a:spcBef>
                <a:spcPts val="3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인증기관은 인증업무 처리규정 등을 준수하고 인증 결과를 교육부장관에게 보고</a:t>
            </a:r>
          </a:p>
        </p:txBody>
      </p:sp>
      <p:graphicFrame>
        <p:nvGraphicFramePr>
          <p:cNvPr id="195" name="표 194">
            <a:extLst>
              <a:ext uri="{FF2B5EF4-FFF2-40B4-BE49-F238E27FC236}">
                <a16:creationId xmlns:a16="http://schemas.microsoft.com/office/drawing/2014/main" id="{61999B04-4813-414A-92EE-B82B5D5D86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733353"/>
              </p:ext>
            </p:extLst>
          </p:nvPr>
        </p:nvGraphicFramePr>
        <p:xfrm>
          <a:off x="426622" y="4377795"/>
          <a:ext cx="1809756" cy="1301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56">
                  <a:extLst>
                    <a:ext uri="{9D8B030D-6E8A-4147-A177-3AD203B41FA5}">
                      <a16:colId xmlns:a16="http://schemas.microsoft.com/office/drawing/2014/main" val="4107325350"/>
                    </a:ext>
                  </a:extLst>
                </a:gridCol>
              </a:tblGrid>
              <a:tr h="3562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u="none" strike="noStrike" dirty="0">
                          <a:effectLst/>
                        </a:rPr>
                        <a:t>① 공고 및 신청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20173"/>
                  </a:ext>
                </a:extLst>
              </a:tr>
              <a:tr h="727725">
                <a:tc>
                  <a:txBody>
                    <a:bodyPr/>
                    <a:lstStyle/>
                    <a:p>
                      <a:pPr marL="92075" indent="-92075" algn="just" fontAlgn="ctr">
                        <a:lnSpc>
                          <a:spcPct val="100000"/>
                        </a:lnSpc>
                        <a:buClr>
                          <a:schemeClr val="bg1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400" u="none" strike="noStrike" spc="-15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ko-KR" altLang="en-US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지정 기간 </a:t>
                      </a:r>
                      <a:r>
                        <a:rPr lang="en-US" altLang="ko-KR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</a:t>
                      </a:r>
                      <a:r>
                        <a:rPr lang="ko-KR" altLang="en-US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개월 전 </a:t>
                      </a:r>
                      <a:endParaRPr lang="en-US" altLang="ko-KR" sz="1400" u="none" strike="noStrike" spc="-1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  <a:p>
                      <a:pPr marL="0" indent="0" algn="just" font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  </a:t>
                      </a:r>
                      <a:r>
                        <a:rPr lang="ko-KR" altLang="en-US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공고</a:t>
                      </a:r>
                      <a:endParaRPr lang="ko-KR" altLang="en-US" sz="1400" b="0" i="0" u="none" strike="noStrike" spc="-1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92075" indent="-92075" algn="just" fontAlgn="ctr">
                        <a:lnSpc>
                          <a:spcPct val="100000"/>
                        </a:lnSpc>
                        <a:buClr>
                          <a:schemeClr val="bg1">
                            <a:lumMod val="6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지정 신청서 교육부         </a:t>
                      </a:r>
                      <a:endParaRPr lang="en-US" altLang="ko-KR" sz="1400" u="none" strike="noStrike" spc="-1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  <a:p>
                      <a:pPr marL="0" indent="0" algn="just" font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  </a:t>
                      </a:r>
                      <a:r>
                        <a:rPr lang="ko-KR" altLang="en-US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장관에게 제출</a:t>
                      </a:r>
                      <a:endParaRPr lang="ko-KR" altLang="en-US" sz="1400" b="0" i="0" u="none" strike="noStrike" spc="-1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263003"/>
                  </a:ext>
                </a:extLst>
              </a:tr>
            </a:tbl>
          </a:graphicData>
        </a:graphic>
      </p:graphicFrame>
      <p:graphicFrame>
        <p:nvGraphicFramePr>
          <p:cNvPr id="196" name="표 195">
            <a:extLst>
              <a:ext uri="{FF2B5EF4-FFF2-40B4-BE49-F238E27FC236}">
                <a16:creationId xmlns:a16="http://schemas.microsoft.com/office/drawing/2014/main" id="{F60CB88D-59BC-475F-8006-3F6AD7242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29061"/>
              </p:ext>
            </p:extLst>
          </p:nvPr>
        </p:nvGraphicFramePr>
        <p:xfrm>
          <a:off x="2549882" y="4377795"/>
          <a:ext cx="1809756" cy="1301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56">
                  <a:extLst>
                    <a:ext uri="{9D8B030D-6E8A-4147-A177-3AD203B41FA5}">
                      <a16:colId xmlns:a16="http://schemas.microsoft.com/office/drawing/2014/main" val="4107325350"/>
                    </a:ext>
                  </a:extLst>
                </a:gridCol>
              </a:tblGrid>
              <a:tr h="3525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u="none" strike="noStrike" dirty="0">
                          <a:effectLst/>
                        </a:rPr>
                        <a:t>② </a:t>
                      </a:r>
                      <a:r>
                        <a:rPr lang="ko-KR" altLang="en-US" sz="1400" b="0" u="none" strike="noStrike" spc="-150" dirty="0">
                          <a:effectLst/>
                        </a:rPr>
                        <a:t>인증기관 지정 심의</a:t>
                      </a:r>
                      <a:endParaRPr lang="ko-KR" altLang="en-US" sz="1400" b="0" i="0" u="none" strike="noStrike" spc="-15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20173"/>
                  </a:ext>
                </a:extLst>
              </a:tr>
              <a:tr h="948562">
                <a:tc>
                  <a:txBody>
                    <a:bodyPr/>
                    <a:lstStyle/>
                    <a:p>
                      <a:pPr marL="92075" indent="-92075" algn="just" fontAlgn="ctr">
                        <a:lnSpc>
                          <a:spcPct val="100000"/>
                        </a:lnSpc>
                        <a:buClr>
                          <a:schemeClr val="bg1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400" u="none" strike="noStrike" spc="-150" dirty="0">
                          <a:effectLst/>
                        </a:rPr>
                        <a:t> </a:t>
                      </a:r>
                      <a:r>
                        <a:rPr lang="ko-KR" altLang="en-US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교육부장관은 적합 </a:t>
                      </a:r>
                      <a:endParaRPr lang="en-US" altLang="ko-KR" sz="1400" u="none" strike="noStrike" spc="-1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  <a:p>
                      <a:pPr marL="0" indent="0" algn="just" fontAlgn="ctr">
                        <a:lnSpc>
                          <a:spcPct val="100000"/>
                        </a:lnSpc>
                        <a:buClr>
                          <a:schemeClr val="bg1">
                            <a:lumMod val="75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ko-KR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  </a:t>
                      </a:r>
                      <a:r>
                        <a:rPr lang="ko-KR" altLang="en-US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여부 검토</a:t>
                      </a:r>
                      <a:endParaRPr lang="en-US" altLang="ko-KR" sz="1400" u="none" strike="noStrike" spc="-1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  <a:p>
                      <a:pPr marL="92075" indent="-92075" algn="just" fontAlgn="ctr">
                        <a:lnSpc>
                          <a:spcPct val="100000"/>
                        </a:lnSpc>
                        <a:buClr>
                          <a:schemeClr val="bg1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인증운영위원회 </a:t>
                      </a:r>
                      <a:endParaRPr lang="en-US" altLang="ko-KR" sz="1400" u="none" strike="noStrike" spc="-1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  <a:p>
                      <a:pPr marL="0" indent="0" algn="just" fontAlgn="ctr">
                        <a:lnSpc>
                          <a:spcPct val="100000"/>
                        </a:lnSpc>
                        <a:buClr>
                          <a:schemeClr val="bg1">
                            <a:lumMod val="75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ko-KR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  </a:t>
                      </a:r>
                      <a:r>
                        <a:rPr lang="ko-KR" altLang="en-US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심의를 거쳐 지정</a:t>
                      </a:r>
                      <a:endParaRPr lang="ko-KR" alt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263003"/>
                  </a:ext>
                </a:extLst>
              </a:tr>
            </a:tbl>
          </a:graphicData>
        </a:graphic>
      </p:graphicFrame>
      <p:sp>
        <p:nvSpPr>
          <p:cNvPr id="197" name="화살표: 오른쪽 196">
            <a:extLst>
              <a:ext uri="{FF2B5EF4-FFF2-40B4-BE49-F238E27FC236}">
                <a16:creationId xmlns:a16="http://schemas.microsoft.com/office/drawing/2014/main" id="{B200E342-F9C3-4846-9545-366D0196954A}"/>
              </a:ext>
            </a:extLst>
          </p:cNvPr>
          <p:cNvSpPr/>
          <p:nvPr/>
        </p:nvSpPr>
        <p:spPr>
          <a:xfrm>
            <a:off x="2286001" y="5030526"/>
            <a:ext cx="194554" cy="21401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98" name="표 197">
            <a:extLst>
              <a:ext uri="{FF2B5EF4-FFF2-40B4-BE49-F238E27FC236}">
                <a16:creationId xmlns:a16="http://schemas.microsoft.com/office/drawing/2014/main" id="{385FF4F3-0871-4502-94DE-A7B7D38D62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151565"/>
              </p:ext>
            </p:extLst>
          </p:nvPr>
        </p:nvGraphicFramePr>
        <p:xfrm>
          <a:off x="4683610" y="4377795"/>
          <a:ext cx="1809756" cy="1301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56">
                  <a:extLst>
                    <a:ext uri="{9D8B030D-6E8A-4147-A177-3AD203B41FA5}">
                      <a16:colId xmlns:a16="http://schemas.microsoft.com/office/drawing/2014/main" val="4107325350"/>
                    </a:ext>
                  </a:extLst>
                </a:gridCol>
              </a:tblGrid>
              <a:tr h="3562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u="none" strike="noStrike" spc="-150" dirty="0">
                          <a:effectLst/>
                        </a:rPr>
                        <a:t>③ </a:t>
                      </a:r>
                      <a:r>
                        <a:rPr lang="ko-KR" altLang="en-US" sz="1400" b="0" u="none" strike="noStrike" spc="-300" dirty="0">
                          <a:effectLst/>
                        </a:rPr>
                        <a:t>인증기관 지정서 발급</a:t>
                      </a:r>
                      <a:endParaRPr lang="ko-KR" altLang="en-US" sz="1400" b="0" i="0" u="none" strike="noStrike" spc="-3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20173"/>
                  </a:ext>
                </a:extLst>
              </a:tr>
              <a:tr h="727725">
                <a:tc>
                  <a:txBody>
                    <a:bodyPr/>
                    <a:lstStyle/>
                    <a:p>
                      <a:pPr marL="92075" indent="-92075" algn="just" fontAlgn="ctr">
                        <a:lnSpc>
                          <a:spcPct val="100000"/>
                        </a:lnSpc>
                        <a:buClr>
                          <a:schemeClr val="bg1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교육부장관은 전문 </a:t>
                      </a:r>
                      <a:endParaRPr lang="en-US" altLang="ko-KR" sz="1400" u="none" strike="noStrike" spc="-1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  <a:p>
                      <a:pPr algn="just" fontAlgn="ctr">
                        <a:lnSpc>
                          <a:spcPct val="100000"/>
                        </a:lnSpc>
                      </a:pPr>
                      <a:r>
                        <a:rPr lang="en-US" altLang="ko-KR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 </a:t>
                      </a:r>
                      <a:r>
                        <a:rPr lang="ko-KR" altLang="en-US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기관 지정서 발급</a:t>
                      </a:r>
                      <a:endParaRPr lang="en-US" altLang="ko-KR" sz="1400" u="none" strike="noStrike" spc="-1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  <a:p>
                      <a:pPr algn="just" fontAlgn="ctr">
                        <a:lnSpc>
                          <a:spcPct val="100000"/>
                        </a:lnSpc>
                      </a:pPr>
                      <a:endParaRPr lang="en-US" altLang="ko-KR" sz="1400" u="none" strike="noStrike" spc="-150" dirty="0">
                        <a:effectLst/>
                      </a:endParaRPr>
                    </a:p>
                    <a:p>
                      <a:pPr algn="just" fontAlgn="ctr">
                        <a:lnSpc>
                          <a:spcPct val="100000"/>
                        </a:lnSpc>
                      </a:pPr>
                      <a:endParaRPr lang="en-US" altLang="ko-KR" sz="1400" u="none" strike="noStrike" spc="-150" dirty="0"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263003"/>
                  </a:ext>
                </a:extLst>
              </a:tr>
            </a:tbl>
          </a:graphicData>
        </a:graphic>
      </p:graphicFrame>
      <p:sp>
        <p:nvSpPr>
          <p:cNvPr id="199" name="화살표: 오른쪽 198">
            <a:extLst>
              <a:ext uri="{FF2B5EF4-FFF2-40B4-BE49-F238E27FC236}">
                <a16:creationId xmlns:a16="http://schemas.microsoft.com/office/drawing/2014/main" id="{E1651EFD-00D2-446E-9B37-A9B242E5248E}"/>
              </a:ext>
            </a:extLst>
          </p:cNvPr>
          <p:cNvSpPr/>
          <p:nvPr/>
        </p:nvSpPr>
        <p:spPr>
          <a:xfrm>
            <a:off x="4429457" y="5009862"/>
            <a:ext cx="194554" cy="21401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0" name="화살표: 오른쪽 199">
            <a:extLst>
              <a:ext uri="{FF2B5EF4-FFF2-40B4-BE49-F238E27FC236}">
                <a16:creationId xmlns:a16="http://schemas.microsoft.com/office/drawing/2014/main" id="{B1172DAE-68BC-4819-B12B-125BADF280CE}"/>
              </a:ext>
            </a:extLst>
          </p:cNvPr>
          <p:cNvSpPr/>
          <p:nvPr/>
        </p:nvSpPr>
        <p:spPr>
          <a:xfrm>
            <a:off x="6572913" y="5019590"/>
            <a:ext cx="194554" cy="21401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01" name="표 200">
            <a:extLst>
              <a:ext uri="{FF2B5EF4-FFF2-40B4-BE49-F238E27FC236}">
                <a16:creationId xmlns:a16="http://schemas.microsoft.com/office/drawing/2014/main" id="{E8710AD3-952B-4A2B-848F-17B6855806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230524"/>
              </p:ext>
            </p:extLst>
          </p:nvPr>
        </p:nvGraphicFramePr>
        <p:xfrm>
          <a:off x="6861442" y="4377795"/>
          <a:ext cx="1809756" cy="1301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56">
                  <a:extLst>
                    <a:ext uri="{9D8B030D-6E8A-4147-A177-3AD203B41FA5}">
                      <a16:colId xmlns:a16="http://schemas.microsoft.com/office/drawing/2014/main" val="4107325350"/>
                    </a:ext>
                  </a:extLst>
                </a:gridCol>
              </a:tblGrid>
              <a:tr h="3531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u="none" strike="noStrike" spc="-150" dirty="0">
                          <a:effectLst/>
                        </a:rPr>
                        <a:t>④ </a:t>
                      </a:r>
                      <a:r>
                        <a:rPr lang="ko-KR" altLang="en-US" sz="1400" b="0" u="none" strike="noStrike" spc="-300" dirty="0">
                          <a:effectLst/>
                        </a:rPr>
                        <a:t>인증기관 지정의 갱신</a:t>
                      </a:r>
                      <a:endParaRPr lang="ko-KR" altLang="en-US" sz="1400" b="0" i="0" u="none" strike="noStrike" spc="-3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20173"/>
                  </a:ext>
                </a:extLst>
              </a:tr>
              <a:tr h="948004">
                <a:tc>
                  <a:txBody>
                    <a:bodyPr/>
                    <a:lstStyle/>
                    <a:p>
                      <a:pPr marL="92075" indent="-92075" algn="just" fontAlgn="ctr">
                        <a:lnSpc>
                          <a:spcPct val="100000"/>
                        </a:lnSpc>
                        <a:buClr>
                          <a:schemeClr val="bg1">
                            <a:lumMod val="8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400" u="none" strike="noStrike" spc="-150" dirty="0">
                          <a:effectLst/>
                        </a:rPr>
                        <a:t> </a:t>
                      </a:r>
                      <a:r>
                        <a:rPr lang="ko-KR" altLang="en-US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유효기간은 </a:t>
                      </a:r>
                      <a:r>
                        <a:rPr lang="en-US" altLang="ko-KR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</a:t>
                      </a:r>
                      <a:r>
                        <a:rPr lang="ko-KR" altLang="en-US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년</a:t>
                      </a:r>
                      <a:endParaRPr lang="en-US" altLang="ko-KR" sz="1400" b="0" i="0" u="none" strike="noStrike" spc="-1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92075" indent="-92075" algn="just" fontAlgn="ctr">
                        <a:lnSpc>
                          <a:spcPct val="100000"/>
                        </a:lnSpc>
                        <a:buClr>
                          <a:schemeClr val="bg1">
                            <a:lumMod val="8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400" b="0" i="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인증운영위원회 </a:t>
                      </a:r>
                      <a:endParaRPr lang="en-US" altLang="ko-KR" sz="1400" u="none" strike="noStrike" spc="-1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  <a:p>
                      <a:pPr marL="0" indent="0" algn="just" fontAlgn="ctr">
                        <a:lnSpc>
                          <a:spcPct val="100000"/>
                        </a:lnSpc>
                        <a:buClr>
                          <a:schemeClr val="bg1">
                            <a:lumMod val="85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ko-KR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  </a:t>
                      </a:r>
                      <a:r>
                        <a:rPr lang="ko-KR" altLang="en-US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심의를 거쳐 </a:t>
                      </a:r>
                      <a:r>
                        <a:rPr lang="en-US" altLang="ko-KR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3</a:t>
                      </a:r>
                      <a:r>
                        <a:rPr lang="ko-KR" altLang="en-US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년마다 </a:t>
                      </a:r>
                      <a:endParaRPr lang="en-US" altLang="ko-KR" sz="1400" u="none" strike="noStrike" spc="-1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  <a:p>
                      <a:pPr marL="0" indent="0" algn="just" fontAlgn="ctr">
                        <a:lnSpc>
                          <a:spcPct val="100000"/>
                        </a:lnSpc>
                        <a:buClr>
                          <a:schemeClr val="bg1">
                            <a:lumMod val="85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ko-KR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  </a:t>
                      </a:r>
                      <a:r>
                        <a:rPr lang="ko-KR" altLang="en-US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갱신 가능</a:t>
                      </a:r>
                      <a:endParaRPr lang="en-US" altLang="ko-KR" sz="1400" u="none" strike="noStrike" spc="-1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263003"/>
                  </a:ext>
                </a:extLst>
              </a:tr>
            </a:tbl>
          </a:graphicData>
        </a:graphic>
      </p:graphicFrame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6B9881B0-7E4D-4084-83D7-AEEAFD249B4B}"/>
              </a:ext>
            </a:extLst>
          </p:cNvPr>
          <p:cNvSpPr/>
          <p:nvPr/>
        </p:nvSpPr>
        <p:spPr>
          <a:xfrm>
            <a:off x="383259" y="1582796"/>
            <a:ext cx="8326635" cy="4834132"/>
          </a:xfrm>
          <a:prstGeom prst="roundRect">
            <a:avLst>
              <a:gd name="adj" fmla="val 51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1566F50-184C-4463-88D8-E339D3146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DEC37-46E7-4A1C-A0DA-02DFD91F0224}" type="slidenum">
              <a:rPr lang="ko-KR" altLang="en-US" smtClean="0"/>
              <a:pPr>
                <a:defRPr/>
              </a:pPr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6310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_x804338920" descr="EMB00001048067f">
            <a:extLst>
              <a:ext uri="{FF2B5EF4-FFF2-40B4-BE49-F238E27FC236}">
                <a16:creationId xmlns:a16="http://schemas.microsoft.com/office/drawing/2014/main" id="{134F91E4-FE81-4E84-940A-A17F88314E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7" t="30406" b="51140"/>
          <a:stretch/>
        </p:blipFill>
        <p:spPr bwMode="auto">
          <a:xfrm flipH="1">
            <a:off x="-2" y="0"/>
            <a:ext cx="9144001" cy="821246"/>
          </a:xfrm>
          <a:prstGeom prst="rect">
            <a:avLst/>
          </a:prstGeom>
          <a:gradFill>
            <a:gsLst>
              <a:gs pos="0">
                <a:srgbClr val="0070C0"/>
              </a:gs>
              <a:gs pos="85000">
                <a:schemeClr val="accent1">
                  <a:lumMod val="40000"/>
                  <a:lumOff val="60000"/>
                </a:schemeClr>
              </a:gs>
              <a:gs pos="72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8900000" scaled="1"/>
          </a:gradFill>
        </p:spPr>
      </p:pic>
      <p:pic>
        <p:nvPicPr>
          <p:cNvPr id="20" name="Picture 6" descr="교육부 국문 좌우">
            <a:extLst>
              <a:ext uri="{FF2B5EF4-FFF2-40B4-BE49-F238E27FC236}">
                <a16:creationId xmlns:a16="http://schemas.microsoft.com/office/drawing/2014/main" id="{42A1431B-90AF-47C2-934B-3F4B54ECC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132" y="181401"/>
            <a:ext cx="351816" cy="52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2" name="TextBox 201">
            <a:extLst>
              <a:ext uri="{FF2B5EF4-FFF2-40B4-BE49-F238E27FC236}">
                <a16:creationId xmlns:a16="http://schemas.microsoft.com/office/drawing/2014/main" id="{A150E763-E031-4E9F-A950-4DA7A5508A0C}"/>
              </a:ext>
            </a:extLst>
          </p:cNvPr>
          <p:cNvSpPr txBox="1"/>
          <p:nvPr/>
        </p:nvSpPr>
        <p:spPr>
          <a:xfrm>
            <a:off x="454070" y="1281857"/>
            <a:ext cx="8542445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Bef>
                <a:spcPts val="300"/>
              </a:spcBef>
              <a:buClr>
                <a:schemeClr val="bg1">
                  <a:lumMod val="75000"/>
                </a:schemeClr>
              </a:buClr>
            </a:pPr>
            <a:r>
              <a:rPr lang="en-US" altLang="ko-KR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‘</a:t>
            </a:r>
            <a:r>
              <a:rPr lang="ko-KR" altLang="en-US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제</a:t>
            </a:r>
            <a:r>
              <a:rPr lang="en-US" altLang="ko-KR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8</a:t>
            </a:r>
            <a:r>
              <a:rPr lang="ko-KR" altLang="en-US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조</a:t>
            </a:r>
            <a:r>
              <a:rPr lang="en-US" altLang="ko-KR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~</a:t>
            </a:r>
            <a:r>
              <a:rPr lang="ko-KR" altLang="en-US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제</a:t>
            </a:r>
            <a:r>
              <a:rPr lang="en-US" altLang="ko-KR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12</a:t>
            </a:r>
            <a:r>
              <a:rPr lang="ko-KR" altLang="en-US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조 </a:t>
            </a:r>
            <a:r>
              <a:rPr lang="en-US" altLang="ko-KR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(</a:t>
            </a:r>
            <a:r>
              <a:rPr lang="ko-KR" altLang="en-US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인증절차 및 기준 등</a:t>
            </a:r>
            <a:r>
              <a:rPr lang="en-US" altLang="ko-KR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)’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AC238B1E-9984-4C0C-9551-ABC075D5A59F}"/>
              </a:ext>
            </a:extLst>
          </p:cNvPr>
          <p:cNvSpPr txBox="1"/>
          <p:nvPr/>
        </p:nvSpPr>
        <p:spPr>
          <a:xfrm>
            <a:off x="454070" y="3162005"/>
            <a:ext cx="8542445" cy="318003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25997" indent="-125997">
              <a:lnSpc>
                <a:spcPct val="120000"/>
              </a:lnSpc>
              <a:spcBef>
                <a:spcPts val="3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(</a:t>
            </a:r>
            <a:r>
              <a:rPr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신청시기</a:t>
            </a:r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) </a:t>
            </a:r>
            <a:r>
              <a:rPr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인증 대상이 신설되는 경우 사용승인 후 </a:t>
            </a:r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2</a:t>
            </a:r>
            <a:r>
              <a:rPr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년 이내</a:t>
            </a:r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, </a:t>
            </a:r>
            <a:r>
              <a:rPr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그 밖에 대상은 추진계획 기한</a:t>
            </a:r>
          </a:p>
          <a:p>
            <a:pPr marL="125997" indent="-125997">
              <a:lnSpc>
                <a:spcPct val="120000"/>
              </a:lnSpc>
              <a:spcBef>
                <a:spcPts val="3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(</a:t>
            </a:r>
            <a:r>
              <a:rPr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인증심사단</a:t>
            </a:r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) 10</a:t>
            </a:r>
            <a:r>
              <a:rPr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명 이내로 구성하되</a:t>
            </a:r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(</a:t>
            </a:r>
            <a:r>
              <a:rPr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신청인 추천 </a:t>
            </a:r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1</a:t>
            </a:r>
            <a:r>
              <a:rPr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명 포함</a:t>
            </a:r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), </a:t>
            </a:r>
            <a:r>
              <a:rPr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분야별 심사단은 </a:t>
            </a:r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3</a:t>
            </a:r>
            <a:r>
              <a:rPr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명 이상으로  중복 참여 가능 </a:t>
            </a:r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(ex.</a:t>
            </a:r>
            <a:r>
              <a:rPr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건축계획</a:t>
            </a:r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/</a:t>
            </a:r>
            <a:r>
              <a:rPr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건축공학</a:t>
            </a:r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/</a:t>
            </a:r>
            <a:r>
              <a:rPr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소방공학</a:t>
            </a:r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/</a:t>
            </a:r>
            <a:r>
              <a:rPr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안전공학 전문인력 </a:t>
            </a:r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1</a:t>
            </a:r>
            <a:r>
              <a:rPr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명은 </a:t>
            </a:r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3</a:t>
            </a:r>
            <a:r>
              <a:rPr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개 분야 심사 참여 가능</a:t>
            </a:r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)</a:t>
            </a:r>
          </a:p>
          <a:p>
            <a:pPr marL="125997" indent="-125997">
              <a:lnSpc>
                <a:spcPct val="120000"/>
              </a:lnSpc>
              <a:spcBef>
                <a:spcPts val="3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(</a:t>
            </a:r>
            <a:r>
              <a:rPr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인증심사 결과서</a:t>
            </a:r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) </a:t>
            </a:r>
            <a:r>
              <a:rPr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개별 건축물별로 인증심사기준에 따라 서류 </a:t>
            </a:r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· </a:t>
            </a:r>
            <a:r>
              <a:rPr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현장 심사하고 심사내용과 점수</a:t>
            </a:r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,  </a:t>
            </a:r>
            <a:r>
              <a:rPr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개선사항을 포함하여 인증심사 결과서 작성</a:t>
            </a:r>
          </a:p>
          <a:p>
            <a:pPr>
              <a:lnSpc>
                <a:spcPct val="120000"/>
              </a:lnSpc>
              <a:spcBef>
                <a:spcPts val="300"/>
              </a:spcBef>
              <a:buClr>
                <a:schemeClr val="bg1">
                  <a:lumMod val="75000"/>
                </a:schemeClr>
              </a:buClr>
            </a:pPr>
            <a:r>
              <a:rPr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 </a:t>
            </a:r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</a:t>
            </a:r>
            <a:r>
              <a:rPr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건축물단위 인증 대상은 가상의 대지 경계선을 설정하여 심사</a:t>
            </a:r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(</a:t>
            </a:r>
            <a:r>
              <a:rPr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현장심사 시 조정 가능</a:t>
            </a:r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)</a:t>
            </a:r>
          </a:p>
          <a:p>
            <a:pPr marL="125997" indent="-125997">
              <a:lnSpc>
                <a:spcPct val="120000"/>
              </a:lnSpc>
              <a:spcBef>
                <a:spcPts val="3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(</a:t>
            </a:r>
            <a:r>
              <a:rPr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재심사</a:t>
            </a:r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) </a:t>
            </a:r>
            <a:r>
              <a:rPr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심사결과 개선 또는 보완사항이 발생하여 심의 요청이 불가할 경우 재심사 하고</a:t>
            </a:r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, </a:t>
            </a:r>
            <a:r>
              <a:rPr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신청인과 협의하여 </a:t>
            </a:r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1</a:t>
            </a:r>
            <a:r>
              <a:rPr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년 이내에 재심사</a:t>
            </a:r>
          </a:p>
          <a:p>
            <a:pPr marL="125997" indent="-125997">
              <a:lnSpc>
                <a:spcPct val="120000"/>
              </a:lnSpc>
              <a:spcBef>
                <a:spcPts val="3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(</a:t>
            </a:r>
            <a:r>
              <a:rPr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인증심의위원회</a:t>
            </a:r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) 10</a:t>
            </a:r>
            <a:r>
              <a:rPr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명이내로 구성하되</a:t>
            </a:r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, </a:t>
            </a:r>
            <a:r>
              <a:rPr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외부전문가 과반수를 참여</a:t>
            </a:r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(</a:t>
            </a:r>
            <a:r>
              <a:rPr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인증심사 참여자는 제외</a:t>
            </a:r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)  </a:t>
            </a:r>
            <a:r>
              <a:rPr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하여 심의를 거쳐 인증등급별 점수기준에 따라 인증 여부와 등급 결정</a:t>
            </a:r>
          </a:p>
          <a:p>
            <a:pPr>
              <a:lnSpc>
                <a:spcPct val="120000"/>
              </a:lnSpc>
              <a:spcBef>
                <a:spcPts val="300"/>
              </a:spcBef>
              <a:buClr>
                <a:schemeClr val="bg1">
                  <a:lumMod val="75000"/>
                </a:schemeClr>
              </a:buClr>
            </a:pPr>
            <a:r>
              <a:rPr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  </a:t>
            </a:r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</a:t>
            </a:r>
            <a:r>
              <a:rPr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시설 </a:t>
            </a:r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· </a:t>
            </a:r>
            <a:r>
              <a:rPr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실내환경 </a:t>
            </a:r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· </a:t>
            </a:r>
            <a:r>
              <a:rPr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외부환경안전 중 일부 기준이 </a:t>
            </a:r>
            <a:r>
              <a:rPr lang="ko-KR" altLang="en-US" sz="14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미충족</a:t>
            </a:r>
            <a:r>
              <a:rPr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된 경우 해당 기준에 한정하여 심의</a:t>
            </a:r>
          </a:p>
        </p:txBody>
      </p:sp>
      <p:graphicFrame>
        <p:nvGraphicFramePr>
          <p:cNvPr id="15" name="표 14">
            <a:extLst>
              <a:ext uri="{FF2B5EF4-FFF2-40B4-BE49-F238E27FC236}">
                <a16:creationId xmlns:a16="http://schemas.microsoft.com/office/drawing/2014/main" id="{0C9EFBA6-8E90-4AD5-94A3-4B3FDDFF19D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4070" y="1642491"/>
          <a:ext cx="1809756" cy="1301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56">
                  <a:extLst>
                    <a:ext uri="{9D8B030D-6E8A-4147-A177-3AD203B41FA5}">
                      <a16:colId xmlns:a16="http://schemas.microsoft.com/office/drawing/2014/main" val="4107325350"/>
                    </a:ext>
                  </a:extLst>
                </a:gridCol>
              </a:tblGrid>
              <a:tr h="3562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u="none" strike="noStrike" dirty="0">
                          <a:effectLst/>
                        </a:rPr>
                        <a:t>① 인증 신청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20173"/>
                  </a:ext>
                </a:extLst>
              </a:tr>
              <a:tr h="727725">
                <a:tc>
                  <a:txBody>
                    <a:bodyPr/>
                    <a:lstStyle/>
                    <a:p>
                      <a:pPr marL="92075" indent="-92075" algn="just" fontAlgn="ctr">
                        <a:lnSpc>
                          <a:spcPct val="100000"/>
                        </a:lnSpc>
                        <a:buClr>
                          <a:schemeClr val="bg1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400" u="none" strike="noStrike" spc="-15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ko-KR" altLang="en-US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자체평가서와 증빙 </a:t>
                      </a:r>
                      <a:endParaRPr lang="en-US" altLang="ko-KR" sz="1400" u="none" strike="noStrike" spc="-1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  <a:p>
                      <a:pPr marL="0" indent="0" algn="just" fontAlgn="ctr">
                        <a:lnSpc>
                          <a:spcPct val="100000"/>
                        </a:lnSpc>
                        <a:buClr>
                          <a:schemeClr val="bg1">
                            <a:lumMod val="75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ko-KR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  </a:t>
                      </a:r>
                      <a:r>
                        <a:rPr lang="ko-KR" altLang="en-US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서류 첨부</a:t>
                      </a:r>
                      <a:endParaRPr lang="en-US" altLang="ko-KR" sz="1400" u="none" strike="noStrike" spc="-1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  <a:p>
                      <a:pPr marL="0" indent="0" algn="just" fontAlgn="ctr">
                        <a:lnSpc>
                          <a:spcPct val="100000"/>
                        </a:lnSpc>
                        <a:buClr>
                          <a:schemeClr val="bg1">
                            <a:lumMod val="75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ko-KR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※ </a:t>
                      </a:r>
                      <a:r>
                        <a:rPr lang="ko-KR" altLang="en-US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인증처리기한 </a:t>
                      </a:r>
                      <a:r>
                        <a:rPr lang="en-US" altLang="ko-KR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40</a:t>
                      </a:r>
                      <a:r>
                        <a:rPr lang="ko-KR" altLang="en-US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일</a:t>
                      </a:r>
                      <a:endParaRPr lang="en-US" altLang="ko-KR" sz="1400" u="none" strike="noStrike" spc="-1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  <a:p>
                      <a:pPr marL="0" indent="0" algn="just" fontAlgn="ctr">
                        <a:lnSpc>
                          <a:spcPct val="100000"/>
                        </a:lnSpc>
                        <a:buClr>
                          <a:schemeClr val="bg1">
                            <a:lumMod val="75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ko-KR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    (20</a:t>
                      </a:r>
                      <a:r>
                        <a:rPr lang="ko-KR" altLang="en-US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일 연장 가능</a:t>
                      </a:r>
                      <a:r>
                        <a:rPr lang="en-US" altLang="ko-KR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)</a:t>
                      </a:r>
                      <a:endParaRPr lang="ko-KR" altLang="en-US" sz="1400" b="0" i="0" u="none" strike="noStrike" spc="-1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263003"/>
                  </a:ext>
                </a:extLst>
              </a:tr>
            </a:tbl>
          </a:graphicData>
        </a:graphic>
      </p:graphicFrame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B51A2076-DC92-4D86-9530-CFB727FF047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77330" y="1642491"/>
          <a:ext cx="1809756" cy="1301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56">
                  <a:extLst>
                    <a:ext uri="{9D8B030D-6E8A-4147-A177-3AD203B41FA5}">
                      <a16:colId xmlns:a16="http://schemas.microsoft.com/office/drawing/2014/main" val="4107325350"/>
                    </a:ext>
                  </a:extLst>
                </a:gridCol>
              </a:tblGrid>
              <a:tr h="3525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u="none" strike="noStrike" dirty="0">
                          <a:effectLst/>
                        </a:rPr>
                        <a:t>② </a:t>
                      </a:r>
                      <a:r>
                        <a:rPr lang="ko-KR" altLang="en-US" sz="1400" b="0" u="none" strike="noStrike" spc="0" dirty="0">
                          <a:effectLst/>
                        </a:rPr>
                        <a:t>인증 심사</a:t>
                      </a:r>
                      <a:endParaRPr lang="ko-KR" altLang="en-US" sz="1400" b="0" i="0" u="none" strike="noStrike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20173"/>
                  </a:ext>
                </a:extLst>
              </a:tr>
              <a:tr h="948562">
                <a:tc>
                  <a:txBody>
                    <a:bodyPr/>
                    <a:lstStyle/>
                    <a:p>
                      <a:pPr marL="92075" indent="-92075" algn="just" fontAlgn="ctr">
                        <a:lnSpc>
                          <a:spcPct val="100000"/>
                        </a:lnSpc>
                        <a:buClr>
                          <a:schemeClr val="bg1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400" u="none" strike="noStrike" spc="-150" dirty="0">
                          <a:effectLst/>
                        </a:rPr>
                        <a:t> </a:t>
                      </a:r>
                      <a:r>
                        <a:rPr lang="ko-KR" altLang="en-US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인증심사단 구성</a:t>
                      </a:r>
                      <a:endParaRPr lang="en-US" altLang="ko-KR" sz="1400" u="none" strike="noStrike" spc="-1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  <a:p>
                      <a:pPr marL="0" indent="0" algn="just" fontAlgn="ctr">
                        <a:lnSpc>
                          <a:spcPct val="100000"/>
                        </a:lnSpc>
                        <a:buClr>
                          <a:schemeClr val="bg1">
                            <a:lumMod val="75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ko-KR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   (</a:t>
                      </a:r>
                      <a:r>
                        <a:rPr lang="ko-KR" altLang="en-US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전문가</a:t>
                      </a:r>
                      <a:r>
                        <a:rPr lang="en-US" altLang="ko-KR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ko-KR" altLang="en-US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사용자 등</a:t>
                      </a:r>
                      <a:r>
                        <a:rPr lang="en-US" altLang="ko-KR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)</a:t>
                      </a:r>
                    </a:p>
                    <a:p>
                      <a:pPr marL="92075" indent="-92075" algn="just" fontAlgn="ctr">
                        <a:lnSpc>
                          <a:spcPct val="100000"/>
                        </a:lnSpc>
                        <a:buClr>
                          <a:schemeClr val="bg1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ko-KR" altLang="en-US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개선 사항 등 인증 </a:t>
                      </a:r>
                      <a:r>
                        <a:rPr lang="en-US" altLang="ko-KR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en-US" altLang="ko-KR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</a:br>
                      <a:r>
                        <a:rPr lang="en-US" altLang="ko-KR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ko-KR" altLang="en-US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심사 결과서 작성</a:t>
                      </a:r>
                      <a:endParaRPr lang="en-US" altLang="ko-KR" sz="1400" u="none" strike="noStrike" spc="-1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263003"/>
                  </a:ext>
                </a:extLst>
              </a:tr>
            </a:tbl>
          </a:graphicData>
        </a:graphic>
      </p:graphicFrame>
      <p:sp>
        <p:nvSpPr>
          <p:cNvPr id="17" name="화살표: 오른쪽 16">
            <a:extLst>
              <a:ext uri="{FF2B5EF4-FFF2-40B4-BE49-F238E27FC236}">
                <a16:creationId xmlns:a16="http://schemas.microsoft.com/office/drawing/2014/main" id="{5C85A232-B1B3-4B72-BC99-108F95F1D1F6}"/>
              </a:ext>
            </a:extLst>
          </p:cNvPr>
          <p:cNvSpPr/>
          <p:nvPr/>
        </p:nvSpPr>
        <p:spPr>
          <a:xfrm>
            <a:off x="2331921" y="2295222"/>
            <a:ext cx="194554" cy="21401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8" name="표 17">
            <a:extLst>
              <a:ext uri="{FF2B5EF4-FFF2-40B4-BE49-F238E27FC236}">
                <a16:creationId xmlns:a16="http://schemas.microsoft.com/office/drawing/2014/main" id="{89CBAC68-DAF7-490B-B582-4378BB3D84C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11058" y="1642491"/>
          <a:ext cx="1809756" cy="1301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56">
                  <a:extLst>
                    <a:ext uri="{9D8B030D-6E8A-4147-A177-3AD203B41FA5}">
                      <a16:colId xmlns:a16="http://schemas.microsoft.com/office/drawing/2014/main" val="4107325350"/>
                    </a:ext>
                  </a:extLst>
                </a:gridCol>
              </a:tblGrid>
              <a:tr h="3562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u="none" strike="noStrike" spc="-150" dirty="0">
                          <a:effectLst/>
                        </a:rPr>
                        <a:t>③ </a:t>
                      </a:r>
                      <a:r>
                        <a:rPr lang="ko-KR" altLang="en-US" sz="1400" b="0" u="none" strike="noStrike" spc="0" dirty="0">
                          <a:effectLst/>
                        </a:rPr>
                        <a:t>인증 심의</a:t>
                      </a:r>
                      <a:endParaRPr lang="ko-KR" altLang="en-US" sz="1400" b="0" i="0" u="none" strike="noStrike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20173"/>
                  </a:ext>
                </a:extLst>
              </a:tr>
              <a:tr h="727725">
                <a:tc>
                  <a:txBody>
                    <a:bodyPr/>
                    <a:lstStyle/>
                    <a:p>
                      <a:pPr marL="92075" indent="-92075" algn="just" fontAlgn="ctr">
                        <a:lnSpc>
                          <a:spcPct val="100000"/>
                        </a:lnSpc>
                        <a:buClr>
                          <a:schemeClr val="bg1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인증심의위원회 심의</a:t>
                      </a:r>
                      <a:r>
                        <a:rPr lang="en-US" altLang="ko-KR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en-US" altLang="ko-KR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</a:br>
                      <a:r>
                        <a:rPr lang="en-US" altLang="ko-KR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ko-KR" altLang="en-US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외부전문가 과반수</a:t>
                      </a:r>
                      <a:r>
                        <a:rPr lang="en-US" altLang="ko-KR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)</a:t>
                      </a:r>
                      <a:br>
                        <a:rPr lang="en-US" altLang="ko-KR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</a:br>
                      <a:r>
                        <a:rPr lang="en-US" altLang="ko-KR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※ </a:t>
                      </a:r>
                      <a:r>
                        <a:rPr lang="ko-KR" altLang="en-US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외부전문가 </a:t>
                      </a:r>
                      <a:r>
                        <a:rPr lang="ko-KR" altLang="en-US" sz="1400" u="none" strike="noStrike" spc="-15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인력풀</a:t>
                      </a:r>
                      <a:r>
                        <a:rPr lang="en-US" altLang="ko-KR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en-US" altLang="ko-KR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</a:br>
                      <a:r>
                        <a:rPr lang="en-US" altLang="ko-KR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    </a:t>
                      </a:r>
                      <a:r>
                        <a:rPr lang="ko-KR" altLang="en-US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교육부장관과 협의</a:t>
                      </a:r>
                      <a:endParaRPr lang="en-US" altLang="ko-KR" sz="1400" u="none" strike="noStrike" spc="-1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263003"/>
                  </a:ext>
                </a:extLst>
              </a:tr>
            </a:tbl>
          </a:graphicData>
        </a:graphic>
      </p:graphicFrame>
      <p:sp>
        <p:nvSpPr>
          <p:cNvPr id="19" name="화살표: 오른쪽 18">
            <a:extLst>
              <a:ext uri="{FF2B5EF4-FFF2-40B4-BE49-F238E27FC236}">
                <a16:creationId xmlns:a16="http://schemas.microsoft.com/office/drawing/2014/main" id="{C8E84A62-5E86-496B-A2D3-E59C54C0A112}"/>
              </a:ext>
            </a:extLst>
          </p:cNvPr>
          <p:cNvSpPr/>
          <p:nvPr/>
        </p:nvSpPr>
        <p:spPr>
          <a:xfrm>
            <a:off x="4475377" y="2274558"/>
            <a:ext cx="194554" cy="21401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화살표: 오른쪽 20">
            <a:extLst>
              <a:ext uri="{FF2B5EF4-FFF2-40B4-BE49-F238E27FC236}">
                <a16:creationId xmlns:a16="http://schemas.microsoft.com/office/drawing/2014/main" id="{83C380A2-ABF4-4278-B4E3-3F85CB15D89A}"/>
              </a:ext>
            </a:extLst>
          </p:cNvPr>
          <p:cNvSpPr/>
          <p:nvPr/>
        </p:nvSpPr>
        <p:spPr>
          <a:xfrm>
            <a:off x="6591125" y="2284286"/>
            <a:ext cx="194554" cy="21401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2" name="표 21">
            <a:extLst>
              <a:ext uri="{FF2B5EF4-FFF2-40B4-BE49-F238E27FC236}">
                <a16:creationId xmlns:a16="http://schemas.microsoft.com/office/drawing/2014/main" id="{CD9FE2CB-1239-4D32-8391-73ADD45C676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51946" y="1642491"/>
          <a:ext cx="1809756" cy="1301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56">
                  <a:extLst>
                    <a:ext uri="{9D8B030D-6E8A-4147-A177-3AD203B41FA5}">
                      <a16:colId xmlns:a16="http://schemas.microsoft.com/office/drawing/2014/main" val="4107325350"/>
                    </a:ext>
                  </a:extLst>
                </a:gridCol>
              </a:tblGrid>
              <a:tr h="3531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u="none" strike="noStrike" spc="-150" dirty="0">
                          <a:effectLst/>
                        </a:rPr>
                        <a:t>④  인증 </a:t>
                      </a:r>
                      <a:r>
                        <a:rPr lang="ko-KR" altLang="en-US" sz="1400" b="0" u="none" strike="noStrike" spc="-150" dirty="0" err="1">
                          <a:effectLst/>
                        </a:rPr>
                        <a:t>재신청</a:t>
                      </a:r>
                      <a:r>
                        <a:rPr lang="ko-KR" altLang="en-US" sz="1400" b="0" u="none" strike="noStrike" spc="-150" dirty="0">
                          <a:effectLst/>
                        </a:rPr>
                        <a:t> 등</a:t>
                      </a:r>
                      <a:endParaRPr lang="ko-KR" altLang="en-US" sz="1400" b="0" i="0" u="none" strike="noStrike" spc="-3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20173"/>
                  </a:ext>
                </a:extLst>
              </a:tr>
              <a:tr h="948004">
                <a:tc>
                  <a:txBody>
                    <a:bodyPr/>
                    <a:lstStyle/>
                    <a:p>
                      <a:pPr marL="92075" indent="-92075" algn="just" fontAlgn="ctr">
                        <a:lnSpc>
                          <a:spcPct val="100000"/>
                        </a:lnSpc>
                        <a:buClr>
                          <a:schemeClr val="bg1">
                            <a:lumMod val="8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400" u="none" strike="noStrike" spc="-150" dirty="0">
                          <a:effectLst/>
                        </a:rPr>
                        <a:t> </a:t>
                      </a:r>
                      <a:r>
                        <a:rPr lang="ko-KR" altLang="en-US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인증 유효기간 만료 </a:t>
                      </a:r>
                      <a:r>
                        <a:rPr lang="en-US" altLang="ko-KR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en-US" altLang="ko-KR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</a:br>
                      <a:r>
                        <a:rPr lang="en-US" altLang="ko-KR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 6</a:t>
                      </a:r>
                      <a:r>
                        <a:rPr lang="ko-KR" altLang="en-US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개월 전 </a:t>
                      </a:r>
                      <a:r>
                        <a:rPr lang="ko-KR" altLang="en-US" sz="1400" u="none" strike="noStrike" spc="-15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재신청</a:t>
                      </a:r>
                      <a:endParaRPr lang="en-US" altLang="ko-KR" sz="1400" u="none" strike="noStrike" spc="-1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  <a:p>
                      <a:pPr marL="0" indent="0" algn="just" fontAlgn="ctr">
                        <a:lnSpc>
                          <a:spcPct val="100000"/>
                        </a:lnSpc>
                        <a:buClr>
                          <a:schemeClr val="bg1">
                            <a:lumMod val="85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ko-KR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※ </a:t>
                      </a:r>
                      <a:r>
                        <a:rPr lang="ko-KR" altLang="en-US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유효기간 </a:t>
                      </a:r>
                      <a:r>
                        <a:rPr lang="en-US" altLang="ko-KR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: </a:t>
                      </a:r>
                      <a:r>
                        <a:rPr lang="ko-KR" altLang="en-US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우수 </a:t>
                      </a:r>
                      <a:r>
                        <a:rPr lang="en-US" altLang="ko-KR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5</a:t>
                      </a:r>
                      <a:r>
                        <a:rPr lang="ko-KR" altLang="en-US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년</a:t>
                      </a:r>
                      <a:r>
                        <a:rPr lang="en-US" altLang="ko-KR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, </a:t>
                      </a:r>
                      <a:br>
                        <a:rPr lang="en-US" altLang="ko-KR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</a:br>
                      <a:r>
                        <a:rPr lang="en-US" altLang="ko-KR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    </a:t>
                      </a:r>
                      <a:r>
                        <a:rPr lang="ko-KR" altLang="en-US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최우수 </a:t>
                      </a:r>
                      <a:r>
                        <a:rPr lang="en-US" altLang="ko-KR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10</a:t>
                      </a:r>
                      <a:r>
                        <a:rPr lang="ko-KR" altLang="en-US" sz="1400" u="none" strike="noStrike" spc="-1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면</a:t>
                      </a:r>
                      <a:endParaRPr lang="en-US" altLang="ko-KR" sz="1400" u="none" strike="noStrike" spc="-1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263003"/>
                  </a:ext>
                </a:extLst>
              </a:tr>
            </a:tbl>
          </a:graphicData>
        </a:graphic>
      </p:graphicFrame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8C83EFA6-46E9-4923-999E-1B3D99E1FFB8}"/>
              </a:ext>
            </a:extLst>
          </p:cNvPr>
          <p:cNvSpPr/>
          <p:nvPr/>
        </p:nvSpPr>
        <p:spPr>
          <a:xfrm>
            <a:off x="383259" y="1281857"/>
            <a:ext cx="8326635" cy="5240946"/>
          </a:xfrm>
          <a:prstGeom prst="roundRect">
            <a:avLst>
              <a:gd name="adj" fmla="val 51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17D6E5E-2A07-4302-8313-BA25048B0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DEC37-46E7-4A1C-A0DA-02DFD91F0224}" type="slidenum">
              <a:rPr lang="ko-KR" altLang="en-US" smtClean="0"/>
              <a:pPr>
                <a:defRPr/>
              </a:pPr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06907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_x804338920" descr="EMB00001048067f">
            <a:extLst>
              <a:ext uri="{FF2B5EF4-FFF2-40B4-BE49-F238E27FC236}">
                <a16:creationId xmlns:a16="http://schemas.microsoft.com/office/drawing/2014/main" id="{134F91E4-FE81-4E84-940A-A17F88314E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7" t="30406" b="51140"/>
          <a:stretch/>
        </p:blipFill>
        <p:spPr bwMode="auto">
          <a:xfrm flipH="1">
            <a:off x="-2" y="0"/>
            <a:ext cx="9144001" cy="821246"/>
          </a:xfrm>
          <a:prstGeom prst="rect">
            <a:avLst/>
          </a:prstGeom>
          <a:gradFill>
            <a:gsLst>
              <a:gs pos="0">
                <a:srgbClr val="0070C0"/>
              </a:gs>
              <a:gs pos="85000">
                <a:schemeClr val="accent1">
                  <a:lumMod val="40000"/>
                  <a:lumOff val="60000"/>
                </a:schemeClr>
              </a:gs>
              <a:gs pos="72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8900000" scaled="1"/>
          </a:gradFill>
        </p:spPr>
      </p:pic>
      <p:pic>
        <p:nvPicPr>
          <p:cNvPr id="20" name="Picture 6" descr="교육부 국문 좌우">
            <a:extLst>
              <a:ext uri="{FF2B5EF4-FFF2-40B4-BE49-F238E27FC236}">
                <a16:creationId xmlns:a16="http://schemas.microsoft.com/office/drawing/2014/main" id="{42A1431B-90AF-47C2-934B-3F4B54ECC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132" y="181401"/>
            <a:ext cx="351816" cy="52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75A0A14-51CA-4D95-AF49-2147CF198E07}"/>
              </a:ext>
            </a:extLst>
          </p:cNvPr>
          <p:cNvSpPr txBox="1"/>
          <p:nvPr/>
        </p:nvSpPr>
        <p:spPr>
          <a:xfrm>
            <a:off x="454069" y="1393978"/>
            <a:ext cx="8542445" cy="88094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buClr>
                <a:schemeClr val="bg1">
                  <a:lumMod val="75000"/>
                </a:schemeClr>
              </a:buClr>
            </a:pPr>
            <a:r>
              <a:rPr lang="ko-KR" altLang="en-US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‘제</a:t>
            </a:r>
            <a:r>
              <a:rPr lang="en-US" altLang="ko-KR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14</a:t>
            </a:r>
            <a:r>
              <a:rPr lang="ko-KR" altLang="en-US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조 </a:t>
            </a:r>
            <a:r>
              <a:rPr lang="en-US" altLang="ko-KR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(</a:t>
            </a:r>
            <a:r>
              <a:rPr lang="ko-KR" altLang="en-US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재심의 요청 등</a:t>
            </a:r>
            <a:r>
              <a:rPr lang="en-US" altLang="ko-KR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)’</a:t>
            </a:r>
          </a:p>
          <a:p>
            <a:pPr marL="125997" indent="-125997">
              <a:lnSpc>
                <a:spcPct val="120000"/>
              </a:lnSpc>
              <a:spcBef>
                <a:spcPts val="3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교육시설의 장은 인증 심의 결과에 대한 이의가 있는 경우 인증기관에게 재심의 요청</a:t>
            </a:r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, </a:t>
            </a:r>
            <a:r>
              <a:rPr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인증이  취소된 경우 교육부장관에게 재심의 요청 가능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4C2A36-C0BC-494C-8604-FAC5240ADA22}"/>
              </a:ext>
            </a:extLst>
          </p:cNvPr>
          <p:cNvSpPr txBox="1"/>
          <p:nvPr/>
        </p:nvSpPr>
        <p:spPr>
          <a:xfrm>
            <a:off x="454070" y="2643897"/>
            <a:ext cx="8542445" cy="147495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buClr>
                <a:schemeClr val="bg1">
                  <a:lumMod val="75000"/>
                </a:schemeClr>
              </a:buClr>
            </a:pPr>
            <a:r>
              <a:rPr lang="ko-KR" altLang="en-US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‘제</a:t>
            </a:r>
            <a:r>
              <a:rPr lang="en-US" altLang="ko-KR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15</a:t>
            </a:r>
            <a:r>
              <a:rPr lang="ko-KR" altLang="en-US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조 </a:t>
            </a:r>
            <a:r>
              <a:rPr lang="en-US" altLang="ko-KR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(</a:t>
            </a:r>
            <a:r>
              <a:rPr lang="ko-KR" altLang="en-US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사후관리 등</a:t>
            </a:r>
            <a:r>
              <a:rPr lang="en-US" altLang="ko-KR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)’</a:t>
            </a:r>
          </a:p>
          <a:p>
            <a:pPr marL="125997" indent="-125997">
              <a:lnSpc>
                <a:spcPct val="120000"/>
              </a:lnSpc>
              <a:spcBef>
                <a:spcPts val="3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교육시설의 장은 인증 받은 시설이 인증 기준에 맞도록 유지 </a:t>
            </a:r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· </a:t>
            </a:r>
            <a:r>
              <a:rPr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관리</a:t>
            </a:r>
          </a:p>
          <a:p>
            <a:pPr marL="125997" indent="-125997">
              <a:lnSpc>
                <a:spcPct val="120000"/>
              </a:lnSpc>
              <a:spcBef>
                <a:spcPts val="3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교육부장관은 실태 점검을 통해 보완 사항 발생 시 교육시설의 장에게 개선 요청하고 취약한  부분을 발굴하여 인증 기준 개선 추진</a:t>
            </a:r>
          </a:p>
          <a:p>
            <a:pPr marL="125997" indent="-125997">
              <a:lnSpc>
                <a:spcPct val="120000"/>
              </a:lnSpc>
              <a:spcBef>
                <a:spcPts val="3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인증기관의 장은 실태점검에 참여하여 취약부분을 확인하고 인증심사 시 취약부분 중점 심사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4395FF-B27B-4EB2-AA39-83670ED0CC68}"/>
              </a:ext>
            </a:extLst>
          </p:cNvPr>
          <p:cNvSpPr txBox="1"/>
          <p:nvPr/>
        </p:nvSpPr>
        <p:spPr>
          <a:xfrm>
            <a:off x="454068" y="4577524"/>
            <a:ext cx="8542445" cy="149444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buClr>
                <a:schemeClr val="bg1">
                  <a:lumMod val="75000"/>
                </a:schemeClr>
              </a:buClr>
            </a:pPr>
            <a:r>
              <a:rPr lang="ko-KR" altLang="en-US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‘제</a:t>
            </a:r>
            <a:r>
              <a:rPr lang="en-US" altLang="ko-KR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17</a:t>
            </a:r>
            <a:r>
              <a:rPr lang="ko-KR" altLang="en-US" sz="1400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조∼제</a:t>
            </a:r>
            <a:r>
              <a:rPr lang="en-US" altLang="ko-KR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19</a:t>
            </a:r>
            <a:r>
              <a:rPr lang="ko-KR" altLang="en-US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조</a:t>
            </a:r>
            <a:r>
              <a:rPr lang="en-US" altLang="ko-KR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(</a:t>
            </a:r>
            <a:r>
              <a:rPr lang="ko-KR" altLang="en-US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인증운영위원회 구성</a:t>
            </a:r>
            <a:r>
              <a:rPr lang="en-US" altLang="ko-KR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·</a:t>
            </a:r>
            <a:r>
              <a:rPr lang="ko-KR" altLang="en-US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운영</a:t>
            </a:r>
            <a:r>
              <a:rPr lang="en-US" altLang="ko-KR" sz="1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)’</a:t>
            </a:r>
          </a:p>
          <a:p>
            <a:pPr marL="125997" indent="-125997">
              <a:lnSpc>
                <a:spcPct val="120000"/>
              </a:lnSpc>
              <a:spcBef>
                <a:spcPts val="3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(</a:t>
            </a:r>
            <a:r>
              <a:rPr lang="ko-KR" altLang="en-US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구성</a:t>
            </a:r>
            <a:r>
              <a: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)</a:t>
            </a:r>
            <a:r>
              <a:rPr lang="ko-KR" altLang="en-US" sz="1400" spc="-75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위원은 </a:t>
            </a:r>
            <a:r>
              <a:rPr lang="en-US" altLang="ko-KR" sz="1400" spc="-75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10</a:t>
            </a:r>
            <a:r>
              <a:rPr lang="ko-KR" altLang="en-US" sz="1400" spc="-75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명 이내의 위원으로 구성하고 위원장은 </a:t>
            </a:r>
            <a:r>
              <a:rPr lang="ko-KR" altLang="en-US" sz="1400" spc="-75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교육안전정보국장이며</a:t>
            </a:r>
            <a:r>
              <a:rPr lang="en-US" altLang="ko-KR" sz="1400" spc="-75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, </a:t>
            </a:r>
            <a:r>
              <a:rPr lang="ko-KR" altLang="en-US" sz="1400" spc="-75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내부위원은 교육시설과장</a:t>
            </a:r>
            <a:r>
              <a:rPr lang="en-US" altLang="ko-KR" sz="1400" spc="-75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, </a:t>
            </a:r>
            <a:r>
              <a:rPr lang="ko-KR" altLang="en-US" sz="1400" spc="-75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교육시설안전팀장</a:t>
            </a:r>
            <a:r>
              <a:rPr lang="en-US" altLang="ko-KR" sz="1400" spc="-75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, </a:t>
            </a:r>
            <a:r>
              <a:rPr lang="ko-KR" altLang="en-US" sz="1400" spc="-75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외부위원은 교수</a:t>
            </a:r>
            <a:r>
              <a:rPr lang="en-US" altLang="ko-KR" sz="1400" spc="-75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, </a:t>
            </a:r>
            <a:r>
              <a:rPr lang="ko-KR" altLang="en-US" sz="1400" spc="-75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전문가 등으로 위촉하여 구성</a:t>
            </a:r>
            <a:endParaRPr lang="en-US" altLang="ko-KR" sz="1400" spc="-75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marL="125997" indent="-125997">
              <a:lnSpc>
                <a:spcPct val="120000"/>
              </a:lnSpc>
              <a:spcBef>
                <a:spcPts val="3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1400" spc="-75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(</a:t>
            </a:r>
            <a:r>
              <a:rPr lang="ko-KR" altLang="en-US" sz="1400" spc="-75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역할</a:t>
            </a:r>
            <a:r>
              <a:rPr lang="en-US" altLang="ko-KR" sz="1400" spc="-75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) </a:t>
            </a:r>
            <a:r>
              <a:rPr lang="ko-KR" altLang="en-US" sz="1400" spc="-75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인증기관의 지정 및 취소</a:t>
            </a:r>
            <a:r>
              <a:rPr lang="en-US" altLang="ko-KR" sz="1400" spc="-75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, </a:t>
            </a:r>
            <a:r>
              <a:rPr lang="ko-KR" altLang="en-US" sz="1400" spc="-75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인증 기준</a:t>
            </a:r>
            <a:r>
              <a:rPr lang="en-US" altLang="ko-KR" sz="1400" spc="-75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, </a:t>
            </a:r>
            <a:r>
              <a:rPr lang="ko-KR" altLang="en-US" sz="1400" spc="-75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인증 취소</a:t>
            </a:r>
            <a:r>
              <a:rPr lang="en-US" altLang="ko-KR" sz="1400" spc="-75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, </a:t>
            </a:r>
            <a:r>
              <a:rPr lang="ko-KR" altLang="en-US" sz="1400" spc="-75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수수료 등 인증 운영에 관한 사항 심의</a:t>
            </a:r>
            <a:endParaRPr lang="en-US" altLang="ko-KR" sz="1400" spc="-75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lnSpc>
                <a:spcPct val="140000"/>
              </a:lnSpc>
              <a:spcBef>
                <a:spcPts val="225"/>
              </a:spcBef>
            </a:pPr>
            <a:r>
              <a:rPr lang="en-US" altLang="ko-KR" sz="1400" spc="-75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  - </a:t>
            </a:r>
            <a:r>
              <a:rPr lang="ko-KR" altLang="en-US" sz="1400" spc="-75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위원이 심의 안건의 이해관계자 등인 경우 관련 규정에 따라 기피 신청을 통해 제척 </a:t>
            </a:r>
            <a:endParaRPr lang="en-US" altLang="ko-KR" sz="1400" spc="-75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6199AFAA-F617-4374-8E59-89542594767C}"/>
              </a:ext>
            </a:extLst>
          </p:cNvPr>
          <p:cNvSpPr/>
          <p:nvPr/>
        </p:nvSpPr>
        <p:spPr>
          <a:xfrm>
            <a:off x="383259" y="1281857"/>
            <a:ext cx="8326635" cy="5240946"/>
          </a:xfrm>
          <a:prstGeom prst="roundRect">
            <a:avLst>
              <a:gd name="adj" fmla="val 51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E84F019-11E3-4C4A-9D18-7093B1395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DEC37-46E7-4A1C-A0DA-02DFD91F0224}" type="slidenum">
              <a:rPr lang="ko-KR" altLang="en-US" smtClean="0"/>
              <a:pPr>
                <a:defRPr/>
              </a:pPr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2079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_x804338920" descr="EMB00001048067f">
            <a:extLst>
              <a:ext uri="{FF2B5EF4-FFF2-40B4-BE49-F238E27FC236}">
                <a16:creationId xmlns:a16="http://schemas.microsoft.com/office/drawing/2014/main" id="{134F91E4-FE81-4E84-940A-A17F88314E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7" t="30406" b="51140"/>
          <a:stretch/>
        </p:blipFill>
        <p:spPr bwMode="auto">
          <a:xfrm flipH="1">
            <a:off x="-2" y="0"/>
            <a:ext cx="9144001" cy="821246"/>
          </a:xfrm>
          <a:prstGeom prst="rect">
            <a:avLst/>
          </a:prstGeom>
          <a:gradFill>
            <a:gsLst>
              <a:gs pos="0">
                <a:srgbClr val="0070C0"/>
              </a:gs>
              <a:gs pos="85000">
                <a:schemeClr val="accent1">
                  <a:lumMod val="40000"/>
                  <a:lumOff val="60000"/>
                </a:schemeClr>
              </a:gs>
              <a:gs pos="72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8900000" scaled="1"/>
          </a:gradFill>
        </p:spPr>
      </p:pic>
      <p:pic>
        <p:nvPicPr>
          <p:cNvPr id="20" name="Picture 6" descr="교육부 국문 좌우">
            <a:extLst>
              <a:ext uri="{FF2B5EF4-FFF2-40B4-BE49-F238E27FC236}">
                <a16:creationId xmlns:a16="http://schemas.microsoft.com/office/drawing/2014/main" id="{42A1431B-90AF-47C2-934B-3F4B54ECC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132" y="181401"/>
            <a:ext cx="351816" cy="52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1B4A7B10-6DDC-46A5-AE98-1010E96C6815}"/>
              </a:ext>
            </a:extLst>
          </p:cNvPr>
          <p:cNvSpPr/>
          <p:nvPr/>
        </p:nvSpPr>
        <p:spPr>
          <a:xfrm>
            <a:off x="481781" y="1201158"/>
            <a:ext cx="6331828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000" b="1" spc="-150" dirty="0">
                <a:ln>
                  <a:solidFill>
                    <a:schemeClr val="tx2">
                      <a:tint val="1000"/>
                      <a:alpha val="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ea"/>
              </a:rPr>
              <a:t>09. </a:t>
            </a:r>
            <a:r>
              <a:rPr lang="ko-KR" altLang="en-US" sz="2000" b="1" spc="-150" dirty="0">
                <a:ln>
                  <a:solidFill>
                    <a:schemeClr val="tx2">
                      <a:tint val="1000"/>
                      <a:alpha val="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ea"/>
              </a:rPr>
              <a:t>안전 인증 전문기관 현황</a:t>
            </a:r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36003A9C-021E-4B5C-93B5-17BA2A33D21B}"/>
              </a:ext>
            </a:extLst>
          </p:cNvPr>
          <p:cNvSpPr/>
          <p:nvPr/>
        </p:nvSpPr>
        <p:spPr>
          <a:xfrm>
            <a:off x="383259" y="1688671"/>
            <a:ext cx="8326635" cy="4834132"/>
          </a:xfrm>
          <a:prstGeom prst="roundRect">
            <a:avLst>
              <a:gd name="adj" fmla="val 51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CD2F4A7B-F1DF-4A7D-B8E4-A27C1AA96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DEC37-46E7-4A1C-A0DA-02DFD91F0224}" type="slidenum">
              <a:rPr lang="ko-KR" altLang="en-US" smtClean="0"/>
              <a:pPr>
                <a:defRPr/>
              </a:pPr>
              <a:t>19</a:t>
            </a:fld>
            <a:endParaRPr lang="ko-KR" altLang="en-US" dirty="0"/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777038F8-2F1F-433B-895B-2ECEA41AAA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267100"/>
              </p:ext>
            </p:extLst>
          </p:nvPr>
        </p:nvGraphicFramePr>
        <p:xfrm>
          <a:off x="619867" y="1825626"/>
          <a:ext cx="7904266" cy="4572963"/>
        </p:xfrm>
        <a:graphic>
          <a:graphicData uri="http://schemas.openxmlformats.org/drawingml/2006/table">
            <a:tbl>
              <a:tblPr/>
              <a:tblGrid>
                <a:gridCol w="467117">
                  <a:extLst>
                    <a:ext uri="{9D8B030D-6E8A-4147-A177-3AD203B41FA5}">
                      <a16:colId xmlns:a16="http://schemas.microsoft.com/office/drawing/2014/main" val="3069538807"/>
                    </a:ext>
                  </a:extLst>
                </a:gridCol>
                <a:gridCol w="2693540">
                  <a:extLst>
                    <a:ext uri="{9D8B030D-6E8A-4147-A177-3AD203B41FA5}">
                      <a16:colId xmlns:a16="http://schemas.microsoft.com/office/drawing/2014/main" val="2195597759"/>
                    </a:ext>
                  </a:extLst>
                </a:gridCol>
                <a:gridCol w="745419">
                  <a:extLst>
                    <a:ext uri="{9D8B030D-6E8A-4147-A177-3AD203B41FA5}">
                      <a16:colId xmlns:a16="http://schemas.microsoft.com/office/drawing/2014/main" val="741605739"/>
                    </a:ext>
                  </a:extLst>
                </a:gridCol>
                <a:gridCol w="641835">
                  <a:extLst>
                    <a:ext uri="{9D8B030D-6E8A-4147-A177-3AD203B41FA5}">
                      <a16:colId xmlns:a16="http://schemas.microsoft.com/office/drawing/2014/main" val="374694339"/>
                    </a:ext>
                  </a:extLst>
                </a:gridCol>
                <a:gridCol w="1244989">
                  <a:extLst>
                    <a:ext uri="{9D8B030D-6E8A-4147-A177-3AD203B41FA5}">
                      <a16:colId xmlns:a16="http://schemas.microsoft.com/office/drawing/2014/main" val="1815040142"/>
                    </a:ext>
                  </a:extLst>
                </a:gridCol>
                <a:gridCol w="1217944">
                  <a:extLst>
                    <a:ext uri="{9D8B030D-6E8A-4147-A177-3AD203B41FA5}">
                      <a16:colId xmlns:a16="http://schemas.microsoft.com/office/drawing/2014/main" val="2615574115"/>
                    </a:ext>
                  </a:extLst>
                </a:gridCol>
                <a:gridCol w="893422">
                  <a:extLst>
                    <a:ext uri="{9D8B030D-6E8A-4147-A177-3AD203B41FA5}">
                      <a16:colId xmlns:a16="http://schemas.microsoft.com/office/drawing/2014/main" val="2581709977"/>
                    </a:ext>
                  </a:extLst>
                </a:gridCol>
              </a:tblGrid>
              <a:tr h="33829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연번</a:t>
                      </a:r>
                      <a:endParaRPr lang="ko-KR" altLang="en-US" sz="1400" kern="0" spc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1836" marR="11836" marT="11836" marB="11836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기관명</a:t>
                      </a:r>
                      <a:endParaRPr lang="ko-KR" altLang="en-US" sz="1400" kern="0" spc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1836" marR="11836" marT="11836" marB="11836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대표</a:t>
                      </a:r>
                      <a:endParaRPr lang="ko-KR" altLang="en-US" sz="1400" kern="0" spc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1836" marR="11836" marT="11836" marB="11836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소재지</a:t>
                      </a:r>
                      <a:endParaRPr lang="ko-KR" altLang="en-US" sz="1400" kern="0" spc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1836" marR="11836" marT="11836" marB="11836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연락처</a:t>
                      </a:r>
                      <a:endParaRPr lang="ko-KR" altLang="en-US" sz="1400" kern="0" spc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1836" marR="11836" marT="11836" marB="11836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유효기간</a:t>
                      </a:r>
                      <a:endParaRPr lang="ko-KR" altLang="en-US" sz="1400" kern="0" spc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1836" marR="11836" marT="11836" marB="11836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비고</a:t>
                      </a:r>
                      <a:endParaRPr lang="ko-KR" altLang="en-US" sz="1400" kern="0" spc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1836" marR="11836" marT="11836" marB="11836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8330060"/>
                  </a:ext>
                </a:extLst>
              </a:tr>
              <a:tr h="57329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sz="1400" kern="0" spc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1836" marR="11836" marT="11836" marB="11836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kern="0" spc="-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사</a:t>
                      </a:r>
                      <a:r>
                        <a:rPr lang="en-US" altLang="ko-KR" sz="1400" kern="0" spc="-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400" kern="0" spc="-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대한산업안전협회</a:t>
                      </a:r>
                      <a:endParaRPr lang="ko-KR" altLang="en-US" sz="1400" kern="0" spc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1836" marR="11836" marT="30220" marB="3022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박종선</a:t>
                      </a:r>
                      <a:endParaRPr lang="ko-KR" altLang="en-US" sz="1400" kern="0" spc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1836" marR="11836" marT="30220" marB="3022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서울</a:t>
                      </a:r>
                      <a:endParaRPr lang="ko-KR" altLang="en-US" sz="1400" kern="0" spc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1836" marR="11836" marT="30220" marB="3022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-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02-860-4783</a:t>
                      </a:r>
                      <a:endParaRPr lang="en-US" sz="1400" b="0" kern="0" spc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1836" marR="11836" marT="30220" marB="3022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0" kern="0" spc="-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ʹ21. 6. 30. </a:t>
                      </a:r>
                      <a:r>
                        <a:rPr lang="el-GR" sz="1400" b="0" kern="0" spc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/>
                      </a:r>
                      <a:br>
                        <a:rPr lang="el-GR" sz="1400" b="0" kern="0" spc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el-GR" sz="1400" b="0" kern="0" spc="-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~ ʹ24. 6. 29.</a:t>
                      </a:r>
                      <a:endParaRPr lang="el-GR" sz="1400" b="0" kern="0" spc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1836" marR="11836" marT="30220" marB="3022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-1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1836" marR="11836" marT="30220" marB="3022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492702"/>
                  </a:ext>
                </a:extLst>
              </a:tr>
              <a:tr h="57329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sz="1400" kern="0" spc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1836" marR="11836" marT="11836" marB="11836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kern="0" spc="-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사</a:t>
                      </a:r>
                      <a:r>
                        <a:rPr lang="en-US" altLang="ko-KR" sz="1400" kern="0" spc="-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400" kern="0" spc="-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한국건물에너지기술원</a:t>
                      </a:r>
                      <a:endParaRPr lang="ko-KR" altLang="en-US" sz="1400" kern="0" spc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1836" marR="11836" marT="30220" marB="3022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조정훈</a:t>
                      </a:r>
                      <a:endParaRPr lang="ko-KR" altLang="en-US" sz="1400" kern="0" spc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1836" marR="11836" marT="30220" marB="3022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서울</a:t>
                      </a:r>
                      <a:endParaRPr lang="ko-KR" altLang="en-US" sz="1400" kern="0" spc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1836" marR="11836" marT="30220" marB="3022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-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02-6911-4519</a:t>
                      </a:r>
                      <a:endParaRPr lang="en-US" sz="1400" b="0" kern="0" spc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1836" marR="11836" marT="30220" marB="3022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0" kern="0" spc="-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ʹ21. 6. 30. </a:t>
                      </a:r>
                      <a:r>
                        <a:rPr lang="el-GR" sz="1400" b="0" kern="0" spc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/>
                      </a:r>
                      <a:br>
                        <a:rPr lang="el-GR" sz="1400" b="0" kern="0" spc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el-GR" sz="1400" b="0" kern="0" spc="-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~ ʹ24. 6. 29.</a:t>
                      </a:r>
                      <a:endParaRPr lang="el-GR" sz="1400" b="0" kern="0" spc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1836" marR="11836" marT="30220" marB="3022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-1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1836" marR="11836" marT="30220" marB="3022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0467747"/>
                  </a:ext>
                </a:extLst>
              </a:tr>
              <a:tr h="57329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sz="1400" kern="0" spc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1836" marR="11836" marT="11836" marB="11836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kern="0" spc="-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사</a:t>
                      </a:r>
                      <a:r>
                        <a:rPr lang="en-US" altLang="ko-KR" sz="1400" kern="0" spc="-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400" kern="0" spc="-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한국교육녹색환경연구원</a:t>
                      </a:r>
                      <a:endParaRPr lang="ko-KR" altLang="en-US" sz="1400" kern="0" spc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1836" marR="11836" marT="30220" marB="3022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맹준호</a:t>
                      </a:r>
                      <a:endParaRPr lang="ko-KR" altLang="en-US" sz="1400" kern="0" spc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1836" marR="11836" marT="30220" marB="3022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서울</a:t>
                      </a:r>
                      <a:endParaRPr lang="ko-KR" altLang="en-US" sz="1400" kern="0" spc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1836" marR="11836" marT="30220" marB="3022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-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02-456-9448</a:t>
                      </a:r>
                      <a:endParaRPr lang="en-US" sz="1400" b="0" kern="0" spc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1836" marR="11836" marT="30220" marB="3022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0" kern="0" spc="-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ʹ21. 6. 30. </a:t>
                      </a:r>
                      <a:r>
                        <a:rPr lang="el-GR" sz="1400" b="0" kern="0" spc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/>
                      </a:r>
                      <a:br>
                        <a:rPr lang="el-GR" sz="1400" b="0" kern="0" spc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el-GR" sz="1400" b="0" kern="0" spc="-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~ ʹ24. 6. 29.</a:t>
                      </a:r>
                      <a:endParaRPr lang="el-GR" sz="1400" b="0" kern="0" spc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1836" marR="11836" marT="30220" marB="3022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대표기관</a:t>
                      </a:r>
                      <a:endParaRPr lang="ko-KR" altLang="en-US" sz="1400" kern="0" spc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1836" marR="11836" marT="30220" marB="3022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8521351"/>
                  </a:ext>
                </a:extLst>
              </a:tr>
              <a:tr h="57329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en-US" sz="1400" kern="0" spc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1836" marR="11836" marT="11836" marB="11836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kern="0" spc="-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사</a:t>
                      </a:r>
                      <a:r>
                        <a:rPr lang="en-US" altLang="ko-KR" sz="1400" kern="0" spc="-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400" kern="0" spc="-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한국환경건축연구원</a:t>
                      </a:r>
                      <a:endParaRPr lang="ko-KR" altLang="en-US" sz="1400" kern="0" spc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1836" marR="11836" marT="30220" marB="3022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이경회</a:t>
                      </a:r>
                      <a:endParaRPr lang="ko-KR" altLang="en-US" sz="1400" kern="0" spc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1836" marR="11836" marT="30220" marB="3022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서울</a:t>
                      </a:r>
                      <a:endParaRPr lang="ko-KR" altLang="en-US" sz="1400" kern="0" spc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1836" marR="11836" marT="30220" marB="3022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-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02-558-9836</a:t>
                      </a:r>
                      <a:endParaRPr lang="en-US" sz="1400" b="0" kern="0" spc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1836" marR="11836" marT="30220" marB="3022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0" kern="0" spc="-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ʹ21. 6. 30. </a:t>
                      </a:r>
                      <a:r>
                        <a:rPr lang="el-GR" sz="1400" b="0" kern="0" spc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/>
                      </a:r>
                      <a:br>
                        <a:rPr lang="el-GR" sz="1400" b="0" kern="0" spc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el-GR" sz="1400" b="0" kern="0" spc="-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~ ʹ24. 6. 29.</a:t>
                      </a:r>
                      <a:endParaRPr lang="el-GR" sz="1400" b="0" kern="0" spc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1836" marR="11836" marT="30220" marB="3022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-1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1836" marR="11836" marT="30220" marB="3022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2734336"/>
                  </a:ext>
                </a:extLst>
              </a:tr>
              <a:tr h="57329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lang="en-US" sz="1400" kern="0" spc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1836" marR="11836" marT="11836" marB="11836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kern="0" spc="-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재</a:t>
                      </a:r>
                      <a:r>
                        <a:rPr lang="en-US" altLang="ko-KR" sz="1400" kern="0" spc="-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400" kern="0" spc="-15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한국건설생활환경시험연구원</a:t>
                      </a:r>
                      <a:endParaRPr lang="ko-KR" altLang="en-US" sz="1400" kern="0" spc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1836" marR="11836" marT="30220" marB="3022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조영태</a:t>
                      </a:r>
                      <a:endParaRPr lang="ko-KR" altLang="en-US" sz="1400" kern="0" spc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1836" marR="11836" marT="30220" marB="3022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서울</a:t>
                      </a:r>
                      <a:endParaRPr lang="ko-KR" altLang="en-US" sz="1400" kern="0" spc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1836" marR="11836" marT="30220" marB="3022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-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02-3415-8748</a:t>
                      </a:r>
                      <a:endParaRPr lang="en-US" sz="1400" b="0" kern="0" spc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1836" marR="11836" marT="30220" marB="3022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0" kern="0" spc="-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ʹ21. 6. 30. </a:t>
                      </a:r>
                      <a:r>
                        <a:rPr lang="el-GR" sz="1400" b="0" kern="0" spc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/>
                      </a:r>
                      <a:br>
                        <a:rPr lang="el-GR" sz="1400" b="0" kern="0" spc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el-GR" sz="1400" b="0" kern="0" spc="-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~ ʹ24. 6. 29.</a:t>
                      </a:r>
                      <a:endParaRPr lang="el-GR" sz="1400" b="0" kern="0" spc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1836" marR="11836" marT="30220" marB="3022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-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1836" marR="11836" marT="30220" marB="3022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148263"/>
                  </a:ext>
                </a:extLst>
              </a:tr>
              <a:tr h="57329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lang="en-US" sz="1400" kern="0" spc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1836" marR="11836" marT="11836" marB="11836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한국부동산원</a:t>
                      </a:r>
                      <a:endParaRPr lang="ko-KR" altLang="en-US" sz="1400" kern="0" spc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1836" marR="11836" marT="30220" marB="3022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손태락</a:t>
                      </a:r>
                      <a:endParaRPr lang="ko-KR" altLang="en-US" sz="1400" kern="0" spc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1836" marR="11836" marT="30220" marB="3022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대구</a:t>
                      </a:r>
                      <a:endParaRPr lang="ko-KR" altLang="en-US" sz="1400" kern="0" spc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1836" marR="11836" marT="30220" marB="3022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-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02-550-9063</a:t>
                      </a:r>
                      <a:endParaRPr lang="en-US" sz="1400" b="0" kern="0" spc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1836" marR="11836" marT="30220" marB="3022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0" kern="0" spc="-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ʹ21. 6. 30. </a:t>
                      </a:r>
                      <a:r>
                        <a:rPr lang="el-GR" sz="1400" b="0" kern="0" spc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/>
                      </a:r>
                      <a:br>
                        <a:rPr lang="el-GR" sz="1400" b="0" kern="0" spc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el-GR" sz="1400" b="0" kern="0" spc="-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~ ʹ24. 6. 29.</a:t>
                      </a:r>
                      <a:endParaRPr lang="el-GR" sz="1400" b="0" kern="0" spc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1836" marR="11836" marT="30220" marB="3022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-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1836" marR="11836" marT="30220" marB="3022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822340"/>
                  </a:ext>
                </a:extLst>
              </a:tr>
              <a:tr h="57329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  <a:endParaRPr lang="en-US" sz="1400" kern="0" spc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1836" marR="11836" marT="11836" marB="11836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한국생산성본부인증원㈜</a:t>
                      </a:r>
                      <a:endParaRPr lang="ko-KR" altLang="en-US" sz="1400" kern="0" spc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1836" marR="11836" marT="30220" marB="3022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정의식</a:t>
                      </a:r>
                      <a:endParaRPr lang="ko-KR" altLang="en-US" sz="1400" kern="0" spc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1836" marR="11836" marT="30220" marB="3022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서울</a:t>
                      </a:r>
                      <a:endParaRPr lang="ko-KR" altLang="en-US" sz="1400" kern="0" spc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1836" marR="11836" marT="30220" marB="3022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-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02-6973-9032</a:t>
                      </a:r>
                      <a:endParaRPr lang="en-US" sz="1400" b="0" kern="0" spc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1836" marR="11836" marT="30220" marB="3022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0" kern="0" spc="-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ʹ21. 6. 30. </a:t>
                      </a:r>
                      <a:r>
                        <a:rPr lang="el-GR" sz="1400" b="0" kern="0" spc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/>
                      </a:r>
                      <a:br>
                        <a:rPr lang="el-GR" sz="1400" b="0" kern="0" spc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el-GR" sz="1400" b="0" kern="0" spc="-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~ ʹ24. 6. 29.</a:t>
                      </a:r>
                      <a:endParaRPr lang="el-GR" sz="1400" b="0" kern="0" spc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1836" marR="11836" marT="30220" marB="3022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-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1836" marR="11836" marT="30220" marB="30220" anchor="ctr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864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439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68E90D9B-F423-4412-8599-7D96B37E2255}"/>
              </a:ext>
            </a:extLst>
          </p:cNvPr>
          <p:cNvSpPr txBox="1"/>
          <p:nvPr/>
        </p:nvSpPr>
        <p:spPr>
          <a:xfrm>
            <a:off x="3643979" y="987551"/>
            <a:ext cx="3180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C/O/N/T/E/N/T/S</a:t>
            </a:r>
            <a:endParaRPr lang="ko-KR" altLang="en-US" sz="2800" b="1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2" name="자유형 51"/>
          <p:cNvSpPr/>
          <p:nvPr/>
        </p:nvSpPr>
        <p:spPr>
          <a:xfrm>
            <a:off x="6832807" y="1201112"/>
            <a:ext cx="1800000" cy="9525"/>
          </a:xfrm>
          <a:custGeom>
            <a:avLst/>
            <a:gdLst>
              <a:gd name="connsiteX0" fmla="*/ 0 w 6086475"/>
              <a:gd name="connsiteY0" fmla="*/ 9525 h 9525"/>
              <a:gd name="connsiteX1" fmla="*/ 6086475 w 6086475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86475" h="9525">
                <a:moveTo>
                  <a:pt x="0" y="9525"/>
                </a:moveTo>
                <a:lnTo>
                  <a:pt x="6086475" y="0"/>
                </a:lnTo>
              </a:path>
            </a:pathLst>
          </a:cu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자유형 55"/>
          <p:cNvSpPr/>
          <p:nvPr/>
        </p:nvSpPr>
        <p:spPr>
          <a:xfrm>
            <a:off x="3035755" y="1239665"/>
            <a:ext cx="600075" cy="0"/>
          </a:xfrm>
          <a:custGeom>
            <a:avLst/>
            <a:gdLst>
              <a:gd name="connsiteX0" fmla="*/ 0 w 600075"/>
              <a:gd name="connsiteY0" fmla="*/ 0 h 0"/>
              <a:gd name="connsiteX1" fmla="*/ 600075 w 60007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0075">
                <a:moveTo>
                  <a:pt x="0" y="0"/>
                </a:moveTo>
                <a:lnTo>
                  <a:pt x="600075" y="0"/>
                </a:lnTo>
              </a:path>
            </a:pathLst>
          </a:cu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99" name="_x805959872" descr="EMB000010480627">
            <a:extLst>
              <a:ext uri="{FF2B5EF4-FFF2-40B4-BE49-F238E27FC236}">
                <a16:creationId xmlns:a16="http://schemas.microsoft.com/office/drawing/2014/main" id="{C1E184DB-A4F5-4E6B-BE9E-357742541F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47003"/>
          <a:stretch/>
        </p:blipFill>
        <p:spPr bwMode="auto">
          <a:xfrm>
            <a:off x="0" y="0"/>
            <a:ext cx="26161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그룹 35">
            <a:extLst>
              <a:ext uri="{FF2B5EF4-FFF2-40B4-BE49-F238E27FC236}">
                <a16:creationId xmlns:a16="http://schemas.microsoft.com/office/drawing/2014/main" id="{F12EFE1B-3140-4C6D-B388-E954B41F188F}"/>
              </a:ext>
            </a:extLst>
          </p:cNvPr>
          <p:cNvGrpSpPr/>
          <p:nvPr/>
        </p:nvGrpSpPr>
        <p:grpSpPr>
          <a:xfrm>
            <a:off x="3233242" y="1730667"/>
            <a:ext cx="4599351" cy="424859"/>
            <a:chOff x="2517579" y="2936776"/>
            <a:chExt cx="3897647" cy="360040"/>
          </a:xfrm>
        </p:grpSpPr>
        <p:sp>
          <p:nvSpPr>
            <p:cNvPr id="69" name="모서리가 둥근 직사각형 2">
              <a:extLst>
                <a:ext uri="{FF2B5EF4-FFF2-40B4-BE49-F238E27FC236}">
                  <a16:creationId xmlns:a16="http://schemas.microsoft.com/office/drawing/2014/main" id="{6B4F68DA-4C19-41AD-B728-67015A389EA4}"/>
                </a:ext>
              </a:extLst>
            </p:cNvPr>
            <p:cNvSpPr/>
            <p:nvPr/>
          </p:nvSpPr>
          <p:spPr>
            <a:xfrm>
              <a:off x="2517579" y="2936776"/>
              <a:ext cx="3897647" cy="3600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C000"/>
                </a:solidFill>
                <a:latin typeface="KoPub돋움체 Medium" pitchFamily="2" charset="-127"/>
                <a:ea typeface="KoPub돋움체 Medium" pitchFamily="2" charset="-127"/>
              </a:endParaRPr>
            </a:p>
          </p:txBody>
        </p:sp>
        <p:sp>
          <p:nvSpPr>
            <p:cNvPr id="70" name="모서리가 둥근 직사각형 62">
              <a:extLst>
                <a:ext uri="{FF2B5EF4-FFF2-40B4-BE49-F238E27FC236}">
                  <a16:creationId xmlns:a16="http://schemas.microsoft.com/office/drawing/2014/main" id="{69249D93-FF8F-413C-A9CD-C5E479DF16F0}"/>
                </a:ext>
              </a:extLst>
            </p:cNvPr>
            <p:cNvSpPr/>
            <p:nvPr/>
          </p:nvSpPr>
          <p:spPr>
            <a:xfrm>
              <a:off x="2517579" y="2936776"/>
              <a:ext cx="329904" cy="360040"/>
            </a:xfrm>
            <a:custGeom>
              <a:avLst/>
              <a:gdLst/>
              <a:ahLst/>
              <a:cxnLst/>
              <a:rect l="l" t="t" r="r" b="b"/>
              <a:pathLst>
                <a:path w="329904" h="360040">
                  <a:moveTo>
                    <a:pt x="180020" y="0"/>
                  </a:moveTo>
                  <a:lnTo>
                    <a:pt x="329904" y="0"/>
                  </a:lnTo>
                  <a:lnTo>
                    <a:pt x="329904" y="360040"/>
                  </a:lnTo>
                  <a:lnTo>
                    <a:pt x="180020" y="360040"/>
                  </a:lnTo>
                  <a:cubicBezTo>
                    <a:pt x="80598" y="360040"/>
                    <a:pt x="0" y="27944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spc="-5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2" charset="-127"/>
                  <a:ea typeface="KoPub돋움체 Medium" pitchFamily="2" charset="-127"/>
                </a:rPr>
                <a:t>1</a:t>
              </a:r>
            </a:p>
          </p:txBody>
        </p:sp>
        <p:sp>
          <p:nvSpPr>
            <p:cNvPr id="71" name="직사각형 70">
              <a:extLst>
                <a:ext uri="{FF2B5EF4-FFF2-40B4-BE49-F238E27FC236}">
                  <a16:creationId xmlns:a16="http://schemas.microsoft.com/office/drawing/2014/main" id="{6728AFE1-7FA0-46A3-B4D4-C25793A5AE8B}"/>
                </a:ext>
              </a:extLst>
            </p:cNvPr>
            <p:cNvSpPr/>
            <p:nvPr/>
          </p:nvSpPr>
          <p:spPr>
            <a:xfrm>
              <a:off x="2847241" y="2947804"/>
              <a:ext cx="1710547" cy="3390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b="1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교육시설법 체계</a:t>
              </a:r>
              <a:endParaRPr lang="en-US" altLang="ko-KR" sz="2000" b="1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1C22873E-B074-4BF6-BF60-0ED62E611E20}"/>
              </a:ext>
            </a:extLst>
          </p:cNvPr>
          <p:cNvGrpSpPr/>
          <p:nvPr/>
        </p:nvGrpSpPr>
        <p:grpSpPr>
          <a:xfrm>
            <a:off x="3233242" y="3456843"/>
            <a:ext cx="4599351" cy="424859"/>
            <a:chOff x="2517579" y="2936776"/>
            <a:chExt cx="3897647" cy="360040"/>
          </a:xfrm>
        </p:grpSpPr>
        <p:sp>
          <p:nvSpPr>
            <p:cNvPr id="66" name="모서리가 둥근 직사각형 67">
              <a:extLst>
                <a:ext uri="{FF2B5EF4-FFF2-40B4-BE49-F238E27FC236}">
                  <a16:creationId xmlns:a16="http://schemas.microsoft.com/office/drawing/2014/main" id="{D8EB2534-AF15-4AAE-8645-62E56DDDE516}"/>
                </a:ext>
              </a:extLst>
            </p:cNvPr>
            <p:cNvSpPr/>
            <p:nvPr/>
          </p:nvSpPr>
          <p:spPr>
            <a:xfrm>
              <a:off x="2517579" y="2936776"/>
              <a:ext cx="3897647" cy="3600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0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C000"/>
                </a:solidFill>
                <a:latin typeface="KoPub돋움체 Medium" pitchFamily="2" charset="-127"/>
                <a:ea typeface="KoPub돋움체 Medium" pitchFamily="2" charset="-127"/>
              </a:endParaRPr>
            </a:p>
          </p:txBody>
        </p:sp>
        <p:sp>
          <p:nvSpPr>
            <p:cNvPr id="67" name="모서리가 둥근 직사각형 62">
              <a:extLst>
                <a:ext uri="{FF2B5EF4-FFF2-40B4-BE49-F238E27FC236}">
                  <a16:creationId xmlns:a16="http://schemas.microsoft.com/office/drawing/2014/main" id="{F2BD7FEA-C0FF-4277-8872-55CE38A8D00C}"/>
                </a:ext>
              </a:extLst>
            </p:cNvPr>
            <p:cNvSpPr/>
            <p:nvPr/>
          </p:nvSpPr>
          <p:spPr>
            <a:xfrm>
              <a:off x="2517579" y="2936776"/>
              <a:ext cx="329904" cy="360040"/>
            </a:xfrm>
            <a:custGeom>
              <a:avLst/>
              <a:gdLst/>
              <a:ahLst/>
              <a:cxnLst/>
              <a:rect l="l" t="t" r="r" b="b"/>
              <a:pathLst>
                <a:path w="329904" h="360040">
                  <a:moveTo>
                    <a:pt x="180020" y="0"/>
                  </a:moveTo>
                  <a:lnTo>
                    <a:pt x="329904" y="0"/>
                  </a:lnTo>
                  <a:lnTo>
                    <a:pt x="329904" y="360040"/>
                  </a:lnTo>
                  <a:lnTo>
                    <a:pt x="180020" y="360040"/>
                  </a:lnTo>
                  <a:cubicBezTo>
                    <a:pt x="80598" y="360040"/>
                    <a:pt x="0" y="27944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spc="-5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2" charset="-127"/>
                  <a:ea typeface="KoPub돋움체 Medium" pitchFamily="2" charset="-127"/>
                </a:rPr>
                <a:t>2</a:t>
              </a:r>
            </a:p>
          </p:txBody>
        </p:sp>
        <p:sp>
          <p:nvSpPr>
            <p:cNvPr id="68" name="직사각형 67">
              <a:extLst>
                <a:ext uri="{FF2B5EF4-FFF2-40B4-BE49-F238E27FC236}">
                  <a16:creationId xmlns:a16="http://schemas.microsoft.com/office/drawing/2014/main" id="{0D108A82-19F4-4704-AD86-29809BE64DBA}"/>
                </a:ext>
              </a:extLst>
            </p:cNvPr>
            <p:cNvSpPr/>
            <p:nvPr/>
          </p:nvSpPr>
          <p:spPr>
            <a:xfrm>
              <a:off x="2847241" y="2947804"/>
              <a:ext cx="1993102" cy="3390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000" b="1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교육시설안전 인증 </a:t>
              </a:r>
              <a:endParaRPr lang="en-US" altLang="ko-KR" sz="2000" b="1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endParaRPr>
            </a:p>
          </p:txBody>
        </p:sp>
      </p:grpSp>
      <p:pic>
        <p:nvPicPr>
          <p:cNvPr id="72" name="Picture 6" descr="교육부 국문 좌우">
            <a:extLst>
              <a:ext uri="{FF2B5EF4-FFF2-40B4-BE49-F238E27FC236}">
                <a16:creationId xmlns:a16="http://schemas.microsoft.com/office/drawing/2014/main" id="{D2E3D1A5-48F3-4F3B-AA98-6E59F9AE1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132" y="181401"/>
            <a:ext cx="351816" cy="52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4C1981D-0538-4C66-BC9B-9BD94A24E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274B0-7394-47BC-9A78-33E2ED83EDF1}" type="slidenum">
              <a:rPr lang="ko-KR" altLang="en-US" smtClean="0"/>
              <a:t>2</a:t>
            </a:fld>
            <a:endParaRPr lang="ko-KR" alt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4FDB29-377A-4AC2-A5EF-3B7DFA27D9BF}"/>
              </a:ext>
            </a:extLst>
          </p:cNvPr>
          <p:cNvSpPr txBox="1"/>
          <p:nvPr/>
        </p:nvSpPr>
        <p:spPr>
          <a:xfrm>
            <a:off x="5190749" y="2233828"/>
            <a:ext cx="3384183" cy="1101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chemeClr val="bg1">
                  <a:lumMod val="75000"/>
                </a:schemeClr>
              </a:buClr>
            </a:pPr>
            <a:r>
              <a:rPr lang="en-US" altLang="ko-KR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01 </a:t>
            </a:r>
            <a:r>
              <a:rPr lang="ko-KR" altLang="en-US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교육시설법 주요 용어</a:t>
            </a:r>
            <a:endParaRPr lang="en-US" altLang="ko-KR" sz="1400" dirty="0">
              <a:ln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  <a:buClr>
                <a:schemeClr val="bg1">
                  <a:lumMod val="75000"/>
                </a:schemeClr>
              </a:buClr>
            </a:pPr>
            <a:r>
              <a:rPr lang="en-US" altLang="ko-KR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02 </a:t>
            </a:r>
            <a:r>
              <a:rPr lang="ko-KR" altLang="en-US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교육시설법 주요내용</a:t>
            </a:r>
            <a:endParaRPr lang="en-US" altLang="ko-KR" sz="1400" dirty="0">
              <a:ln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  <a:buClr>
                <a:schemeClr val="bg1">
                  <a:lumMod val="75000"/>
                </a:schemeClr>
              </a:buClr>
            </a:pPr>
            <a:r>
              <a:rPr lang="en-US" altLang="ko-KR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03 </a:t>
            </a:r>
            <a:r>
              <a:rPr lang="ko-KR" altLang="en-US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교육시설법 관리 체계</a:t>
            </a:r>
            <a:endParaRPr lang="en-US" altLang="ko-KR" sz="1400" dirty="0">
              <a:ln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  <a:buClr>
                <a:schemeClr val="bg1">
                  <a:lumMod val="75000"/>
                </a:schemeClr>
              </a:buClr>
            </a:pPr>
            <a:r>
              <a:rPr lang="en-US" altLang="ko-KR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04 </a:t>
            </a:r>
            <a:r>
              <a:rPr lang="ko-KR" altLang="en-US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교육시설법 관련 확인 사항</a:t>
            </a:r>
            <a:endParaRPr lang="en-US" altLang="ko-KR" sz="1400" dirty="0">
              <a:ln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1462162-20F1-429C-996A-D89502701CDB}"/>
              </a:ext>
            </a:extLst>
          </p:cNvPr>
          <p:cNvSpPr txBox="1"/>
          <p:nvPr/>
        </p:nvSpPr>
        <p:spPr>
          <a:xfrm>
            <a:off x="5197864" y="3969469"/>
            <a:ext cx="3031736" cy="2393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chemeClr val="bg1">
                  <a:lumMod val="75000"/>
                </a:schemeClr>
              </a:buClr>
            </a:pPr>
            <a:r>
              <a:rPr lang="en-US" altLang="ko-KR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01 </a:t>
            </a:r>
            <a:r>
              <a:rPr lang="ko-KR" altLang="en-US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인증제도의 목적</a:t>
            </a:r>
            <a:endParaRPr lang="en-US" altLang="ko-KR" sz="1400" dirty="0">
              <a:ln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  <a:buClr>
                <a:schemeClr val="bg1">
                  <a:lumMod val="75000"/>
                </a:schemeClr>
              </a:buClr>
            </a:pPr>
            <a:r>
              <a:rPr lang="en-US" altLang="ko-KR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02 </a:t>
            </a:r>
            <a:r>
              <a:rPr lang="ko-KR" altLang="en-US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인증 기대효과</a:t>
            </a:r>
            <a:endParaRPr lang="en-US" altLang="ko-KR" sz="1400" dirty="0">
              <a:ln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  <a:buClr>
                <a:schemeClr val="bg1">
                  <a:lumMod val="75000"/>
                </a:schemeClr>
              </a:buClr>
            </a:pPr>
            <a:r>
              <a:rPr lang="en-US" altLang="ko-KR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03 </a:t>
            </a:r>
            <a:r>
              <a:rPr lang="ko-KR" altLang="en-US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인증 대상</a:t>
            </a:r>
            <a:endParaRPr lang="en-US" altLang="ko-KR" sz="1400" dirty="0">
              <a:ln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  <a:buClr>
                <a:schemeClr val="bg1">
                  <a:lumMod val="75000"/>
                </a:schemeClr>
              </a:buClr>
            </a:pPr>
            <a:r>
              <a:rPr lang="en-US" altLang="ko-KR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04 </a:t>
            </a:r>
            <a:r>
              <a:rPr lang="ko-KR" altLang="en-US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인증 심사 기준</a:t>
            </a:r>
            <a:endParaRPr lang="en-US" altLang="ko-KR" sz="1400" dirty="0">
              <a:ln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  <a:buClr>
                <a:schemeClr val="bg1">
                  <a:lumMod val="75000"/>
                </a:schemeClr>
              </a:buClr>
            </a:pPr>
            <a:r>
              <a:rPr lang="en-US" altLang="ko-KR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05 </a:t>
            </a:r>
            <a:r>
              <a:rPr lang="ko-KR" altLang="en-US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인증 취득 기준</a:t>
            </a:r>
            <a:endParaRPr lang="en-US" altLang="ko-KR" sz="1400" dirty="0">
              <a:ln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  <a:buClr>
                <a:schemeClr val="bg1">
                  <a:lumMod val="75000"/>
                </a:schemeClr>
              </a:buClr>
            </a:pPr>
            <a:r>
              <a:rPr lang="en-US" altLang="ko-KR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06 </a:t>
            </a:r>
            <a:r>
              <a:rPr lang="ko-KR" altLang="en-US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인증 절차</a:t>
            </a:r>
            <a:endParaRPr lang="en-US" altLang="ko-KR" sz="1400" dirty="0">
              <a:ln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  <a:buClr>
                <a:schemeClr val="bg1">
                  <a:lumMod val="75000"/>
                </a:schemeClr>
              </a:buClr>
            </a:pPr>
            <a:r>
              <a:rPr lang="en-US" altLang="ko-KR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07 </a:t>
            </a:r>
            <a:r>
              <a:rPr lang="ko-KR" altLang="en-US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운영 규정 체계</a:t>
            </a:r>
            <a:endParaRPr lang="en-US" altLang="ko-KR" sz="1400" dirty="0">
              <a:ln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  <a:buClr>
                <a:schemeClr val="bg1">
                  <a:lumMod val="75000"/>
                </a:schemeClr>
              </a:buClr>
            </a:pPr>
            <a:r>
              <a:rPr lang="en-US" altLang="ko-KR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08 </a:t>
            </a:r>
            <a:r>
              <a:rPr lang="ko-KR" altLang="en-US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전문기관 현황</a:t>
            </a:r>
            <a:endParaRPr lang="en-US" altLang="ko-KR" sz="1400" dirty="0">
              <a:ln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  <a:buClr>
                <a:schemeClr val="bg1">
                  <a:lumMod val="75000"/>
                </a:schemeClr>
              </a:buClr>
            </a:pPr>
            <a:r>
              <a:rPr lang="en-US" altLang="ko-KR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09 </a:t>
            </a:r>
            <a:r>
              <a:rPr lang="ko-KR" altLang="en-US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제도 정책 방향</a:t>
            </a:r>
            <a:endParaRPr lang="en-US" altLang="ko-KR" sz="1400" dirty="0">
              <a:ln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25175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_x804338920" descr="EMB00001048067f">
            <a:extLst>
              <a:ext uri="{FF2B5EF4-FFF2-40B4-BE49-F238E27FC236}">
                <a16:creationId xmlns:a16="http://schemas.microsoft.com/office/drawing/2014/main" id="{134F91E4-FE81-4E84-940A-A17F88314E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7" t="30406" b="51140"/>
          <a:stretch/>
        </p:blipFill>
        <p:spPr bwMode="auto">
          <a:xfrm flipH="1">
            <a:off x="-2" y="0"/>
            <a:ext cx="9144001" cy="821246"/>
          </a:xfrm>
          <a:prstGeom prst="rect">
            <a:avLst/>
          </a:prstGeom>
          <a:gradFill>
            <a:gsLst>
              <a:gs pos="0">
                <a:srgbClr val="0070C0"/>
              </a:gs>
              <a:gs pos="85000">
                <a:schemeClr val="accent1">
                  <a:lumMod val="40000"/>
                  <a:lumOff val="60000"/>
                </a:schemeClr>
              </a:gs>
              <a:gs pos="72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8900000" scaled="1"/>
          </a:gradFill>
        </p:spPr>
      </p:pic>
      <p:pic>
        <p:nvPicPr>
          <p:cNvPr id="20" name="Picture 6" descr="교육부 국문 좌우">
            <a:extLst>
              <a:ext uri="{FF2B5EF4-FFF2-40B4-BE49-F238E27FC236}">
                <a16:creationId xmlns:a16="http://schemas.microsoft.com/office/drawing/2014/main" id="{42A1431B-90AF-47C2-934B-3F4B54ECC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132" y="181401"/>
            <a:ext cx="351816" cy="52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1B4A7B10-6DDC-46A5-AE98-1010E96C6815}"/>
              </a:ext>
            </a:extLst>
          </p:cNvPr>
          <p:cNvSpPr/>
          <p:nvPr/>
        </p:nvSpPr>
        <p:spPr>
          <a:xfrm>
            <a:off x="481781" y="1201158"/>
            <a:ext cx="6331828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000" b="1" spc="-150" dirty="0">
                <a:ln>
                  <a:solidFill>
                    <a:schemeClr val="tx2">
                      <a:tint val="1000"/>
                      <a:alpha val="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ea"/>
              </a:rPr>
              <a:t>10. </a:t>
            </a:r>
            <a:r>
              <a:rPr lang="ko-KR" altLang="en-US" sz="2000" b="1" spc="-150" dirty="0">
                <a:ln>
                  <a:solidFill>
                    <a:schemeClr val="tx2">
                      <a:tint val="1000"/>
                      <a:alpha val="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ea"/>
              </a:rPr>
              <a:t>안전 인증제도 정책 방향</a:t>
            </a: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92EE1F3E-6C5D-4745-96F3-280E54AEEB6E}"/>
              </a:ext>
            </a:extLst>
          </p:cNvPr>
          <p:cNvGrpSpPr/>
          <p:nvPr/>
        </p:nvGrpSpPr>
        <p:grpSpPr>
          <a:xfrm>
            <a:off x="3358212" y="2599942"/>
            <a:ext cx="2465675" cy="2448218"/>
            <a:chOff x="4689196" y="2473947"/>
            <a:chExt cx="2465675" cy="2448218"/>
          </a:xfrm>
        </p:grpSpPr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8925CF98-E113-4DCD-A5D6-25948698A4C5}"/>
                </a:ext>
              </a:extLst>
            </p:cNvPr>
            <p:cNvGrpSpPr/>
            <p:nvPr/>
          </p:nvGrpSpPr>
          <p:grpSpPr>
            <a:xfrm>
              <a:off x="4801421" y="2603200"/>
              <a:ext cx="2238033" cy="2189477"/>
              <a:chOff x="2302209" y="607355"/>
              <a:chExt cx="5849138" cy="5865772"/>
            </a:xfrm>
          </p:grpSpPr>
          <p:grpSp>
            <p:nvGrpSpPr>
              <p:cNvPr id="35" name="그룹 34">
                <a:extLst>
                  <a:ext uri="{FF2B5EF4-FFF2-40B4-BE49-F238E27FC236}">
                    <a16:creationId xmlns:a16="http://schemas.microsoft.com/office/drawing/2014/main" id="{6445DCE6-C5D8-4B61-95D2-7B95E26FD733}"/>
                  </a:ext>
                </a:extLst>
              </p:cNvPr>
              <p:cNvGrpSpPr/>
              <p:nvPr/>
            </p:nvGrpSpPr>
            <p:grpSpPr>
              <a:xfrm>
                <a:off x="2303279" y="611427"/>
                <a:ext cx="5848068" cy="5848062"/>
                <a:chOff x="-531989" y="3010259"/>
                <a:chExt cx="3170720" cy="3170720"/>
              </a:xfrm>
            </p:grpSpPr>
            <p:sp>
              <p:nvSpPr>
                <p:cNvPr id="42" name="십이각형 41">
                  <a:extLst>
                    <a:ext uri="{FF2B5EF4-FFF2-40B4-BE49-F238E27FC236}">
                      <a16:creationId xmlns:a16="http://schemas.microsoft.com/office/drawing/2014/main" id="{6A62B24C-997C-4788-9D4E-7600D9D4A5D0}"/>
                    </a:ext>
                  </a:extLst>
                </p:cNvPr>
                <p:cNvSpPr/>
                <p:nvPr/>
              </p:nvSpPr>
              <p:spPr>
                <a:xfrm>
                  <a:off x="-531989" y="3010259"/>
                  <a:ext cx="3170720" cy="3170720"/>
                </a:xfrm>
                <a:prstGeom prst="dodecagon">
                  <a:avLst/>
                </a:prstGeom>
                <a:noFill/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3" name="자유형 119">
                  <a:extLst>
                    <a:ext uri="{FF2B5EF4-FFF2-40B4-BE49-F238E27FC236}">
                      <a16:creationId xmlns:a16="http://schemas.microsoft.com/office/drawing/2014/main" id="{E6B8A092-1D3F-4CBE-915F-135EA8777DD5}"/>
                    </a:ext>
                  </a:extLst>
                </p:cNvPr>
                <p:cNvSpPr/>
                <p:nvPr/>
              </p:nvSpPr>
              <p:spPr>
                <a:xfrm>
                  <a:off x="-107917" y="3443069"/>
                  <a:ext cx="2322576" cy="2328672"/>
                </a:xfrm>
                <a:custGeom>
                  <a:avLst/>
                  <a:gdLst>
                    <a:gd name="connsiteX0" fmla="*/ 0 w 2322576"/>
                    <a:gd name="connsiteY0" fmla="*/ 12192 h 2340864"/>
                    <a:gd name="connsiteX1" fmla="*/ 2322576 w 2322576"/>
                    <a:gd name="connsiteY1" fmla="*/ 12192 h 2340864"/>
                    <a:gd name="connsiteX2" fmla="*/ 2322576 w 2322576"/>
                    <a:gd name="connsiteY2" fmla="*/ 2340864 h 2340864"/>
                    <a:gd name="connsiteX3" fmla="*/ 6096 w 2322576"/>
                    <a:gd name="connsiteY3" fmla="*/ 2340864 h 2340864"/>
                    <a:gd name="connsiteX4" fmla="*/ 6096 w 2322576"/>
                    <a:gd name="connsiteY4" fmla="*/ 0 h 2340864"/>
                    <a:gd name="connsiteX5" fmla="*/ 0 w 2322576"/>
                    <a:gd name="connsiteY5" fmla="*/ 12192 h 2340864"/>
                    <a:gd name="connsiteX0" fmla="*/ 0 w 2322576"/>
                    <a:gd name="connsiteY0" fmla="*/ 0 h 2328672"/>
                    <a:gd name="connsiteX1" fmla="*/ 2322576 w 2322576"/>
                    <a:gd name="connsiteY1" fmla="*/ 0 h 2328672"/>
                    <a:gd name="connsiteX2" fmla="*/ 2322576 w 2322576"/>
                    <a:gd name="connsiteY2" fmla="*/ 2328672 h 2328672"/>
                    <a:gd name="connsiteX3" fmla="*/ 6096 w 2322576"/>
                    <a:gd name="connsiteY3" fmla="*/ 2328672 h 2328672"/>
                    <a:gd name="connsiteX4" fmla="*/ 0 w 2322576"/>
                    <a:gd name="connsiteY4" fmla="*/ 0 h 2328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22576" h="2328672">
                      <a:moveTo>
                        <a:pt x="0" y="0"/>
                      </a:moveTo>
                      <a:lnTo>
                        <a:pt x="2322576" y="0"/>
                      </a:lnTo>
                      <a:lnTo>
                        <a:pt x="2322576" y="2328672"/>
                      </a:lnTo>
                      <a:lnTo>
                        <a:pt x="6096" y="23286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4" name="자유형 120">
                  <a:extLst>
                    <a:ext uri="{FF2B5EF4-FFF2-40B4-BE49-F238E27FC236}">
                      <a16:creationId xmlns:a16="http://schemas.microsoft.com/office/drawing/2014/main" id="{A6A21D7F-1CC2-4B54-86B8-55FE073DAB07}"/>
                    </a:ext>
                  </a:extLst>
                </p:cNvPr>
                <p:cNvSpPr/>
                <p:nvPr/>
              </p:nvSpPr>
              <p:spPr>
                <a:xfrm rot="1800000">
                  <a:off x="-107917" y="3432704"/>
                  <a:ext cx="2322576" cy="2328672"/>
                </a:xfrm>
                <a:custGeom>
                  <a:avLst/>
                  <a:gdLst>
                    <a:gd name="connsiteX0" fmla="*/ 0 w 2322576"/>
                    <a:gd name="connsiteY0" fmla="*/ 12192 h 2340864"/>
                    <a:gd name="connsiteX1" fmla="*/ 2322576 w 2322576"/>
                    <a:gd name="connsiteY1" fmla="*/ 12192 h 2340864"/>
                    <a:gd name="connsiteX2" fmla="*/ 2322576 w 2322576"/>
                    <a:gd name="connsiteY2" fmla="*/ 2340864 h 2340864"/>
                    <a:gd name="connsiteX3" fmla="*/ 6096 w 2322576"/>
                    <a:gd name="connsiteY3" fmla="*/ 2340864 h 2340864"/>
                    <a:gd name="connsiteX4" fmla="*/ 6096 w 2322576"/>
                    <a:gd name="connsiteY4" fmla="*/ 0 h 2340864"/>
                    <a:gd name="connsiteX5" fmla="*/ 0 w 2322576"/>
                    <a:gd name="connsiteY5" fmla="*/ 12192 h 2340864"/>
                    <a:gd name="connsiteX0" fmla="*/ 0 w 2322576"/>
                    <a:gd name="connsiteY0" fmla="*/ 0 h 2328672"/>
                    <a:gd name="connsiteX1" fmla="*/ 2322576 w 2322576"/>
                    <a:gd name="connsiteY1" fmla="*/ 0 h 2328672"/>
                    <a:gd name="connsiteX2" fmla="*/ 2322576 w 2322576"/>
                    <a:gd name="connsiteY2" fmla="*/ 2328672 h 2328672"/>
                    <a:gd name="connsiteX3" fmla="*/ 6096 w 2322576"/>
                    <a:gd name="connsiteY3" fmla="*/ 2328672 h 2328672"/>
                    <a:gd name="connsiteX4" fmla="*/ 0 w 2322576"/>
                    <a:gd name="connsiteY4" fmla="*/ 0 h 2328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22576" h="2328672">
                      <a:moveTo>
                        <a:pt x="0" y="0"/>
                      </a:moveTo>
                      <a:lnTo>
                        <a:pt x="2322576" y="0"/>
                      </a:lnTo>
                      <a:lnTo>
                        <a:pt x="2322576" y="2328672"/>
                      </a:lnTo>
                      <a:lnTo>
                        <a:pt x="6096" y="23286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5" name="자유형 121">
                  <a:extLst>
                    <a:ext uri="{FF2B5EF4-FFF2-40B4-BE49-F238E27FC236}">
                      <a16:creationId xmlns:a16="http://schemas.microsoft.com/office/drawing/2014/main" id="{FDE786A1-243C-4355-AF3F-1FA8A2CA825A}"/>
                    </a:ext>
                  </a:extLst>
                </p:cNvPr>
                <p:cNvSpPr/>
                <p:nvPr/>
              </p:nvSpPr>
              <p:spPr>
                <a:xfrm rot="3600000">
                  <a:off x="-107917" y="3436164"/>
                  <a:ext cx="2322576" cy="2328672"/>
                </a:xfrm>
                <a:custGeom>
                  <a:avLst/>
                  <a:gdLst>
                    <a:gd name="connsiteX0" fmla="*/ 0 w 2322576"/>
                    <a:gd name="connsiteY0" fmla="*/ 12192 h 2340864"/>
                    <a:gd name="connsiteX1" fmla="*/ 2322576 w 2322576"/>
                    <a:gd name="connsiteY1" fmla="*/ 12192 h 2340864"/>
                    <a:gd name="connsiteX2" fmla="*/ 2322576 w 2322576"/>
                    <a:gd name="connsiteY2" fmla="*/ 2340864 h 2340864"/>
                    <a:gd name="connsiteX3" fmla="*/ 6096 w 2322576"/>
                    <a:gd name="connsiteY3" fmla="*/ 2340864 h 2340864"/>
                    <a:gd name="connsiteX4" fmla="*/ 6096 w 2322576"/>
                    <a:gd name="connsiteY4" fmla="*/ 0 h 2340864"/>
                    <a:gd name="connsiteX5" fmla="*/ 0 w 2322576"/>
                    <a:gd name="connsiteY5" fmla="*/ 12192 h 2340864"/>
                    <a:gd name="connsiteX0" fmla="*/ 0 w 2322576"/>
                    <a:gd name="connsiteY0" fmla="*/ 0 h 2328672"/>
                    <a:gd name="connsiteX1" fmla="*/ 2322576 w 2322576"/>
                    <a:gd name="connsiteY1" fmla="*/ 0 h 2328672"/>
                    <a:gd name="connsiteX2" fmla="*/ 2322576 w 2322576"/>
                    <a:gd name="connsiteY2" fmla="*/ 2328672 h 2328672"/>
                    <a:gd name="connsiteX3" fmla="*/ 6096 w 2322576"/>
                    <a:gd name="connsiteY3" fmla="*/ 2328672 h 2328672"/>
                    <a:gd name="connsiteX4" fmla="*/ 0 w 2322576"/>
                    <a:gd name="connsiteY4" fmla="*/ 0 h 2328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22576" h="2328672">
                      <a:moveTo>
                        <a:pt x="0" y="0"/>
                      </a:moveTo>
                      <a:lnTo>
                        <a:pt x="2322576" y="0"/>
                      </a:lnTo>
                      <a:lnTo>
                        <a:pt x="2322576" y="2328672"/>
                      </a:lnTo>
                      <a:lnTo>
                        <a:pt x="6096" y="23286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6" name="자유형 122">
                  <a:extLst>
                    <a:ext uri="{FF2B5EF4-FFF2-40B4-BE49-F238E27FC236}">
                      <a16:creationId xmlns:a16="http://schemas.microsoft.com/office/drawing/2014/main" id="{D0B9F442-3AD9-439D-9E91-EFB78FE777D6}"/>
                    </a:ext>
                  </a:extLst>
                </p:cNvPr>
                <p:cNvSpPr/>
                <p:nvPr/>
              </p:nvSpPr>
              <p:spPr>
                <a:xfrm rot="3600000">
                  <a:off x="217703" y="3752867"/>
                  <a:ext cx="1671337" cy="1699114"/>
                </a:xfrm>
                <a:custGeom>
                  <a:avLst/>
                  <a:gdLst>
                    <a:gd name="connsiteX0" fmla="*/ 0 w 2322576"/>
                    <a:gd name="connsiteY0" fmla="*/ 12192 h 2340864"/>
                    <a:gd name="connsiteX1" fmla="*/ 2322576 w 2322576"/>
                    <a:gd name="connsiteY1" fmla="*/ 12192 h 2340864"/>
                    <a:gd name="connsiteX2" fmla="*/ 2322576 w 2322576"/>
                    <a:gd name="connsiteY2" fmla="*/ 2340864 h 2340864"/>
                    <a:gd name="connsiteX3" fmla="*/ 6096 w 2322576"/>
                    <a:gd name="connsiteY3" fmla="*/ 2340864 h 2340864"/>
                    <a:gd name="connsiteX4" fmla="*/ 6096 w 2322576"/>
                    <a:gd name="connsiteY4" fmla="*/ 0 h 2340864"/>
                    <a:gd name="connsiteX5" fmla="*/ 0 w 2322576"/>
                    <a:gd name="connsiteY5" fmla="*/ 12192 h 2340864"/>
                    <a:gd name="connsiteX0" fmla="*/ 0 w 2322576"/>
                    <a:gd name="connsiteY0" fmla="*/ 0 h 2328672"/>
                    <a:gd name="connsiteX1" fmla="*/ 2322576 w 2322576"/>
                    <a:gd name="connsiteY1" fmla="*/ 0 h 2328672"/>
                    <a:gd name="connsiteX2" fmla="*/ 2322576 w 2322576"/>
                    <a:gd name="connsiteY2" fmla="*/ 2328672 h 2328672"/>
                    <a:gd name="connsiteX3" fmla="*/ 6096 w 2322576"/>
                    <a:gd name="connsiteY3" fmla="*/ 2328672 h 2328672"/>
                    <a:gd name="connsiteX4" fmla="*/ 0 w 2322576"/>
                    <a:gd name="connsiteY4" fmla="*/ 0 h 2328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22576" h="2328672">
                      <a:moveTo>
                        <a:pt x="0" y="0"/>
                      </a:moveTo>
                      <a:lnTo>
                        <a:pt x="2322576" y="0"/>
                      </a:lnTo>
                      <a:lnTo>
                        <a:pt x="2322576" y="2328672"/>
                      </a:lnTo>
                      <a:lnTo>
                        <a:pt x="6096" y="23286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7" name="자유형 123">
                  <a:extLst>
                    <a:ext uri="{FF2B5EF4-FFF2-40B4-BE49-F238E27FC236}">
                      <a16:creationId xmlns:a16="http://schemas.microsoft.com/office/drawing/2014/main" id="{D1EBBA14-CD13-46A7-82DE-35B13A2959CF}"/>
                    </a:ext>
                  </a:extLst>
                </p:cNvPr>
                <p:cNvSpPr/>
                <p:nvPr/>
              </p:nvSpPr>
              <p:spPr>
                <a:xfrm rot="1800000">
                  <a:off x="217703" y="3752868"/>
                  <a:ext cx="1671337" cy="1699114"/>
                </a:xfrm>
                <a:custGeom>
                  <a:avLst/>
                  <a:gdLst>
                    <a:gd name="connsiteX0" fmla="*/ 0 w 2322576"/>
                    <a:gd name="connsiteY0" fmla="*/ 12192 h 2340864"/>
                    <a:gd name="connsiteX1" fmla="*/ 2322576 w 2322576"/>
                    <a:gd name="connsiteY1" fmla="*/ 12192 h 2340864"/>
                    <a:gd name="connsiteX2" fmla="*/ 2322576 w 2322576"/>
                    <a:gd name="connsiteY2" fmla="*/ 2340864 h 2340864"/>
                    <a:gd name="connsiteX3" fmla="*/ 6096 w 2322576"/>
                    <a:gd name="connsiteY3" fmla="*/ 2340864 h 2340864"/>
                    <a:gd name="connsiteX4" fmla="*/ 6096 w 2322576"/>
                    <a:gd name="connsiteY4" fmla="*/ 0 h 2340864"/>
                    <a:gd name="connsiteX5" fmla="*/ 0 w 2322576"/>
                    <a:gd name="connsiteY5" fmla="*/ 12192 h 2340864"/>
                    <a:gd name="connsiteX0" fmla="*/ 0 w 2322576"/>
                    <a:gd name="connsiteY0" fmla="*/ 0 h 2328672"/>
                    <a:gd name="connsiteX1" fmla="*/ 2322576 w 2322576"/>
                    <a:gd name="connsiteY1" fmla="*/ 0 h 2328672"/>
                    <a:gd name="connsiteX2" fmla="*/ 2322576 w 2322576"/>
                    <a:gd name="connsiteY2" fmla="*/ 2328672 h 2328672"/>
                    <a:gd name="connsiteX3" fmla="*/ 6096 w 2322576"/>
                    <a:gd name="connsiteY3" fmla="*/ 2328672 h 2328672"/>
                    <a:gd name="connsiteX4" fmla="*/ 0 w 2322576"/>
                    <a:gd name="connsiteY4" fmla="*/ 0 h 2328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22576" h="2328672">
                      <a:moveTo>
                        <a:pt x="0" y="0"/>
                      </a:moveTo>
                      <a:lnTo>
                        <a:pt x="2322576" y="0"/>
                      </a:lnTo>
                      <a:lnTo>
                        <a:pt x="2322576" y="2328672"/>
                      </a:lnTo>
                      <a:lnTo>
                        <a:pt x="6096" y="23286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8" name="자유형 124">
                  <a:extLst>
                    <a:ext uri="{FF2B5EF4-FFF2-40B4-BE49-F238E27FC236}">
                      <a16:creationId xmlns:a16="http://schemas.microsoft.com/office/drawing/2014/main" id="{0A385307-BE36-4FB1-AE1B-DFADE47EA280}"/>
                    </a:ext>
                  </a:extLst>
                </p:cNvPr>
                <p:cNvSpPr/>
                <p:nvPr/>
              </p:nvSpPr>
              <p:spPr>
                <a:xfrm rot="5400000">
                  <a:off x="217703" y="3752869"/>
                  <a:ext cx="1671337" cy="1699114"/>
                </a:xfrm>
                <a:custGeom>
                  <a:avLst/>
                  <a:gdLst>
                    <a:gd name="connsiteX0" fmla="*/ 0 w 2322576"/>
                    <a:gd name="connsiteY0" fmla="*/ 12192 h 2340864"/>
                    <a:gd name="connsiteX1" fmla="*/ 2322576 w 2322576"/>
                    <a:gd name="connsiteY1" fmla="*/ 12192 h 2340864"/>
                    <a:gd name="connsiteX2" fmla="*/ 2322576 w 2322576"/>
                    <a:gd name="connsiteY2" fmla="*/ 2340864 h 2340864"/>
                    <a:gd name="connsiteX3" fmla="*/ 6096 w 2322576"/>
                    <a:gd name="connsiteY3" fmla="*/ 2340864 h 2340864"/>
                    <a:gd name="connsiteX4" fmla="*/ 6096 w 2322576"/>
                    <a:gd name="connsiteY4" fmla="*/ 0 h 2340864"/>
                    <a:gd name="connsiteX5" fmla="*/ 0 w 2322576"/>
                    <a:gd name="connsiteY5" fmla="*/ 12192 h 2340864"/>
                    <a:gd name="connsiteX0" fmla="*/ 0 w 2322576"/>
                    <a:gd name="connsiteY0" fmla="*/ 0 h 2328672"/>
                    <a:gd name="connsiteX1" fmla="*/ 2322576 w 2322576"/>
                    <a:gd name="connsiteY1" fmla="*/ 0 h 2328672"/>
                    <a:gd name="connsiteX2" fmla="*/ 2322576 w 2322576"/>
                    <a:gd name="connsiteY2" fmla="*/ 2328672 h 2328672"/>
                    <a:gd name="connsiteX3" fmla="*/ 6096 w 2322576"/>
                    <a:gd name="connsiteY3" fmla="*/ 2328672 h 2328672"/>
                    <a:gd name="connsiteX4" fmla="*/ 0 w 2322576"/>
                    <a:gd name="connsiteY4" fmla="*/ 0 h 2328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22576" h="2328672">
                      <a:moveTo>
                        <a:pt x="0" y="0"/>
                      </a:moveTo>
                      <a:lnTo>
                        <a:pt x="2322576" y="0"/>
                      </a:lnTo>
                      <a:lnTo>
                        <a:pt x="2322576" y="2328672"/>
                      </a:lnTo>
                      <a:lnTo>
                        <a:pt x="6096" y="23286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9" name="자유형 125">
                  <a:extLst>
                    <a:ext uri="{FF2B5EF4-FFF2-40B4-BE49-F238E27FC236}">
                      <a16:creationId xmlns:a16="http://schemas.microsoft.com/office/drawing/2014/main" id="{7162FD1A-2CD3-4C49-A295-6AC5915DF15E}"/>
                    </a:ext>
                  </a:extLst>
                </p:cNvPr>
                <p:cNvSpPr/>
                <p:nvPr/>
              </p:nvSpPr>
              <p:spPr>
                <a:xfrm rot="5400000">
                  <a:off x="441922" y="3987387"/>
                  <a:ext cx="1226004" cy="1234264"/>
                </a:xfrm>
                <a:custGeom>
                  <a:avLst/>
                  <a:gdLst>
                    <a:gd name="connsiteX0" fmla="*/ 0 w 2322576"/>
                    <a:gd name="connsiteY0" fmla="*/ 12192 h 2340864"/>
                    <a:gd name="connsiteX1" fmla="*/ 2322576 w 2322576"/>
                    <a:gd name="connsiteY1" fmla="*/ 12192 h 2340864"/>
                    <a:gd name="connsiteX2" fmla="*/ 2322576 w 2322576"/>
                    <a:gd name="connsiteY2" fmla="*/ 2340864 h 2340864"/>
                    <a:gd name="connsiteX3" fmla="*/ 6096 w 2322576"/>
                    <a:gd name="connsiteY3" fmla="*/ 2340864 h 2340864"/>
                    <a:gd name="connsiteX4" fmla="*/ 6096 w 2322576"/>
                    <a:gd name="connsiteY4" fmla="*/ 0 h 2340864"/>
                    <a:gd name="connsiteX5" fmla="*/ 0 w 2322576"/>
                    <a:gd name="connsiteY5" fmla="*/ 12192 h 2340864"/>
                    <a:gd name="connsiteX0" fmla="*/ 0 w 2322576"/>
                    <a:gd name="connsiteY0" fmla="*/ 0 h 2328672"/>
                    <a:gd name="connsiteX1" fmla="*/ 2322576 w 2322576"/>
                    <a:gd name="connsiteY1" fmla="*/ 0 h 2328672"/>
                    <a:gd name="connsiteX2" fmla="*/ 2322576 w 2322576"/>
                    <a:gd name="connsiteY2" fmla="*/ 2328672 h 2328672"/>
                    <a:gd name="connsiteX3" fmla="*/ 6096 w 2322576"/>
                    <a:gd name="connsiteY3" fmla="*/ 2328672 h 2328672"/>
                    <a:gd name="connsiteX4" fmla="*/ 0 w 2322576"/>
                    <a:gd name="connsiteY4" fmla="*/ 0 h 2328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22576" h="2328672">
                      <a:moveTo>
                        <a:pt x="0" y="0"/>
                      </a:moveTo>
                      <a:lnTo>
                        <a:pt x="2322576" y="0"/>
                      </a:lnTo>
                      <a:lnTo>
                        <a:pt x="2322576" y="2328672"/>
                      </a:lnTo>
                      <a:lnTo>
                        <a:pt x="6096" y="23286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0" name="자유형 126">
                  <a:extLst>
                    <a:ext uri="{FF2B5EF4-FFF2-40B4-BE49-F238E27FC236}">
                      <a16:creationId xmlns:a16="http://schemas.microsoft.com/office/drawing/2014/main" id="{BA1213E4-82C4-435F-ACD8-CEDBC18EDA22}"/>
                    </a:ext>
                  </a:extLst>
                </p:cNvPr>
                <p:cNvSpPr/>
                <p:nvPr/>
              </p:nvSpPr>
              <p:spPr>
                <a:xfrm rot="1800000">
                  <a:off x="436184" y="3994110"/>
                  <a:ext cx="1226003" cy="1234265"/>
                </a:xfrm>
                <a:custGeom>
                  <a:avLst/>
                  <a:gdLst>
                    <a:gd name="connsiteX0" fmla="*/ 0 w 2322576"/>
                    <a:gd name="connsiteY0" fmla="*/ 12192 h 2340864"/>
                    <a:gd name="connsiteX1" fmla="*/ 2322576 w 2322576"/>
                    <a:gd name="connsiteY1" fmla="*/ 12192 h 2340864"/>
                    <a:gd name="connsiteX2" fmla="*/ 2322576 w 2322576"/>
                    <a:gd name="connsiteY2" fmla="*/ 2340864 h 2340864"/>
                    <a:gd name="connsiteX3" fmla="*/ 6096 w 2322576"/>
                    <a:gd name="connsiteY3" fmla="*/ 2340864 h 2340864"/>
                    <a:gd name="connsiteX4" fmla="*/ 6096 w 2322576"/>
                    <a:gd name="connsiteY4" fmla="*/ 0 h 2340864"/>
                    <a:gd name="connsiteX5" fmla="*/ 0 w 2322576"/>
                    <a:gd name="connsiteY5" fmla="*/ 12192 h 2340864"/>
                    <a:gd name="connsiteX0" fmla="*/ 0 w 2322576"/>
                    <a:gd name="connsiteY0" fmla="*/ 0 h 2328672"/>
                    <a:gd name="connsiteX1" fmla="*/ 2322576 w 2322576"/>
                    <a:gd name="connsiteY1" fmla="*/ 0 h 2328672"/>
                    <a:gd name="connsiteX2" fmla="*/ 2322576 w 2322576"/>
                    <a:gd name="connsiteY2" fmla="*/ 2328672 h 2328672"/>
                    <a:gd name="connsiteX3" fmla="*/ 6096 w 2322576"/>
                    <a:gd name="connsiteY3" fmla="*/ 2328672 h 2328672"/>
                    <a:gd name="connsiteX4" fmla="*/ 0 w 2322576"/>
                    <a:gd name="connsiteY4" fmla="*/ 0 h 2328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22576" h="2328672">
                      <a:moveTo>
                        <a:pt x="0" y="0"/>
                      </a:moveTo>
                      <a:lnTo>
                        <a:pt x="2322576" y="0"/>
                      </a:lnTo>
                      <a:lnTo>
                        <a:pt x="2322576" y="2328672"/>
                      </a:lnTo>
                      <a:lnTo>
                        <a:pt x="6096" y="23286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1" name="자유형 127">
                  <a:extLst>
                    <a:ext uri="{FF2B5EF4-FFF2-40B4-BE49-F238E27FC236}">
                      <a16:creationId xmlns:a16="http://schemas.microsoft.com/office/drawing/2014/main" id="{1284B403-17BA-4016-8D63-5A62381DD2F2}"/>
                    </a:ext>
                  </a:extLst>
                </p:cNvPr>
                <p:cNvSpPr/>
                <p:nvPr/>
              </p:nvSpPr>
              <p:spPr>
                <a:xfrm rot="3600000">
                  <a:off x="438313" y="3988675"/>
                  <a:ext cx="1226004" cy="1234264"/>
                </a:xfrm>
                <a:custGeom>
                  <a:avLst/>
                  <a:gdLst>
                    <a:gd name="connsiteX0" fmla="*/ 0 w 2322576"/>
                    <a:gd name="connsiteY0" fmla="*/ 12192 h 2340864"/>
                    <a:gd name="connsiteX1" fmla="*/ 2322576 w 2322576"/>
                    <a:gd name="connsiteY1" fmla="*/ 12192 h 2340864"/>
                    <a:gd name="connsiteX2" fmla="*/ 2322576 w 2322576"/>
                    <a:gd name="connsiteY2" fmla="*/ 2340864 h 2340864"/>
                    <a:gd name="connsiteX3" fmla="*/ 6096 w 2322576"/>
                    <a:gd name="connsiteY3" fmla="*/ 2340864 h 2340864"/>
                    <a:gd name="connsiteX4" fmla="*/ 6096 w 2322576"/>
                    <a:gd name="connsiteY4" fmla="*/ 0 h 2340864"/>
                    <a:gd name="connsiteX5" fmla="*/ 0 w 2322576"/>
                    <a:gd name="connsiteY5" fmla="*/ 12192 h 2340864"/>
                    <a:gd name="connsiteX0" fmla="*/ 0 w 2322576"/>
                    <a:gd name="connsiteY0" fmla="*/ 0 h 2328672"/>
                    <a:gd name="connsiteX1" fmla="*/ 2322576 w 2322576"/>
                    <a:gd name="connsiteY1" fmla="*/ 0 h 2328672"/>
                    <a:gd name="connsiteX2" fmla="*/ 2322576 w 2322576"/>
                    <a:gd name="connsiteY2" fmla="*/ 2328672 h 2328672"/>
                    <a:gd name="connsiteX3" fmla="*/ 6096 w 2322576"/>
                    <a:gd name="connsiteY3" fmla="*/ 2328672 h 2328672"/>
                    <a:gd name="connsiteX4" fmla="*/ 0 w 2322576"/>
                    <a:gd name="connsiteY4" fmla="*/ 0 h 2328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22576" h="2328672">
                      <a:moveTo>
                        <a:pt x="0" y="0"/>
                      </a:moveTo>
                      <a:lnTo>
                        <a:pt x="2322576" y="0"/>
                      </a:lnTo>
                      <a:lnTo>
                        <a:pt x="2322576" y="2328672"/>
                      </a:lnTo>
                      <a:lnTo>
                        <a:pt x="6096" y="23286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cxnSp>
            <p:nvCxnSpPr>
              <p:cNvPr id="36" name="직선 연결선 35">
                <a:extLst>
                  <a:ext uri="{FF2B5EF4-FFF2-40B4-BE49-F238E27FC236}">
                    <a16:creationId xmlns:a16="http://schemas.microsoft.com/office/drawing/2014/main" id="{E40605F7-594B-41FB-B0D1-8E6F5DC722E0}"/>
                  </a:ext>
                </a:extLst>
              </p:cNvPr>
              <p:cNvCxnSpPr>
                <a:stCxn id="45" idx="0"/>
                <a:endCxn id="45" idx="2"/>
              </p:cNvCxnSpPr>
              <p:nvPr/>
            </p:nvCxnSpPr>
            <p:spPr>
              <a:xfrm flipH="1">
                <a:off x="4438462" y="615794"/>
                <a:ext cx="1577703" cy="5857333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직선 연결선 36">
                <a:extLst>
                  <a:ext uri="{FF2B5EF4-FFF2-40B4-BE49-F238E27FC236}">
                    <a16:creationId xmlns:a16="http://schemas.microsoft.com/office/drawing/2014/main" id="{2FA29115-E51F-4BC4-804B-933583DE2F17}"/>
                  </a:ext>
                </a:extLst>
              </p:cNvPr>
              <p:cNvCxnSpPr>
                <a:stCxn id="44" idx="0"/>
                <a:endCxn id="44" idx="2"/>
              </p:cNvCxnSpPr>
              <p:nvPr/>
            </p:nvCxnSpPr>
            <p:spPr>
              <a:xfrm>
                <a:off x="4446141" y="607355"/>
                <a:ext cx="1562343" cy="5861448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직선 연결선 37">
                <a:extLst>
                  <a:ext uri="{FF2B5EF4-FFF2-40B4-BE49-F238E27FC236}">
                    <a16:creationId xmlns:a16="http://schemas.microsoft.com/office/drawing/2014/main" id="{BB222E1F-AFC1-439B-BA39-FC53D0A414DA}"/>
                  </a:ext>
                </a:extLst>
              </p:cNvPr>
              <p:cNvCxnSpPr>
                <a:stCxn id="43" idx="0"/>
                <a:endCxn id="43" idx="2"/>
              </p:cNvCxnSpPr>
              <p:nvPr/>
            </p:nvCxnSpPr>
            <p:spPr>
              <a:xfrm>
                <a:off x="3085436" y="1409700"/>
                <a:ext cx="4283753" cy="4294992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직선 연결선 38">
                <a:extLst>
                  <a:ext uri="{FF2B5EF4-FFF2-40B4-BE49-F238E27FC236}">
                    <a16:creationId xmlns:a16="http://schemas.microsoft.com/office/drawing/2014/main" id="{BCA7EFF9-7EA5-4F00-8806-B18A218D3574}"/>
                  </a:ext>
                </a:extLst>
              </p:cNvPr>
              <p:cNvCxnSpPr>
                <a:stCxn id="45" idx="3"/>
                <a:endCxn id="42" idx="2"/>
              </p:cNvCxnSpPr>
              <p:nvPr/>
            </p:nvCxnSpPr>
            <p:spPr>
              <a:xfrm>
                <a:off x="2302209" y="2773029"/>
                <a:ext cx="5849138" cy="1545961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직선 연결선 39">
                <a:extLst>
                  <a:ext uri="{FF2B5EF4-FFF2-40B4-BE49-F238E27FC236}">
                    <a16:creationId xmlns:a16="http://schemas.microsoft.com/office/drawing/2014/main" id="{C7D0111B-B8E9-4213-A955-402F2936E3CA}"/>
                  </a:ext>
                </a:extLst>
              </p:cNvPr>
              <p:cNvCxnSpPr>
                <a:stCxn id="44" idx="3"/>
                <a:endCxn id="42" idx="1"/>
              </p:cNvCxnSpPr>
              <p:nvPr/>
            </p:nvCxnSpPr>
            <p:spPr>
              <a:xfrm flipV="1">
                <a:off x="2308382" y="2751926"/>
                <a:ext cx="5842965" cy="1580622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직선 연결선 40">
                <a:extLst>
                  <a:ext uri="{FF2B5EF4-FFF2-40B4-BE49-F238E27FC236}">
                    <a16:creationId xmlns:a16="http://schemas.microsoft.com/office/drawing/2014/main" id="{17DAF3B0-5AB9-4E9C-ADE7-E715EF075449}"/>
                  </a:ext>
                </a:extLst>
              </p:cNvPr>
              <p:cNvCxnSpPr>
                <a:stCxn id="43" idx="3"/>
                <a:endCxn id="43" idx="1"/>
              </p:cNvCxnSpPr>
              <p:nvPr/>
            </p:nvCxnSpPr>
            <p:spPr>
              <a:xfrm flipV="1">
                <a:off x="3096679" y="1409700"/>
                <a:ext cx="4272510" cy="4294992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타원 59">
              <a:extLst>
                <a:ext uri="{FF2B5EF4-FFF2-40B4-BE49-F238E27FC236}">
                  <a16:creationId xmlns:a16="http://schemas.microsoft.com/office/drawing/2014/main" id="{2E27AD26-9745-4C5D-8036-2F409374C8EC}"/>
                </a:ext>
              </a:extLst>
            </p:cNvPr>
            <p:cNvSpPr/>
            <p:nvPr/>
          </p:nvSpPr>
          <p:spPr>
            <a:xfrm>
              <a:off x="4774413" y="2558560"/>
              <a:ext cx="2295240" cy="2278989"/>
            </a:xfrm>
            <a:prstGeom prst="ellipse">
              <a:avLst/>
            </a:prstGeom>
            <a:noFill/>
            <a:ln w="127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>
                <a:solidFill>
                  <a:srgbClr val="F68E38"/>
                </a:solidFill>
              </a:endParaRPr>
            </a:p>
          </p:txBody>
        </p:sp>
        <p:sp>
          <p:nvSpPr>
            <p:cNvPr id="33" name="타원 60">
              <a:extLst>
                <a:ext uri="{FF2B5EF4-FFF2-40B4-BE49-F238E27FC236}">
                  <a16:creationId xmlns:a16="http://schemas.microsoft.com/office/drawing/2014/main" id="{5A086259-141B-449D-8836-262CA58314EB}"/>
                </a:ext>
              </a:extLst>
            </p:cNvPr>
            <p:cNvSpPr/>
            <p:nvPr/>
          </p:nvSpPr>
          <p:spPr>
            <a:xfrm>
              <a:off x="4689196" y="2473947"/>
              <a:ext cx="2465675" cy="2448218"/>
            </a:xfrm>
            <a:prstGeom prst="ellipse">
              <a:avLst/>
            </a:prstGeom>
            <a:noFill/>
            <a:ln w="127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>
                <a:solidFill>
                  <a:srgbClr val="F68E38"/>
                </a:solidFill>
              </a:endParaRPr>
            </a:p>
          </p:txBody>
        </p:sp>
        <p:sp>
          <p:nvSpPr>
            <p:cNvPr id="34" name="타원 63">
              <a:extLst>
                <a:ext uri="{FF2B5EF4-FFF2-40B4-BE49-F238E27FC236}">
                  <a16:creationId xmlns:a16="http://schemas.microsoft.com/office/drawing/2014/main" id="{7B9CBBF4-6413-4B75-B6E2-A628C9F4EF5D}"/>
                </a:ext>
              </a:extLst>
            </p:cNvPr>
            <p:cNvSpPr/>
            <p:nvPr/>
          </p:nvSpPr>
          <p:spPr>
            <a:xfrm>
              <a:off x="4879297" y="2662702"/>
              <a:ext cx="2085473" cy="2070707"/>
            </a:xfrm>
            <a:prstGeom prst="ellipse">
              <a:avLst/>
            </a:prstGeom>
            <a:noFill/>
            <a:ln w="1016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>
                <a:solidFill>
                  <a:srgbClr val="F68E38"/>
                </a:solidFill>
              </a:endParaRPr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B697726F-9E72-4F79-AF52-F4044BBCEBD0}"/>
              </a:ext>
            </a:extLst>
          </p:cNvPr>
          <p:cNvGrpSpPr/>
          <p:nvPr/>
        </p:nvGrpSpPr>
        <p:grpSpPr>
          <a:xfrm>
            <a:off x="3792576" y="3042426"/>
            <a:ext cx="1589531" cy="1557309"/>
            <a:chOff x="5123560" y="2916431"/>
            <a:chExt cx="1589531" cy="1557309"/>
          </a:xfrm>
        </p:grpSpPr>
        <p:sp>
          <p:nvSpPr>
            <p:cNvPr id="53" name="원형 94">
              <a:extLst>
                <a:ext uri="{FF2B5EF4-FFF2-40B4-BE49-F238E27FC236}">
                  <a16:creationId xmlns:a16="http://schemas.microsoft.com/office/drawing/2014/main" id="{0C55B2C4-2A46-4A4A-99E8-3E877F522521}"/>
                </a:ext>
              </a:extLst>
            </p:cNvPr>
            <p:cNvSpPr/>
            <p:nvPr/>
          </p:nvSpPr>
          <p:spPr bwMode="auto">
            <a:xfrm rot="5400000" flipH="1">
              <a:off x="5142118" y="2897873"/>
              <a:ext cx="1534651" cy="1571767"/>
            </a:xfrm>
            <a:prstGeom prst="pie">
              <a:avLst>
                <a:gd name="adj1" fmla="val 0"/>
                <a:gd name="adj2" fmla="val 5400000"/>
              </a:avLst>
            </a:prstGeom>
            <a:solidFill>
              <a:schemeClr val="accent5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600"/>
            </a:p>
          </p:txBody>
        </p:sp>
        <p:sp>
          <p:nvSpPr>
            <p:cNvPr id="54" name="원형 95">
              <a:extLst>
                <a:ext uri="{FF2B5EF4-FFF2-40B4-BE49-F238E27FC236}">
                  <a16:creationId xmlns:a16="http://schemas.microsoft.com/office/drawing/2014/main" id="{091257DA-56F3-4FAB-A8C4-5F0F281633E2}"/>
                </a:ext>
              </a:extLst>
            </p:cNvPr>
            <p:cNvSpPr/>
            <p:nvPr/>
          </p:nvSpPr>
          <p:spPr bwMode="auto">
            <a:xfrm flipH="1">
              <a:off x="5123560" y="2939089"/>
              <a:ext cx="1571767" cy="1534651"/>
            </a:xfrm>
            <a:prstGeom prst="pie">
              <a:avLst>
                <a:gd name="adj1" fmla="val 0"/>
                <a:gd name="adj2" fmla="val 5400000"/>
              </a:avLst>
            </a:prstGeom>
            <a:solidFill>
              <a:schemeClr val="accent6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600"/>
            </a:p>
          </p:txBody>
        </p:sp>
        <p:sp>
          <p:nvSpPr>
            <p:cNvPr id="55" name="원형 97">
              <a:extLst>
                <a:ext uri="{FF2B5EF4-FFF2-40B4-BE49-F238E27FC236}">
                  <a16:creationId xmlns:a16="http://schemas.microsoft.com/office/drawing/2014/main" id="{E93DFEC3-160D-4427-A6F2-41B5CD81125A}"/>
                </a:ext>
              </a:extLst>
            </p:cNvPr>
            <p:cNvSpPr/>
            <p:nvPr/>
          </p:nvSpPr>
          <p:spPr bwMode="auto">
            <a:xfrm>
              <a:off x="5141324" y="2939089"/>
              <a:ext cx="1571767" cy="1534651"/>
            </a:xfrm>
            <a:prstGeom prst="pie">
              <a:avLst>
                <a:gd name="adj1" fmla="val 0"/>
                <a:gd name="adj2" fmla="val 5400000"/>
              </a:avLst>
            </a:prstGeom>
            <a:solidFill>
              <a:schemeClr val="accent5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600"/>
            </a:p>
          </p:txBody>
        </p:sp>
        <p:grpSp>
          <p:nvGrpSpPr>
            <p:cNvPr id="56" name="그룹 55">
              <a:extLst>
                <a:ext uri="{FF2B5EF4-FFF2-40B4-BE49-F238E27FC236}">
                  <a16:creationId xmlns:a16="http://schemas.microsoft.com/office/drawing/2014/main" id="{79C75478-70FD-44C7-BDE8-22E4354CB463}"/>
                </a:ext>
              </a:extLst>
            </p:cNvPr>
            <p:cNvGrpSpPr/>
            <p:nvPr/>
          </p:nvGrpSpPr>
          <p:grpSpPr>
            <a:xfrm>
              <a:off x="5141322" y="2916433"/>
              <a:ext cx="1571767" cy="1534652"/>
              <a:chOff x="5141322" y="2916433"/>
              <a:chExt cx="1571767" cy="1534652"/>
            </a:xfrm>
          </p:grpSpPr>
          <p:sp>
            <p:nvSpPr>
              <p:cNvPr id="57" name="원형 96">
                <a:extLst>
                  <a:ext uri="{FF2B5EF4-FFF2-40B4-BE49-F238E27FC236}">
                    <a16:creationId xmlns:a16="http://schemas.microsoft.com/office/drawing/2014/main" id="{9901F695-853A-4900-B82A-6AE8024516A2}"/>
                  </a:ext>
                </a:extLst>
              </p:cNvPr>
              <p:cNvSpPr/>
              <p:nvPr/>
            </p:nvSpPr>
            <p:spPr bwMode="auto">
              <a:xfrm rot="16200000">
                <a:off x="5159880" y="2897875"/>
                <a:ext cx="1534652" cy="1571767"/>
              </a:xfrm>
              <a:prstGeom prst="pie">
                <a:avLst>
                  <a:gd name="adj1" fmla="val 0"/>
                  <a:gd name="adj2" fmla="val 5400000"/>
                </a:avLst>
              </a:prstGeom>
              <a:solidFill>
                <a:schemeClr val="accent6"/>
              </a:soli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600"/>
              </a:p>
            </p:txBody>
          </p:sp>
          <p:sp>
            <p:nvSpPr>
              <p:cNvPr id="58" name="타원 57">
                <a:extLst>
                  <a:ext uri="{FF2B5EF4-FFF2-40B4-BE49-F238E27FC236}">
                    <a16:creationId xmlns:a16="http://schemas.microsoft.com/office/drawing/2014/main" id="{658467CF-9BD6-4016-8525-84E99B10000D}"/>
                  </a:ext>
                </a:extLst>
              </p:cNvPr>
              <p:cNvSpPr/>
              <p:nvPr/>
            </p:nvSpPr>
            <p:spPr bwMode="auto">
              <a:xfrm>
                <a:off x="5311406" y="3123011"/>
                <a:ext cx="1196074" cy="116680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FFFFF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600"/>
              </a:p>
            </p:txBody>
          </p:sp>
        </p:grpSp>
      </p:grp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641536F0-5AFE-4588-8AB4-2FC4C81F14D7}"/>
              </a:ext>
            </a:extLst>
          </p:cNvPr>
          <p:cNvGrpSpPr/>
          <p:nvPr/>
        </p:nvGrpSpPr>
        <p:grpSpPr>
          <a:xfrm>
            <a:off x="5334287" y="2539891"/>
            <a:ext cx="899670" cy="877655"/>
            <a:chOff x="4326650" y="3891688"/>
            <a:chExt cx="1250374" cy="1250372"/>
          </a:xfrm>
        </p:grpSpPr>
        <p:sp>
          <p:nvSpPr>
            <p:cNvPr id="60" name="도넛 74">
              <a:extLst>
                <a:ext uri="{FF2B5EF4-FFF2-40B4-BE49-F238E27FC236}">
                  <a16:creationId xmlns:a16="http://schemas.microsoft.com/office/drawing/2014/main" id="{8DC3C54F-020E-4565-8A01-20360B3DE9A0}"/>
                </a:ext>
              </a:extLst>
            </p:cNvPr>
            <p:cNvSpPr/>
            <p:nvPr/>
          </p:nvSpPr>
          <p:spPr>
            <a:xfrm>
              <a:off x="4326650" y="3891688"/>
              <a:ext cx="1250374" cy="1250372"/>
            </a:xfrm>
            <a:prstGeom prst="donut">
              <a:avLst>
                <a:gd name="adj" fmla="val 10366"/>
              </a:avLst>
            </a:prstGeom>
            <a:solidFill>
              <a:schemeClr val="accent6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 sz="1400" b="1">
                <a:latin typeface="+mn-ea"/>
              </a:endParaRPr>
            </a:p>
          </p:txBody>
        </p:sp>
        <p:sp>
          <p:nvSpPr>
            <p:cNvPr id="61" name="타원 60">
              <a:extLst>
                <a:ext uri="{FF2B5EF4-FFF2-40B4-BE49-F238E27FC236}">
                  <a16:creationId xmlns:a16="http://schemas.microsoft.com/office/drawing/2014/main" id="{24446E16-CAAB-47FB-8637-B17526F9EE92}"/>
                </a:ext>
              </a:extLst>
            </p:cNvPr>
            <p:cNvSpPr/>
            <p:nvPr/>
          </p:nvSpPr>
          <p:spPr>
            <a:xfrm>
              <a:off x="4389666" y="3954704"/>
              <a:ext cx="1124341" cy="11243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>
                <a:latin typeface="+mn-ea"/>
              </a:endParaRPr>
            </a:p>
          </p:txBody>
        </p:sp>
        <p:sp>
          <p:nvSpPr>
            <p:cNvPr id="62" name="Rectangle 68">
              <a:extLst>
                <a:ext uri="{FF2B5EF4-FFF2-40B4-BE49-F238E27FC236}">
                  <a16:creationId xmlns:a16="http://schemas.microsoft.com/office/drawing/2014/main" id="{59D095CC-B0EB-4E78-9EA7-231D4F5CF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8284" y="4357070"/>
              <a:ext cx="1044201" cy="3069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ko-KR" altLang="en-US" sz="1400" b="1" kern="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+mn-ea"/>
                </a:rPr>
                <a:t>투명성</a:t>
              </a:r>
            </a:p>
          </p:txBody>
        </p:sp>
        <p:sp>
          <p:nvSpPr>
            <p:cNvPr id="63" name="타원 168">
              <a:extLst>
                <a:ext uri="{FF2B5EF4-FFF2-40B4-BE49-F238E27FC236}">
                  <a16:creationId xmlns:a16="http://schemas.microsoft.com/office/drawing/2014/main" id="{C2E37574-446E-4C9E-BE47-4A594578F069}"/>
                </a:ext>
              </a:extLst>
            </p:cNvPr>
            <p:cNvSpPr/>
            <p:nvPr/>
          </p:nvSpPr>
          <p:spPr>
            <a:xfrm>
              <a:off x="4443140" y="4752731"/>
              <a:ext cx="1017492" cy="326313"/>
            </a:xfrm>
            <a:custGeom>
              <a:avLst/>
              <a:gdLst/>
              <a:ahLst/>
              <a:cxnLst/>
              <a:rect l="l" t="t" r="r" b="b"/>
              <a:pathLst>
                <a:path w="1519369" h="487266">
                  <a:moveTo>
                    <a:pt x="0" y="0"/>
                  </a:moveTo>
                  <a:lnTo>
                    <a:pt x="1519369" y="0"/>
                  </a:lnTo>
                  <a:cubicBezTo>
                    <a:pt x="1388105" y="288138"/>
                    <a:pt x="1097149" y="487266"/>
                    <a:pt x="759684" y="487266"/>
                  </a:cubicBezTo>
                  <a:cubicBezTo>
                    <a:pt x="422219" y="487266"/>
                    <a:pt x="131263" y="288138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 sz="1400" b="1">
                <a:latin typeface="+mn-ea"/>
              </a:endParaRPr>
            </a:p>
          </p:txBody>
        </p:sp>
        <p:sp>
          <p:nvSpPr>
            <p:cNvPr id="64" name="Rectangle 68">
              <a:extLst>
                <a:ext uri="{FF2B5EF4-FFF2-40B4-BE49-F238E27FC236}">
                  <a16:creationId xmlns:a16="http://schemas.microsoft.com/office/drawing/2014/main" id="{99B23CB8-9763-464B-B76B-916AAA764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8284" y="4766009"/>
              <a:ext cx="1044201" cy="3069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ko-KR" sz="1400" b="1" ker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03</a:t>
              </a:r>
              <a:endParaRPr lang="ko-KR" altLang="en-US" sz="1400" b="1" ker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6E3F49F2-372C-47CA-A0F6-7864DD390FF9}"/>
              </a:ext>
            </a:extLst>
          </p:cNvPr>
          <p:cNvGrpSpPr/>
          <p:nvPr/>
        </p:nvGrpSpPr>
        <p:grpSpPr>
          <a:xfrm>
            <a:off x="2973276" y="2539891"/>
            <a:ext cx="899670" cy="877655"/>
            <a:chOff x="4326650" y="3891688"/>
            <a:chExt cx="1250374" cy="1250372"/>
          </a:xfrm>
        </p:grpSpPr>
        <p:sp>
          <p:nvSpPr>
            <p:cNvPr id="66" name="도넛 74">
              <a:extLst>
                <a:ext uri="{FF2B5EF4-FFF2-40B4-BE49-F238E27FC236}">
                  <a16:creationId xmlns:a16="http://schemas.microsoft.com/office/drawing/2014/main" id="{E691CAF0-AE2C-4234-B592-4DE120A32077}"/>
                </a:ext>
              </a:extLst>
            </p:cNvPr>
            <p:cNvSpPr/>
            <p:nvPr/>
          </p:nvSpPr>
          <p:spPr>
            <a:xfrm>
              <a:off x="4326650" y="3891688"/>
              <a:ext cx="1250374" cy="1250372"/>
            </a:xfrm>
            <a:prstGeom prst="donut">
              <a:avLst>
                <a:gd name="adj" fmla="val 10366"/>
              </a:avLst>
            </a:prstGeom>
            <a:solidFill>
              <a:schemeClr val="accent5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67" name="타원 66">
              <a:extLst>
                <a:ext uri="{FF2B5EF4-FFF2-40B4-BE49-F238E27FC236}">
                  <a16:creationId xmlns:a16="http://schemas.microsoft.com/office/drawing/2014/main" id="{E5326E06-2080-4677-9673-34C8AFAF1B13}"/>
                </a:ext>
              </a:extLst>
            </p:cNvPr>
            <p:cNvSpPr/>
            <p:nvPr/>
          </p:nvSpPr>
          <p:spPr>
            <a:xfrm>
              <a:off x="4389666" y="3954704"/>
              <a:ext cx="1124341" cy="11243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Rectangle 68">
              <a:extLst>
                <a:ext uri="{FF2B5EF4-FFF2-40B4-BE49-F238E27FC236}">
                  <a16:creationId xmlns:a16="http://schemas.microsoft.com/office/drawing/2014/main" id="{B6BCF5B7-7D50-473C-A773-79BBB80BF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8284" y="4357070"/>
              <a:ext cx="1044201" cy="3069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ko-KR" altLang="en-US" sz="1400" b="1" kern="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accent5">
                      <a:lumMod val="75000"/>
                    </a:schemeClr>
                  </a:solidFill>
                  <a:latin typeface="+mn-ea"/>
                </a:rPr>
                <a:t>공감</a:t>
              </a:r>
            </a:p>
          </p:txBody>
        </p:sp>
        <p:sp>
          <p:nvSpPr>
            <p:cNvPr id="69" name="타원 168">
              <a:extLst>
                <a:ext uri="{FF2B5EF4-FFF2-40B4-BE49-F238E27FC236}">
                  <a16:creationId xmlns:a16="http://schemas.microsoft.com/office/drawing/2014/main" id="{816A0655-02F1-4638-B599-49AF75226F53}"/>
                </a:ext>
              </a:extLst>
            </p:cNvPr>
            <p:cNvSpPr/>
            <p:nvPr/>
          </p:nvSpPr>
          <p:spPr>
            <a:xfrm>
              <a:off x="4443140" y="4752731"/>
              <a:ext cx="1017492" cy="326313"/>
            </a:xfrm>
            <a:custGeom>
              <a:avLst/>
              <a:gdLst/>
              <a:ahLst/>
              <a:cxnLst/>
              <a:rect l="l" t="t" r="r" b="b"/>
              <a:pathLst>
                <a:path w="1519369" h="487266">
                  <a:moveTo>
                    <a:pt x="0" y="0"/>
                  </a:moveTo>
                  <a:lnTo>
                    <a:pt x="1519369" y="0"/>
                  </a:lnTo>
                  <a:cubicBezTo>
                    <a:pt x="1388105" y="288138"/>
                    <a:pt x="1097149" y="487266"/>
                    <a:pt x="759684" y="487266"/>
                  </a:cubicBezTo>
                  <a:cubicBezTo>
                    <a:pt x="422219" y="487266"/>
                    <a:pt x="131263" y="288138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70" name="Rectangle 68">
              <a:extLst>
                <a:ext uri="{FF2B5EF4-FFF2-40B4-BE49-F238E27FC236}">
                  <a16:creationId xmlns:a16="http://schemas.microsoft.com/office/drawing/2014/main" id="{CBF0426E-9780-4329-9745-D38AE0E4F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8284" y="4780508"/>
              <a:ext cx="1044201" cy="3069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ko-KR" sz="1400" b="1" kern="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01</a:t>
              </a:r>
              <a:endParaRPr lang="ko-KR" altLang="en-US" sz="1400" b="1" kern="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D2FD57C6-FF0B-47E5-BCA8-AFE734A9DE16}"/>
              </a:ext>
            </a:extLst>
          </p:cNvPr>
          <p:cNvGrpSpPr/>
          <p:nvPr/>
        </p:nvGrpSpPr>
        <p:grpSpPr>
          <a:xfrm>
            <a:off x="2973276" y="4221836"/>
            <a:ext cx="899670" cy="877655"/>
            <a:chOff x="4326650" y="3891688"/>
            <a:chExt cx="1250374" cy="1250372"/>
          </a:xfrm>
        </p:grpSpPr>
        <p:sp>
          <p:nvSpPr>
            <p:cNvPr id="72" name="도넛 74">
              <a:extLst>
                <a:ext uri="{FF2B5EF4-FFF2-40B4-BE49-F238E27FC236}">
                  <a16:creationId xmlns:a16="http://schemas.microsoft.com/office/drawing/2014/main" id="{114C5BCA-6940-4D49-A45F-6D3165497FA4}"/>
                </a:ext>
              </a:extLst>
            </p:cNvPr>
            <p:cNvSpPr/>
            <p:nvPr/>
          </p:nvSpPr>
          <p:spPr>
            <a:xfrm>
              <a:off x="4326650" y="3891688"/>
              <a:ext cx="1250374" cy="1250372"/>
            </a:xfrm>
            <a:prstGeom prst="donut">
              <a:avLst>
                <a:gd name="adj" fmla="val 10366"/>
              </a:avLst>
            </a:prstGeom>
            <a:solidFill>
              <a:schemeClr val="accent6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 sz="1400" b="1">
                <a:latin typeface="+mn-ea"/>
              </a:endParaRPr>
            </a:p>
          </p:txBody>
        </p:sp>
        <p:sp>
          <p:nvSpPr>
            <p:cNvPr id="73" name="타원 72">
              <a:extLst>
                <a:ext uri="{FF2B5EF4-FFF2-40B4-BE49-F238E27FC236}">
                  <a16:creationId xmlns:a16="http://schemas.microsoft.com/office/drawing/2014/main" id="{DB66E33D-773C-4268-AE69-A9B8E2AC6655}"/>
                </a:ext>
              </a:extLst>
            </p:cNvPr>
            <p:cNvSpPr/>
            <p:nvPr/>
          </p:nvSpPr>
          <p:spPr>
            <a:xfrm>
              <a:off x="4389666" y="3954704"/>
              <a:ext cx="1124341" cy="11243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>
                <a:latin typeface="+mn-ea"/>
              </a:endParaRPr>
            </a:p>
          </p:txBody>
        </p:sp>
        <p:sp>
          <p:nvSpPr>
            <p:cNvPr id="74" name="Rectangle 68">
              <a:extLst>
                <a:ext uri="{FF2B5EF4-FFF2-40B4-BE49-F238E27FC236}">
                  <a16:creationId xmlns:a16="http://schemas.microsoft.com/office/drawing/2014/main" id="{4C32CFF5-A638-4459-883A-792674D39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8284" y="4357070"/>
              <a:ext cx="1044201" cy="3069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ko-KR" altLang="en-US" sz="1400" b="1" kern="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+mn-ea"/>
                </a:rPr>
                <a:t>전문성</a:t>
              </a:r>
            </a:p>
          </p:txBody>
        </p:sp>
        <p:sp>
          <p:nvSpPr>
            <p:cNvPr id="75" name="타원 168">
              <a:extLst>
                <a:ext uri="{FF2B5EF4-FFF2-40B4-BE49-F238E27FC236}">
                  <a16:creationId xmlns:a16="http://schemas.microsoft.com/office/drawing/2014/main" id="{305667ED-2FCB-4A37-83BD-8D58F4158756}"/>
                </a:ext>
              </a:extLst>
            </p:cNvPr>
            <p:cNvSpPr/>
            <p:nvPr/>
          </p:nvSpPr>
          <p:spPr>
            <a:xfrm>
              <a:off x="4443141" y="4752731"/>
              <a:ext cx="1017493" cy="326313"/>
            </a:xfrm>
            <a:custGeom>
              <a:avLst/>
              <a:gdLst/>
              <a:ahLst/>
              <a:cxnLst/>
              <a:rect l="l" t="t" r="r" b="b"/>
              <a:pathLst>
                <a:path w="1519369" h="487266">
                  <a:moveTo>
                    <a:pt x="0" y="0"/>
                  </a:moveTo>
                  <a:lnTo>
                    <a:pt x="1519369" y="0"/>
                  </a:lnTo>
                  <a:cubicBezTo>
                    <a:pt x="1388105" y="288138"/>
                    <a:pt x="1097149" y="487266"/>
                    <a:pt x="759684" y="487266"/>
                  </a:cubicBezTo>
                  <a:cubicBezTo>
                    <a:pt x="422219" y="487266"/>
                    <a:pt x="131263" y="288138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 sz="1400" b="1">
                <a:latin typeface="+mn-ea"/>
              </a:endParaRPr>
            </a:p>
          </p:txBody>
        </p:sp>
        <p:sp>
          <p:nvSpPr>
            <p:cNvPr id="76" name="Rectangle 68">
              <a:extLst>
                <a:ext uri="{FF2B5EF4-FFF2-40B4-BE49-F238E27FC236}">
                  <a16:creationId xmlns:a16="http://schemas.microsoft.com/office/drawing/2014/main" id="{C97F7868-C288-4ED5-B957-F1A9BE03E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8284" y="4775826"/>
              <a:ext cx="1044201" cy="3069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ko-KR" sz="1400" b="1" kern="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02</a:t>
              </a:r>
              <a:endParaRPr lang="ko-KR" altLang="en-US" sz="1400" b="1" kern="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52881DCC-EAED-4210-A483-6EEFEF460D7E}"/>
              </a:ext>
            </a:extLst>
          </p:cNvPr>
          <p:cNvGrpSpPr/>
          <p:nvPr/>
        </p:nvGrpSpPr>
        <p:grpSpPr>
          <a:xfrm>
            <a:off x="5334287" y="4202000"/>
            <a:ext cx="899670" cy="877655"/>
            <a:chOff x="4326650" y="3891688"/>
            <a:chExt cx="1250374" cy="1250372"/>
          </a:xfrm>
        </p:grpSpPr>
        <p:sp>
          <p:nvSpPr>
            <p:cNvPr id="78" name="도넛 74">
              <a:extLst>
                <a:ext uri="{FF2B5EF4-FFF2-40B4-BE49-F238E27FC236}">
                  <a16:creationId xmlns:a16="http://schemas.microsoft.com/office/drawing/2014/main" id="{7100F101-022A-4DA2-B476-2CEC7552B9C2}"/>
                </a:ext>
              </a:extLst>
            </p:cNvPr>
            <p:cNvSpPr/>
            <p:nvPr/>
          </p:nvSpPr>
          <p:spPr>
            <a:xfrm>
              <a:off x="4326650" y="3891688"/>
              <a:ext cx="1250374" cy="1250372"/>
            </a:xfrm>
            <a:prstGeom prst="donut">
              <a:avLst>
                <a:gd name="adj" fmla="val 10366"/>
              </a:avLst>
            </a:prstGeom>
            <a:solidFill>
              <a:schemeClr val="accent5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 sz="1400" b="1">
                <a:latin typeface="+mn-ea"/>
              </a:endParaRPr>
            </a:p>
          </p:txBody>
        </p:sp>
        <p:sp>
          <p:nvSpPr>
            <p:cNvPr id="79" name="타원 78">
              <a:extLst>
                <a:ext uri="{FF2B5EF4-FFF2-40B4-BE49-F238E27FC236}">
                  <a16:creationId xmlns:a16="http://schemas.microsoft.com/office/drawing/2014/main" id="{74EA3036-0859-45D1-88DA-1C46166B51FC}"/>
                </a:ext>
              </a:extLst>
            </p:cNvPr>
            <p:cNvSpPr/>
            <p:nvPr/>
          </p:nvSpPr>
          <p:spPr>
            <a:xfrm>
              <a:off x="4389666" y="3954704"/>
              <a:ext cx="1124341" cy="11243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>
                <a:latin typeface="+mn-ea"/>
              </a:endParaRPr>
            </a:p>
          </p:txBody>
        </p:sp>
        <p:sp>
          <p:nvSpPr>
            <p:cNvPr id="80" name="Rectangle 68">
              <a:extLst>
                <a:ext uri="{FF2B5EF4-FFF2-40B4-BE49-F238E27FC236}">
                  <a16:creationId xmlns:a16="http://schemas.microsoft.com/office/drawing/2014/main" id="{DA701D5B-6447-436B-8F91-B374A6C4D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8284" y="4357070"/>
              <a:ext cx="1044201" cy="3069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ko-KR" altLang="en-US" sz="1400" b="1" kern="0" dirty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accent5">
                      <a:lumMod val="75000"/>
                    </a:schemeClr>
                  </a:solidFill>
                  <a:latin typeface="+mn-ea"/>
                </a:rPr>
                <a:t>지속성</a:t>
              </a:r>
            </a:p>
          </p:txBody>
        </p:sp>
        <p:sp>
          <p:nvSpPr>
            <p:cNvPr id="81" name="타원 168">
              <a:extLst>
                <a:ext uri="{FF2B5EF4-FFF2-40B4-BE49-F238E27FC236}">
                  <a16:creationId xmlns:a16="http://schemas.microsoft.com/office/drawing/2014/main" id="{F5C552AE-2DD7-4770-BD12-46AEC252AF71}"/>
                </a:ext>
              </a:extLst>
            </p:cNvPr>
            <p:cNvSpPr/>
            <p:nvPr/>
          </p:nvSpPr>
          <p:spPr>
            <a:xfrm>
              <a:off x="4443140" y="4752731"/>
              <a:ext cx="1017492" cy="326313"/>
            </a:xfrm>
            <a:custGeom>
              <a:avLst/>
              <a:gdLst/>
              <a:ahLst/>
              <a:cxnLst/>
              <a:rect l="l" t="t" r="r" b="b"/>
              <a:pathLst>
                <a:path w="1519369" h="487266">
                  <a:moveTo>
                    <a:pt x="0" y="0"/>
                  </a:moveTo>
                  <a:lnTo>
                    <a:pt x="1519369" y="0"/>
                  </a:lnTo>
                  <a:cubicBezTo>
                    <a:pt x="1388105" y="288138"/>
                    <a:pt x="1097149" y="487266"/>
                    <a:pt x="759684" y="487266"/>
                  </a:cubicBezTo>
                  <a:cubicBezTo>
                    <a:pt x="422219" y="487266"/>
                    <a:pt x="131263" y="288138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en-US" sz="1400" b="1">
                <a:latin typeface="+mn-ea"/>
              </a:endParaRPr>
            </a:p>
          </p:txBody>
        </p:sp>
        <p:sp>
          <p:nvSpPr>
            <p:cNvPr id="82" name="Rectangle 68">
              <a:extLst>
                <a:ext uri="{FF2B5EF4-FFF2-40B4-BE49-F238E27FC236}">
                  <a16:creationId xmlns:a16="http://schemas.microsoft.com/office/drawing/2014/main" id="{ACB2D4EE-4123-427D-97EC-08C28DC67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8284" y="4791954"/>
              <a:ext cx="1044201" cy="3069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ko-KR" sz="1400" b="1" kern="0">
                  <a:ln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04</a:t>
              </a:r>
              <a:endParaRPr lang="ko-KR" altLang="en-US" sz="1400" b="1" kern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83" name="그룹 82">
            <a:extLst>
              <a:ext uri="{FF2B5EF4-FFF2-40B4-BE49-F238E27FC236}">
                <a16:creationId xmlns:a16="http://schemas.microsoft.com/office/drawing/2014/main" id="{B6A42C48-AFB4-499F-8E5C-26EF57D8908B}"/>
              </a:ext>
            </a:extLst>
          </p:cNvPr>
          <p:cNvGrpSpPr/>
          <p:nvPr/>
        </p:nvGrpSpPr>
        <p:grpSpPr>
          <a:xfrm>
            <a:off x="159293" y="2395687"/>
            <a:ext cx="2626457" cy="1235356"/>
            <a:chOff x="1174173" y="2830805"/>
            <a:chExt cx="3116527" cy="1235356"/>
          </a:xfrm>
        </p:grpSpPr>
        <p:sp>
          <p:nvSpPr>
            <p:cNvPr id="84" name="직사각형 83">
              <a:extLst>
                <a:ext uri="{FF2B5EF4-FFF2-40B4-BE49-F238E27FC236}">
                  <a16:creationId xmlns:a16="http://schemas.microsoft.com/office/drawing/2014/main" id="{3EB24A1A-6645-44D7-AFFD-CC33DFA27160}"/>
                </a:ext>
              </a:extLst>
            </p:cNvPr>
            <p:cNvSpPr/>
            <p:nvPr/>
          </p:nvSpPr>
          <p:spPr>
            <a:xfrm>
              <a:off x="1174173" y="3150846"/>
              <a:ext cx="3116527" cy="915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latinLnBrk="0">
                <a:lnSpc>
                  <a:spcPct val="114000"/>
                </a:lnSpc>
              </a:pPr>
              <a:r>
                <a:rPr lang="ko-KR" altLang="en-US" sz="1200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새롭게 도입된 교육시설안전 인증제도가 많은 </a:t>
              </a:r>
              <a:r>
                <a:rPr lang="ko-KR" altLang="en-US" sz="1200" b="1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국민들이 공감</a:t>
              </a:r>
              <a:r>
                <a:rPr lang="ko-KR" altLang="en-US" sz="1200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하고 학교 현장에 </a:t>
              </a:r>
              <a:r>
                <a:rPr lang="ko-KR" altLang="en-US" sz="1200" b="1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필요한 제도로 인식</a:t>
              </a:r>
              <a:r>
                <a:rPr lang="ko-KR" altLang="en-US" sz="1200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될 수 있도록 제도 운영</a:t>
              </a:r>
            </a:p>
          </p:txBody>
        </p:sp>
        <p:sp>
          <p:nvSpPr>
            <p:cNvPr id="85" name="직사각형 84">
              <a:extLst>
                <a:ext uri="{FF2B5EF4-FFF2-40B4-BE49-F238E27FC236}">
                  <a16:creationId xmlns:a16="http://schemas.microsoft.com/office/drawing/2014/main" id="{4E6B3D16-426D-4059-A422-D66186B818C2}"/>
                </a:ext>
              </a:extLst>
            </p:cNvPr>
            <p:cNvSpPr/>
            <p:nvPr/>
          </p:nvSpPr>
          <p:spPr>
            <a:xfrm>
              <a:off x="2061908" y="2830805"/>
              <a:ext cx="222879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600" b="1" spc="-150" dirty="0">
                  <a:ln>
                    <a:solidFill>
                      <a:schemeClr val="tx2">
                        <a:tint val="1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현장 중심</a:t>
              </a:r>
            </a:p>
          </p:txBody>
        </p:sp>
      </p:grpSp>
      <p:grpSp>
        <p:nvGrpSpPr>
          <p:cNvPr id="86" name="그룹 85">
            <a:extLst>
              <a:ext uri="{FF2B5EF4-FFF2-40B4-BE49-F238E27FC236}">
                <a16:creationId xmlns:a16="http://schemas.microsoft.com/office/drawing/2014/main" id="{06FF93DB-2B59-4D24-A318-2BEC5BF31693}"/>
              </a:ext>
            </a:extLst>
          </p:cNvPr>
          <p:cNvGrpSpPr/>
          <p:nvPr/>
        </p:nvGrpSpPr>
        <p:grpSpPr>
          <a:xfrm>
            <a:off x="159293" y="4115341"/>
            <a:ext cx="2626457" cy="1445862"/>
            <a:chOff x="1174173" y="4436158"/>
            <a:chExt cx="3116527" cy="1445862"/>
          </a:xfrm>
        </p:grpSpPr>
        <p:sp>
          <p:nvSpPr>
            <p:cNvPr id="87" name="직사각형 86">
              <a:extLst>
                <a:ext uri="{FF2B5EF4-FFF2-40B4-BE49-F238E27FC236}">
                  <a16:creationId xmlns:a16="http://schemas.microsoft.com/office/drawing/2014/main" id="{23B1666F-8CD2-4FA4-A50E-0A5DCA2F27E9}"/>
                </a:ext>
              </a:extLst>
            </p:cNvPr>
            <p:cNvSpPr/>
            <p:nvPr/>
          </p:nvSpPr>
          <p:spPr>
            <a:xfrm>
              <a:off x="1174173" y="4756199"/>
              <a:ext cx="3116527" cy="11258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latinLnBrk="0">
                <a:lnSpc>
                  <a:spcPct val="114000"/>
                </a:lnSpc>
              </a:pPr>
              <a:r>
                <a:rPr lang="ko-KR" altLang="en-US" sz="1200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학교의 시설</a:t>
              </a:r>
              <a:r>
                <a:rPr lang="en-US" altLang="ko-KR" sz="1200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, </a:t>
              </a:r>
              <a:r>
                <a:rPr lang="ko-KR" altLang="en-US" sz="1200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실내</a:t>
              </a:r>
              <a:r>
                <a:rPr lang="en-US" altLang="ko-KR" sz="1200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·</a:t>
              </a:r>
              <a:r>
                <a:rPr lang="ko-KR" altLang="en-US" sz="1200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외부 환경의 안전 여부를 </a:t>
              </a:r>
              <a:r>
                <a:rPr lang="ko-KR" altLang="en-US" sz="1200" b="1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전문가가 종합적으로 검증</a:t>
              </a:r>
              <a:r>
                <a:rPr lang="ko-KR" altLang="en-US" sz="1200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하고 </a:t>
              </a:r>
              <a:r>
                <a:rPr lang="ko-KR" altLang="en-US" sz="1200" b="1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취약요소에 대한 개선의견</a:t>
              </a:r>
              <a:r>
                <a:rPr lang="ko-KR" altLang="en-US" sz="1200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을 제시하여 사고예방 및 대응이 가능하도록 </a:t>
              </a:r>
              <a:r>
                <a:rPr lang="ko-KR" altLang="en-US" sz="1200" b="1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전문성 확보</a:t>
              </a:r>
            </a:p>
          </p:txBody>
        </p:sp>
        <p:sp>
          <p:nvSpPr>
            <p:cNvPr id="88" name="직사각형 87">
              <a:extLst>
                <a:ext uri="{FF2B5EF4-FFF2-40B4-BE49-F238E27FC236}">
                  <a16:creationId xmlns:a16="http://schemas.microsoft.com/office/drawing/2014/main" id="{5457E9CC-9D98-444F-9C79-A19F12F472E7}"/>
                </a:ext>
              </a:extLst>
            </p:cNvPr>
            <p:cNvSpPr/>
            <p:nvPr/>
          </p:nvSpPr>
          <p:spPr>
            <a:xfrm>
              <a:off x="2061908" y="4436158"/>
              <a:ext cx="222879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600" b="1" spc="-150" dirty="0">
                  <a:ln>
                    <a:solidFill>
                      <a:schemeClr val="tx2">
                        <a:tint val="1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전문성 확보</a:t>
              </a:r>
            </a:p>
          </p:txBody>
        </p:sp>
      </p:grpSp>
      <p:grpSp>
        <p:nvGrpSpPr>
          <p:cNvPr id="89" name="그룹 88">
            <a:extLst>
              <a:ext uri="{FF2B5EF4-FFF2-40B4-BE49-F238E27FC236}">
                <a16:creationId xmlns:a16="http://schemas.microsoft.com/office/drawing/2014/main" id="{DFC5BFE0-D1A0-47F0-97B0-4A361565D2D6}"/>
              </a:ext>
            </a:extLst>
          </p:cNvPr>
          <p:cNvGrpSpPr/>
          <p:nvPr/>
        </p:nvGrpSpPr>
        <p:grpSpPr>
          <a:xfrm>
            <a:off x="6536242" y="2395687"/>
            <a:ext cx="2465675" cy="1445862"/>
            <a:chOff x="8041192" y="2830805"/>
            <a:chExt cx="3108251" cy="1445862"/>
          </a:xfrm>
        </p:grpSpPr>
        <p:sp>
          <p:nvSpPr>
            <p:cNvPr id="90" name="직사각형 89">
              <a:extLst>
                <a:ext uri="{FF2B5EF4-FFF2-40B4-BE49-F238E27FC236}">
                  <a16:creationId xmlns:a16="http://schemas.microsoft.com/office/drawing/2014/main" id="{6A04B178-8E3B-4055-8CE6-1CF13F20A7FB}"/>
                </a:ext>
              </a:extLst>
            </p:cNvPr>
            <p:cNvSpPr/>
            <p:nvPr/>
          </p:nvSpPr>
          <p:spPr>
            <a:xfrm>
              <a:off x="8041192" y="3150846"/>
              <a:ext cx="3108251" cy="11258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atinLnBrk="0">
                <a:lnSpc>
                  <a:spcPct val="114000"/>
                </a:lnSpc>
              </a:pPr>
              <a:r>
                <a:rPr lang="ko-KR" altLang="en-US" sz="1200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학교의 </a:t>
              </a:r>
              <a:r>
                <a:rPr lang="ko-KR" altLang="en-US" sz="1200" b="1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인증결과를 공개</a:t>
              </a:r>
              <a:r>
                <a:rPr lang="ko-KR" altLang="en-US" sz="1200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하여 우리가 다니는 </a:t>
              </a:r>
              <a:r>
                <a:rPr lang="ko-KR" altLang="en-US" sz="1200" b="1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학교에 대한 안전 척도를 알 수</a:t>
              </a:r>
              <a:r>
                <a:rPr lang="ko-KR" altLang="en-US" sz="1200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있도록 하여 학교가 </a:t>
              </a:r>
              <a:r>
                <a:rPr lang="ko-KR" altLang="en-US" sz="1200" b="1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가장 안전한 공간</a:t>
              </a:r>
              <a:r>
                <a:rPr lang="ko-KR" altLang="en-US" sz="1200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이 될 수 있도록 관리</a:t>
              </a:r>
            </a:p>
          </p:txBody>
        </p:sp>
        <p:sp>
          <p:nvSpPr>
            <p:cNvPr id="91" name="직사각형 90">
              <a:extLst>
                <a:ext uri="{FF2B5EF4-FFF2-40B4-BE49-F238E27FC236}">
                  <a16:creationId xmlns:a16="http://schemas.microsoft.com/office/drawing/2014/main" id="{EB042730-FAF8-44D2-A8C4-55EF78AC4CCD}"/>
                </a:ext>
              </a:extLst>
            </p:cNvPr>
            <p:cNvSpPr/>
            <p:nvPr/>
          </p:nvSpPr>
          <p:spPr>
            <a:xfrm>
              <a:off x="8041193" y="2830805"/>
              <a:ext cx="222879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600" b="1" spc="-150" dirty="0">
                  <a:ln>
                    <a:solidFill>
                      <a:schemeClr val="tx2">
                        <a:tint val="1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대국민 공개</a:t>
              </a:r>
            </a:p>
          </p:txBody>
        </p:sp>
      </p:grpSp>
      <p:grpSp>
        <p:nvGrpSpPr>
          <p:cNvPr id="92" name="그룹 91">
            <a:extLst>
              <a:ext uri="{FF2B5EF4-FFF2-40B4-BE49-F238E27FC236}">
                <a16:creationId xmlns:a16="http://schemas.microsoft.com/office/drawing/2014/main" id="{F6FC4A07-4410-4401-BC39-AFEAA54E373C}"/>
              </a:ext>
            </a:extLst>
          </p:cNvPr>
          <p:cNvGrpSpPr/>
          <p:nvPr/>
        </p:nvGrpSpPr>
        <p:grpSpPr>
          <a:xfrm>
            <a:off x="6536243" y="4115341"/>
            <a:ext cx="2480383" cy="1866875"/>
            <a:chOff x="8041192" y="4436158"/>
            <a:chExt cx="3126794" cy="1866875"/>
          </a:xfrm>
        </p:grpSpPr>
        <p:sp>
          <p:nvSpPr>
            <p:cNvPr id="93" name="직사각형 92">
              <a:extLst>
                <a:ext uri="{FF2B5EF4-FFF2-40B4-BE49-F238E27FC236}">
                  <a16:creationId xmlns:a16="http://schemas.microsoft.com/office/drawing/2014/main" id="{8E4274E3-7D93-4338-ADCA-C559D10E3B6C}"/>
                </a:ext>
              </a:extLst>
            </p:cNvPr>
            <p:cNvSpPr/>
            <p:nvPr/>
          </p:nvSpPr>
          <p:spPr>
            <a:xfrm>
              <a:off x="8041192" y="4756199"/>
              <a:ext cx="3126794" cy="15468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atinLnBrk="0">
                <a:lnSpc>
                  <a:spcPct val="114000"/>
                </a:lnSpc>
              </a:pPr>
              <a:r>
                <a:rPr lang="ko-KR" altLang="en-US" sz="1200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학교의 </a:t>
              </a:r>
              <a:r>
                <a:rPr lang="ko-KR" altLang="en-US" sz="1200" b="1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취약요소 발굴</a:t>
              </a:r>
              <a:r>
                <a:rPr lang="en-US" altLang="ko-KR" sz="1200" b="1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-</a:t>
              </a:r>
              <a:r>
                <a:rPr lang="ko-KR" altLang="en-US" sz="1200" b="1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투자</a:t>
              </a:r>
              <a:r>
                <a:rPr lang="en-US" altLang="ko-KR" sz="1200" b="1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-</a:t>
              </a:r>
              <a:r>
                <a:rPr lang="ko-KR" altLang="en-US" sz="1200" b="1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개선 등 환류</a:t>
              </a:r>
              <a:r>
                <a:rPr lang="ko-KR" altLang="en-US" sz="1200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체계를 구축하고 인증 </a:t>
              </a:r>
              <a:r>
                <a:rPr lang="ko-KR" altLang="en-US" sz="1200" b="1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기준에 충족</a:t>
              </a:r>
              <a:r>
                <a:rPr lang="ko-KR" altLang="en-US" sz="1200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하는 평가항목의 </a:t>
              </a:r>
              <a:r>
                <a:rPr lang="ko-KR" altLang="en-US" sz="1200" b="1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비중은 낮추고</a:t>
              </a:r>
              <a:r>
                <a:rPr lang="ko-KR" altLang="en-US" sz="1200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미래 </a:t>
              </a:r>
              <a:r>
                <a:rPr lang="ko-KR" altLang="en-US" sz="1200" b="1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환경변화</a:t>
              </a:r>
              <a:r>
                <a:rPr lang="ko-KR" altLang="en-US" sz="1200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에 따라 학교구성원의 눈높이에 맞는 </a:t>
              </a:r>
              <a:r>
                <a:rPr lang="ko-KR" altLang="en-US" sz="1200" b="1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인증 항목</a:t>
              </a:r>
              <a:r>
                <a:rPr lang="ko-KR" altLang="en-US" sz="1200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을 </a:t>
              </a:r>
              <a:r>
                <a:rPr lang="ko-KR" altLang="en-US" sz="1200" b="1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새롭게 반영</a:t>
              </a:r>
              <a:r>
                <a:rPr lang="ko-KR" altLang="en-US" sz="1200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하여 제도의 </a:t>
              </a:r>
              <a:r>
                <a:rPr lang="ko-KR" altLang="en-US" sz="1200" b="1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지속성 보장</a:t>
              </a:r>
            </a:p>
          </p:txBody>
        </p:sp>
        <p:sp>
          <p:nvSpPr>
            <p:cNvPr id="94" name="직사각형 93">
              <a:extLst>
                <a:ext uri="{FF2B5EF4-FFF2-40B4-BE49-F238E27FC236}">
                  <a16:creationId xmlns:a16="http://schemas.microsoft.com/office/drawing/2014/main" id="{60802E05-01D7-419A-86A0-A50C8DE1E106}"/>
                </a:ext>
              </a:extLst>
            </p:cNvPr>
            <p:cNvSpPr/>
            <p:nvPr/>
          </p:nvSpPr>
          <p:spPr>
            <a:xfrm>
              <a:off x="8041193" y="4436158"/>
              <a:ext cx="222879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600" b="1" spc="-150" dirty="0">
                  <a:ln>
                    <a:solidFill>
                      <a:schemeClr val="tx2">
                        <a:tint val="1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안전환경 조성</a:t>
              </a:r>
            </a:p>
          </p:txBody>
        </p:sp>
      </p:grpSp>
      <p:sp>
        <p:nvSpPr>
          <p:cNvPr id="95" name="직사각형 94">
            <a:extLst>
              <a:ext uri="{FF2B5EF4-FFF2-40B4-BE49-F238E27FC236}">
                <a16:creationId xmlns:a16="http://schemas.microsoft.com/office/drawing/2014/main" id="{BA16B463-1616-47D8-A9D2-BEF5FAC993CD}"/>
              </a:ext>
            </a:extLst>
          </p:cNvPr>
          <p:cNvSpPr/>
          <p:nvPr/>
        </p:nvSpPr>
        <p:spPr>
          <a:xfrm>
            <a:off x="4094754" y="3526280"/>
            <a:ext cx="9873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600" b="1" spc="-150" dirty="0">
                <a:ln>
                  <a:solidFill>
                    <a:schemeClr val="tx2">
                      <a:tint val="1000"/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ea"/>
              </a:rPr>
              <a:t>안전인증</a:t>
            </a:r>
            <a:r>
              <a:rPr lang="en-US" altLang="ko-KR" sz="1600" b="1" spc="-150" dirty="0">
                <a:ln>
                  <a:solidFill>
                    <a:schemeClr val="tx2">
                      <a:tint val="1000"/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ea"/>
              </a:rPr>
              <a:t> </a:t>
            </a:r>
            <a:br>
              <a:rPr lang="en-US" altLang="ko-KR" sz="1600" b="1" spc="-150" dirty="0">
                <a:ln>
                  <a:solidFill>
                    <a:schemeClr val="tx2">
                      <a:tint val="1000"/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ea"/>
              </a:rPr>
            </a:br>
            <a:r>
              <a:rPr lang="ko-KR" altLang="en-US" sz="1600" b="1" spc="-150" dirty="0">
                <a:ln>
                  <a:solidFill>
                    <a:schemeClr val="tx2">
                      <a:tint val="1000"/>
                      <a:alpha val="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ea"/>
              </a:rPr>
              <a:t>정책방향</a:t>
            </a:r>
            <a:endParaRPr lang="ko-KR" altLang="en-US" sz="1600" dirty="0">
              <a:latin typeface="+mn-ea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1CAF3CD-AE99-486B-ADA6-F040F0302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DEC37-46E7-4A1C-A0DA-02DFD91F0224}" type="slidenum">
              <a:rPr lang="ko-KR" altLang="en-US" smtClean="0"/>
              <a:pPr>
                <a:defRPr/>
              </a:pPr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6367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A851DE76-56AA-42EC-9FDF-662EC46F8E07}"/>
              </a:ext>
            </a:extLst>
          </p:cNvPr>
          <p:cNvGrpSpPr/>
          <p:nvPr/>
        </p:nvGrpSpPr>
        <p:grpSpPr>
          <a:xfrm>
            <a:off x="-14513" y="1"/>
            <a:ext cx="9158514" cy="6887028"/>
            <a:chOff x="-14513" y="1"/>
            <a:chExt cx="9158514" cy="6887028"/>
          </a:xfrm>
        </p:grpSpPr>
        <p:sp>
          <p:nvSpPr>
            <p:cNvPr id="68" name="직사각형 67">
              <a:extLst>
                <a:ext uri="{FF2B5EF4-FFF2-40B4-BE49-F238E27FC236}">
                  <a16:creationId xmlns:a16="http://schemas.microsoft.com/office/drawing/2014/main" id="{78C8E68B-CD94-46E4-9FFF-C8AE6487B024}"/>
                </a:ext>
              </a:extLst>
            </p:cNvPr>
            <p:cNvSpPr/>
            <p:nvPr/>
          </p:nvSpPr>
          <p:spPr>
            <a:xfrm>
              <a:off x="-1471" y="1"/>
              <a:ext cx="9145472" cy="68749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KoPub돋움체 Medium" pitchFamily="2" charset="-127"/>
                <a:ea typeface="KoPub돋움체 Medium" pitchFamily="2" charset="-127"/>
              </a:endParaRPr>
            </a:p>
          </p:txBody>
        </p:sp>
        <p:grpSp>
          <p:nvGrpSpPr>
            <p:cNvPr id="72" name="그룹 71">
              <a:extLst>
                <a:ext uri="{FF2B5EF4-FFF2-40B4-BE49-F238E27FC236}">
                  <a16:creationId xmlns:a16="http://schemas.microsoft.com/office/drawing/2014/main" id="{375E022B-FA6B-4486-9C19-37711D0F4764}"/>
                </a:ext>
              </a:extLst>
            </p:cNvPr>
            <p:cNvGrpSpPr/>
            <p:nvPr/>
          </p:nvGrpSpPr>
          <p:grpSpPr>
            <a:xfrm>
              <a:off x="-14513" y="4083243"/>
              <a:ext cx="9158514" cy="2803786"/>
              <a:chOff x="-18565" y="7063739"/>
              <a:chExt cx="6876566" cy="2842754"/>
            </a:xfrm>
            <a:solidFill>
              <a:schemeClr val="bg1">
                <a:alpha val="18000"/>
              </a:schemeClr>
            </a:solidFill>
          </p:grpSpPr>
          <p:sp>
            <p:nvSpPr>
              <p:cNvPr id="73" name="직각 삼각형 105">
                <a:extLst>
                  <a:ext uri="{FF2B5EF4-FFF2-40B4-BE49-F238E27FC236}">
                    <a16:creationId xmlns:a16="http://schemas.microsoft.com/office/drawing/2014/main" id="{F1D82A98-9A9D-41C4-B2CB-428E2D90E83D}"/>
                  </a:ext>
                </a:extLst>
              </p:cNvPr>
              <p:cNvSpPr/>
              <p:nvPr/>
            </p:nvSpPr>
            <p:spPr>
              <a:xfrm>
                <a:off x="-18564" y="7063739"/>
                <a:ext cx="6876565" cy="2836118"/>
              </a:xfrm>
              <a:custGeom>
                <a:avLst/>
                <a:gdLst/>
                <a:ahLst/>
                <a:cxnLst/>
                <a:rect l="l" t="t" r="r" b="b"/>
                <a:pathLst>
                  <a:path w="6876565" h="2836118">
                    <a:moveTo>
                      <a:pt x="0" y="0"/>
                    </a:moveTo>
                    <a:cubicBezTo>
                      <a:pt x="1036278" y="0"/>
                      <a:pt x="5669361" y="1779530"/>
                      <a:pt x="6876565" y="2559703"/>
                    </a:cubicBezTo>
                    <a:lnTo>
                      <a:pt x="6876565" y="2836118"/>
                    </a:lnTo>
                    <a:lnTo>
                      <a:pt x="0" y="28361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latin typeface="KoPub돋움체 Medium" pitchFamily="2" charset="-127"/>
                  <a:ea typeface="KoPub돋움체 Medium" pitchFamily="2" charset="-127"/>
                </a:endParaRPr>
              </a:p>
            </p:txBody>
          </p:sp>
          <p:sp>
            <p:nvSpPr>
              <p:cNvPr id="74" name="직사각형 34">
                <a:extLst>
                  <a:ext uri="{FF2B5EF4-FFF2-40B4-BE49-F238E27FC236}">
                    <a16:creationId xmlns:a16="http://schemas.microsoft.com/office/drawing/2014/main" id="{8E6541D8-8644-4317-8B31-9E71A8135EE8}"/>
                  </a:ext>
                </a:extLst>
              </p:cNvPr>
              <p:cNvSpPr/>
              <p:nvPr/>
            </p:nvSpPr>
            <p:spPr>
              <a:xfrm flipV="1">
                <a:off x="-18565" y="7733933"/>
                <a:ext cx="6876565" cy="2172560"/>
              </a:xfrm>
              <a:custGeom>
                <a:avLst/>
                <a:gdLst/>
                <a:ahLst/>
                <a:cxnLst/>
                <a:rect l="l" t="t" r="r" b="b"/>
                <a:pathLst>
                  <a:path w="6876565" h="2172560">
                    <a:moveTo>
                      <a:pt x="2078224" y="2172540"/>
                    </a:moveTo>
                    <a:cubicBezTo>
                      <a:pt x="3892184" y="2175649"/>
                      <a:pt x="5400685" y="1818429"/>
                      <a:pt x="6876565" y="1487950"/>
                    </a:cubicBezTo>
                    <a:lnTo>
                      <a:pt x="6876565" y="0"/>
                    </a:lnTo>
                    <a:lnTo>
                      <a:pt x="0" y="0"/>
                    </a:lnTo>
                    <a:lnTo>
                      <a:pt x="0" y="2012899"/>
                    </a:lnTo>
                    <a:cubicBezTo>
                      <a:pt x="740237" y="2124129"/>
                      <a:pt x="1428806" y="2171426"/>
                      <a:pt x="2078224" y="21725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latin typeface="KoPub돋움체 Medium" pitchFamily="2" charset="-127"/>
                  <a:ea typeface="KoPub돋움체 Medium" pitchFamily="2" charset="-127"/>
                </a:endParaRPr>
              </a:p>
            </p:txBody>
          </p:sp>
          <p:sp>
            <p:nvSpPr>
              <p:cNvPr id="75" name="직각 삼각형 4">
                <a:extLst>
                  <a:ext uri="{FF2B5EF4-FFF2-40B4-BE49-F238E27FC236}">
                    <a16:creationId xmlns:a16="http://schemas.microsoft.com/office/drawing/2014/main" id="{4DD81B1E-3746-4965-8945-592B8B50D951}"/>
                  </a:ext>
                </a:extLst>
              </p:cNvPr>
              <p:cNvSpPr/>
              <p:nvPr/>
            </p:nvSpPr>
            <p:spPr>
              <a:xfrm flipH="1">
                <a:off x="2121044" y="7771939"/>
                <a:ext cx="4736956" cy="2127919"/>
              </a:xfrm>
              <a:custGeom>
                <a:avLst/>
                <a:gdLst/>
                <a:ahLst/>
                <a:cxnLst/>
                <a:rect l="l" t="t" r="r" b="b"/>
                <a:pathLst>
                  <a:path w="4736956" h="2127919">
                    <a:moveTo>
                      <a:pt x="0" y="0"/>
                    </a:moveTo>
                    <a:lnTo>
                      <a:pt x="0" y="2127919"/>
                    </a:lnTo>
                    <a:lnTo>
                      <a:pt x="4736956" y="2127919"/>
                    </a:lnTo>
                    <a:cubicBezTo>
                      <a:pt x="3615442" y="1870329"/>
                      <a:pt x="2382082" y="86659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latin typeface="KoPub돋움체 Medium" pitchFamily="2" charset="-127"/>
                  <a:ea typeface="KoPub돋움체 Medium" pitchFamily="2" charset="-127"/>
                </a:endParaRPr>
              </a:p>
            </p:txBody>
          </p:sp>
        </p:grpSp>
        <p:pic>
          <p:nvPicPr>
            <p:cNvPr id="77" name="Picture 6" descr="교육부 국문 좌우">
              <a:extLst>
                <a:ext uri="{FF2B5EF4-FFF2-40B4-BE49-F238E27FC236}">
                  <a16:creationId xmlns:a16="http://schemas.microsoft.com/office/drawing/2014/main" id="{07EDC29A-595A-4107-BDF2-18B858CE3C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4132" y="181401"/>
              <a:ext cx="351816" cy="527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F3FB950-5C7B-4ABA-AEB2-C5EA9F42FFF5}"/>
              </a:ext>
            </a:extLst>
          </p:cNvPr>
          <p:cNvSpPr txBox="1"/>
          <p:nvPr/>
        </p:nvSpPr>
        <p:spPr>
          <a:xfrm>
            <a:off x="3317329" y="3124921"/>
            <a:ext cx="2509341" cy="6232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ko-KR" altLang="en-US" sz="3600" b="1" spc="-75" dirty="0">
                <a:solidFill>
                  <a:schemeClr val="bg1"/>
                </a:solidFill>
                <a:latin typeface="+mn-ea"/>
              </a:rPr>
              <a:t>감사합니다</a:t>
            </a:r>
            <a:r>
              <a:rPr lang="en-US" altLang="ko-KR" sz="3600" b="1" spc="-75" dirty="0">
                <a:solidFill>
                  <a:schemeClr val="bg1"/>
                </a:solidFill>
                <a:latin typeface="+mn-ea"/>
              </a:rPr>
              <a:t>.</a:t>
            </a:r>
            <a:endParaRPr lang="ko-KR" altLang="en-US" sz="3600" b="1" spc="-75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617C28F-9F70-4BB3-B857-D8C20FF35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DEC37-46E7-4A1C-A0DA-02DFD91F0224}" type="slidenum">
              <a:rPr lang="ko-KR" altLang="en-US" smtClean="0"/>
              <a:pPr>
                <a:defRPr/>
              </a:pPr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4388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A851DE76-56AA-42EC-9FDF-662EC46F8E07}"/>
              </a:ext>
            </a:extLst>
          </p:cNvPr>
          <p:cNvGrpSpPr/>
          <p:nvPr/>
        </p:nvGrpSpPr>
        <p:grpSpPr>
          <a:xfrm>
            <a:off x="-14513" y="1"/>
            <a:ext cx="9158514" cy="6887028"/>
            <a:chOff x="-14513" y="1"/>
            <a:chExt cx="9158514" cy="6887028"/>
          </a:xfrm>
        </p:grpSpPr>
        <p:sp>
          <p:nvSpPr>
            <p:cNvPr id="68" name="직사각형 67">
              <a:extLst>
                <a:ext uri="{FF2B5EF4-FFF2-40B4-BE49-F238E27FC236}">
                  <a16:creationId xmlns:a16="http://schemas.microsoft.com/office/drawing/2014/main" id="{78C8E68B-CD94-46E4-9FFF-C8AE6487B024}"/>
                </a:ext>
              </a:extLst>
            </p:cNvPr>
            <p:cNvSpPr/>
            <p:nvPr/>
          </p:nvSpPr>
          <p:spPr>
            <a:xfrm>
              <a:off x="-1471" y="1"/>
              <a:ext cx="9145472" cy="68749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KoPub돋움체 Medium" pitchFamily="2" charset="-127"/>
                <a:ea typeface="KoPub돋움체 Medium" pitchFamily="2" charset="-127"/>
              </a:endParaRPr>
            </a:p>
          </p:txBody>
        </p:sp>
        <p:sp>
          <p:nvSpPr>
            <p:cNvPr id="71" name="직사각형 70">
              <a:extLst>
                <a:ext uri="{FF2B5EF4-FFF2-40B4-BE49-F238E27FC236}">
                  <a16:creationId xmlns:a16="http://schemas.microsoft.com/office/drawing/2014/main" id="{165AB962-5DEC-4B4B-BD7C-E8B08432668D}"/>
                </a:ext>
              </a:extLst>
            </p:cNvPr>
            <p:cNvSpPr/>
            <p:nvPr/>
          </p:nvSpPr>
          <p:spPr>
            <a:xfrm>
              <a:off x="1302003" y="2683135"/>
              <a:ext cx="728466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ko-KR" sz="4400" b="1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/>
                  <a:ea typeface="HY헤드라인M"/>
                </a:rPr>
                <a:t>01. </a:t>
              </a:r>
              <a:r>
                <a:rPr lang="ko-KR" altLang="en-US" sz="4400" b="1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/>
                  <a:ea typeface="HY헤드라인M"/>
                </a:rPr>
                <a:t>교육시설법 체계</a:t>
              </a:r>
              <a:endParaRPr lang="en-US" altLang="ko-KR" sz="4400" spc="300" dirty="0">
                <a:solidFill>
                  <a:schemeClr val="accent4">
                    <a:lumMod val="40000"/>
                    <a:lumOff val="60000"/>
                  </a:schemeClr>
                </a:solidFill>
                <a:latin typeface="HY헤드라인M"/>
                <a:ea typeface="HY헤드라인M"/>
              </a:endParaRPr>
            </a:p>
          </p:txBody>
        </p:sp>
        <p:grpSp>
          <p:nvGrpSpPr>
            <p:cNvPr id="72" name="그룹 71">
              <a:extLst>
                <a:ext uri="{FF2B5EF4-FFF2-40B4-BE49-F238E27FC236}">
                  <a16:creationId xmlns:a16="http://schemas.microsoft.com/office/drawing/2014/main" id="{375E022B-FA6B-4486-9C19-37711D0F4764}"/>
                </a:ext>
              </a:extLst>
            </p:cNvPr>
            <p:cNvGrpSpPr/>
            <p:nvPr/>
          </p:nvGrpSpPr>
          <p:grpSpPr>
            <a:xfrm>
              <a:off x="-14513" y="4083243"/>
              <a:ext cx="9158514" cy="2803786"/>
              <a:chOff x="-18565" y="7063739"/>
              <a:chExt cx="6876566" cy="2842754"/>
            </a:xfrm>
            <a:solidFill>
              <a:schemeClr val="bg1">
                <a:alpha val="18000"/>
              </a:schemeClr>
            </a:solidFill>
          </p:grpSpPr>
          <p:sp>
            <p:nvSpPr>
              <p:cNvPr id="73" name="직각 삼각형 105">
                <a:extLst>
                  <a:ext uri="{FF2B5EF4-FFF2-40B4-BE49-F238E27FC236}">
                    <a16:creationId xmlns:a16="http://schemas.microsoft.com/office/drawing/2014/main" id="{F1D82A98-9A9D-41C4-B2CB-428E2D90E83D}"/>
                  </a:ext>
                </a:extLst>
              </p:cNvPr>
              <p:cNvSpPr/>
              <p:nvPr/>
            </p:nvSpPr>
            <p:spPr>
              <a:xfrm>
                <a:off x="-18564" y="7063739"/>
                <a:ext cx="6876565" cy="2836118"/>
              </a:xfrm>
              <a:custGeom>
                <a:avLst/>
                <a:gdLst/>
                <a:ahLst/>
                <a:cxnLst/>
                <a:rect l="l" t="t" r="r" b="b"/>
                <a:pathLst>
                  <a:path w="6876565" h="2836118">
                    <a:moveTo>
                      <a:pt x="0" y="0"/>
                    </a:moveTo>
                    <a:cubicBezTo>
                      <a:pt x="1036278" y="0"/>
                      <a:pt x="5669361" y="1779530"/>
                      <a:pt x="6876565" y="2559703"/>
                    </a:cubicBezTo>
                    <a:lnTo>
                      <a:pt x="6876565" y="2836118"/>
                    </a:lnTo>
                    <a:lnTo>
                      <a:pt x="0" y="28361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latin typeface="KoPub돋움체 Medium" pitchFamily="2" charset="-127"/>
                  <a:ea typeface="KoPub돋움체 Medium" pitchFamily="2" charset="-127"/>
                </a:endParaRPr>
              </a:p>
            </p:txBody>
          </p:sp>
          <p:sp>
            <p:nvSpPr>
              <p:cNvPr id="74" name="직사각형 34">
                <a:extLst>
                  <a:ext uri="{FF2B5EF4-FFF2-40B4-BE49-F238E27FC236}">
                    <a16:creationId xmlns:a16="http://schemas.microsoft.com/office/drawing/2014/main" id="{8E6541D8-8644-4317-8B31-9E71A8135EE8}"/>
                  </a:ext>
                </a:extLst>
              </p:cNvPr>
              <p:cNvSpPr/>
              <p:nvPr/>
            </p:nvSpPr>
            <p:spPr>
              <a:xfrm flipV="1">
                <a:off x="-18565" y="7733933"/>
                <a:ext cx="6876565" cy="2172560"/>
              </a:xfrm>
              <a:custGeom>
                <a:avLst/>
                <a:gdLst/>
                <a:ahLst/>
                <a:cxnLst/>
                <a:rect l="l" t="t" r="r" b="b"/>
                <a:pathLst>
                  <a:path w="6876565" h="2172560">
                    <a:moveTo>
                      <a:pt x="2078224" y="2172540"/>
                    </a:moveTo>
                    <a:cubicBezTo>
                      <a:pt x="3892184" y="2175649"/>
                      <a:pt x="5400685" y="1818429"/>
                      <a:pt x="6876565" y="1487950"/>
                    </a:cubicBezTo>
                    <a:lnTo>
                      <a:pt x="6876565" y="0"/>
                    </a:lnTo>
                    <a:lnTo>
                      <a:pt x="0" y="0"/>
                    </a:lnTo>
                    <a:lnTo>
                      <a:pt x="0" y="2012899"/>
                    </a:lnTo>
                    <a:cubicBezTo>
                      <a:pt x="740237" y="2124129"/>
                      <a:pt x="1428806" y="2171426"/>
                      <a:pt x="2078224" y="21725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latin typeface="KoPub돋움체 Medium" pitchFamily="2" charset="-127"/>
                  <a:ea typeface="KoPub돋움체 Medium" pitchFamily="2" charset="-127"/>
                </a:endParaRPr>
              </a:p>
            </p:txBody>
          </p:sp>
          <p:sp>
            <p:nvSpPr>
              <p:cNvPr id="75" name="직각 삼각형 4">
                <a:extLst>
                  <a:ext uri="{FF2B5EF4-FFF2-40B4-BE49-F238E27FC236}">
                    <a16:creationId xmlns:a16="http://schemas.microsoft.com/office/drawing/2014/main" id="{4DD81B1E-3746-4965-8945-592B8B50D951}"/>
                  </a:ext>
                </a:extLst>
              </p:cNvPr>
              <p:cNvSpPr/>
              <p:nvPr/>
            </p:nvSpPr>
            <p:spPr>
              <a:xfrm flipH="1">
                <a:off x="2121044" y="7771939"/>
                <a:ext cx="4736956" cy="2127919"/>
              </a:xfrm>
              <a:custGeom>
                <a:avLst/>
                <a:gdLst/>
                <a:ahLst/>
                <a:cxnLst/>
                <a:rect l="l" t="t" r="r" b="b"/>
                <a:pathLst>
                  <a:path w="4736956" h="2127919">
                    <a:moveTo>
                      <a:pt x="0" y="0"/>
                    </a:moveTo>
                    <a:lnTo>
                      <a:pt x="0" y="2127919"/>
                    </a:lnTo>
                    <a:lnTo>
                      <a:pt x="4736956" y="2127919"/>
                    </a:lnTo>
                    <a:cubicBezTo>
                      <a:pt x="3615442" y="1870329"/>
                      <a:pt x="2382082" y="86659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latin typeface="KoPub돋움체 Medium" pitchFamily="2" charset="-127"/>
                  <a:ea typeface="KoPub돋움체 Medium" pitchFamily="2" charset="-127"/>
                </a:endParaRPr>
              </a:p>
            </p:txBody>
          </p:sp>
        </p:grpSp>
        <p:pic>
          <p:nvPicPr>
            <p:cNvPr id="77" name="Picture 6" descr="교육부 국문 좌우">
              <a:extLst>
                <a:ext uri="{FF2B5EF4-FFF2-40B4-BE49-F238E27FC236}">
                  <a16:creationId xmlns:a16="http://schemas.microsoft.com/office/drawing/2014/main" id="{07EDC29A-595A-4107-BDF2-18B858CE3C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4132" y="181401"/>
              <a:ext cx="351816" cy="527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69F1038-99A4-4D8C-BA98-B0AA674B5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90DDEC37-46E7-4A1C-A0DA-02DFD91F0224}" type="slidenum">
              <a:rPr lang="ko-KR" altLang="en-US" smtClean="0"/>
              <a:pPr>
                <a:defRPr/>
              </a:pPr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2938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_x804338920" descr="EMB00001048067f">
            <a:extLst>
              <a:ext uri="{FF2B5EF4-FFF2-40B4-BE49-F238E27FC236}">
                <a16:creationId xmlns:a16="http://schemas.microsoft.com/office/drawing/2014/main" id="{134F91E4-FE81-4E84-940A-A17F88314E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7" t="30406" b="51140"/>
          <a:stretch/>
        </p:blipFill>
        <p:spPr bwMode="auto">
          <a:xfrm flipH="1">
            <a:off x="-2" y="0"/>
            <a:ext cx="9144001" cy="821246"/>
          </a:xfrm>
          <a:prstGeom prst="rect">
            <a:avLst/>
          </a:prstGeom>
          <a:gradFill>
            <a:gsLst>
              <a:gs pos="0">
                <a:srgbClr val="0070C0"/>
              </a:gs>
              <a:gs pos="85000">
                <a:schemeClr val="accent1">
                  <a:lumMod val="40000"/>
                  <a:lumOff val="60000"/>
                </a:schemeClr>
              </a:gs>
              <a:gs pos="72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8900000" scaled="1"/>
          </a:gradFill>
        </p:spPr>
      </p:pic>
      <p:pic>
        <p:nvPicPr>
          <p:cNvPr id="20" name="Picture 6" descr="교육부 국문 좌우">
            <a:extLst>
              <a:ext uri="{FF2B5EF4-FFF2-40B4-BE49-F238E27FC236}">
                <a16:creationId xmlns:a16="http://schemas.microsoft.com/office/drawing/2014/main" id="{42A1431B-90AF-47C2-934B-3F4B54ECC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132" y="181401"/>
            <a:ext cx="351816" cy="52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B678F48F-38A6-4C74-9CEA-76291EF07FB2}"/>
              </a:ext>
            </a:extLst>
          </p:cNvPr>
          <p:cNvSpPr/>
          <p:nvPr/>
        </p:nvSpPr>
        <p:spPr>
          <a:xfrm>
            <a:off x="481781" y="1181908"/>
            <a:ext cx="63318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000" b="1" spc="-150" dirty="0">
                <a:ln>
                  <a:solidFill>
                    <a:schemeClr val="tx2">
                      <a:tint val="1000"/>
                      <a:alpha val="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ea"/>
              </a:rPr>
              <a:t>01. </a:t>
            </a:r>
            <a:r>
              <a:rPr lang="ko-KR" altLang="en-US" sz="2000" b="1" spc="-150" dirty="0">
                <a:ln>
                  <a:solidFill>
                    <a:schemeClr val="tx2">
                      <a:tint val="1000"/>
                      <a:alpha val="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ea"/>
              </a:rPr>
              <a:t>교육시설법 주요 용어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AD2234-1D72-4692-9FE0-6B2493E23806}"/>
              </a:ext>
            </a:extLst>
          </p:cNvPr>
          <p:cNvSpPr txBox="1"/>
          <p:nvPr/>
        </p:nvSpPr>
        <p:spPr>
          <a:xfrm>
            <a:off x="457147" y="1731137"/>
            <a:ext cx="7425106" cy="2104242"/>
          </a:xfrm>
          <a:prstGeom prst="roundRect">
            <a:avLst>
              <a:gd name="adj" fmla="val 4040"/>
            </a:avLst>
          </a:prstGeom>
          <a:solidFill>
            <a:schemeClr val="bg1"/>
          </a:solidFill>
          <a:ln>
            <a:solidFill>
              <a:srgbClr val="70AD47"/>
            </a:solidFill>
          </a:ln>
        </p:spPr>
        <p:txBody>
          <a:bodyPr wrap="square" tIns="180000" rtlCol="0" anchor="ctr" anchorCtr="0">
            <a:noAutofit/>
          </a:bodyPr>
          <a:lstStyle/>
          <a:p>
            <a:pPr marL="126000" indent="-126000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altLang="ko-KR" sz="1400" dirty="0">
              <a:ln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126000" indent="-126000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「유아교육법」 제</a:t>
            </a:r>
            <a:r>
              <a:rPr lang="en-US" altLang="ko-KR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</a:t>
            </a:r>
            <a:r>
              <a:rPr lang="ko-KR" altLang="en-US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조제</a:t>
            </a:r>
            <a:r>
              <a:rPr lang="en-US" altLang="ko-KR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</a:t>
            </a:r>
            <a:r>
              <a:rPr lang="ko-KR" altLang="en-US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호에 따른 유치원</a:t>
            </a:r>
            <a:endParaRPr lang="en-US" altLang="ko-KR" sz="1400" dirty="0">
              <a:ln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126000" indent="-126000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「초</a:t>
            </a:r>
            <a:r>
              <a:rPr lang="en-US" altLang="ko-KR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·</a:t>
            </a:r>
            <a:r>
              <a:rPr lang="ko-KR" altLang="en-US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중등교육법」 제</a:t>
            </a:r>
            <a:r>
              <a:rPr lang="en-US" altLang="ko-KR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</a:t>
            </a:r>
            <a:r>
              <a:rPr lang="ko-KR" altLang="en-US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조에 따른 학교</a:t>
            </a:r>
          </a:p>
          <a:p>
            <a:pPr marL="126000" indent="-126000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400" b="1" u="sng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「고등교육법」 제</a:t>
            </a:r>
            <a:r>
              <a:rPr lang="en-US" altLang="ko-KR" sz="1400" b="1" u="sng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</a:t>
            </a:r>
            <a:r>
              <a:rPr lang="ko-KR" altLang="en-US" sz="1400" b="1" u="sng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조에 따른 학교</a:t>
            </a:r>
            <a:r>
              <a:rPr lang="en-US" altLang="ko-KR" sz="1400" b="1" u="sng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(</a:t>
            </a:r>
            <a:r>
              <a:rPr lang="ko-KR" altLang="en-US" sz="1400" b="1" u="sng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국</a:t>
            </a:r>
            <a:r>
              <a:rPr lang="en-US" altLang="ko-KR" sz="1400" b="1" u="sng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·</a:t>
            </a:r>
            <a:r>
              <a:rPr lang="ko-KR" altLang="en-US" sz="1400" b="1" u="sng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공</a:t>
            </a:r>
            <a:r>
              <a:rPr lang="en-US" altLang="ko-KR" sz="1400" b="1" u="sng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·</a:t>
            </a:r>
            <a:r>
              <a:rPr lang="ko-KR" altLang="en-US" sz="1400" b="1" u="sng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사립 대학</a:t>
            </a:r>
            <a:r>
              <a:rPr lang="en-US" altLang="ko-KR" sz="1400" b="1" u="sng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)</a:t>
            </a:r>
          </a:p>
          <a:p>
            <a:pPr marL="126000" indent="-126000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「평생교육법」 제</a:t>
            </a:r>
            <a:r>
              <a:rPr lang="en-US" altLang="ko-KR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31</a:t>
            </a:r>
            <a:r>
              <a:rPr lang="ko-KR" altLang="en-US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조제</a:t>
            </a:r>
            <a:r>
              <a:rPr lang="en-US" altLang="ko-KR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</a:t>
            </a:r>
            <a:r>
              <a:rPr lang="ko-KR" altLang="en-US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항 및 제</a:t>
            </a:r>
            <a:r>
              <a:rPr lang="en-US" altLang="ko-KR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4</a:t>
            </a:r>
            <a:r>
              <a:rPr lang="ko-KR" altLang="en-US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항에 따른 학력</a:t>
            </a:r>
            <a:r>
              <a:rPr lang="en-US" altLang="ko-KR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·</a:t>
            </a:r>
            <a:r>
              <a:rPr lang="ko-KR" altLang="en-US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학위가 인정되는 평생교육시설</a:t>
            </a:r>
          </a:p>
          <a:p>
            <a:pPr marL="126000" indent="-126000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다른 법률에 따라 설치된 각급 학교</a:t>
            </a:r>
            <a:r>
              <a:rPr lang="en-US" altLang="ko-KR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(</a:t>
            </a:r>
            <a:r>
              <a:rPr lang="ko-KR" altLang="en-US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과학기술원</a:t>
            </a:r>
            <a:r>
              <a:rPr lang="en-US" altLang="ko-KR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  <a:r>
              <a:rPr lang="ko-KR" altLang="en-US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전통문화대학교 등</a:t>
            </a:r>
            <a:r>
              <a:rPr lang="en-US" altLang="ko-KR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)</a:t>
            </a:r>
          </a:p>
          <a:p>
            <a:pPr marL="126000" indent="-126000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「지방교육자치에 관한 법률」 제</a:t>
            </a:r>
            <a:r>
              <a:rPr lang="en-US" altLang="ko-KR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32</a:t>
            </a:r>
            <a:r>
              <a:rPr lang="ko-KR" altLang="en-US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조에 따른 교육기관의 시설</a:t>
            </a:r>
          </a:p>
          <a:p>
            <a:pPr marL="126000" indent="-126000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altLang="ko-KR" sz="1400" dirty="0">
              <a:ln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FDCC64-ECE0-454E-A738-422489237152}"/>
              </a:ext>
            </a:extLst>
          </p:cNvPr>
          <p:cNvSpPr txBox="1"/>
          <p:nvPr/>
        </p:nvSpPr>
        <p:spPr>
          <a:xfrm>
            <a:off x="736781" y="1600217"/>
            <a:ext cx="2077137" cy="309881"/>
          </a:xfrm>
          <a:prstGeom prst="roundRect">
            <a:avLst>
              <a:gd name="adj" fmla="val 50000"/>
            </a:avLst>
          </a:prstGeom>
          <a:solidFill>
            <a:srgbClr val="70AD47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Bef>
                <a:spcPts val="500"/>
              </a:spcBef>
            </a:pPr>
            <a:r>
              <a:rPr lang="ko-KR" altLang="en-US" sz="1400" b="1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교육시설</a:t>
            </a:r>
            <a:endParaRPr lang="en-US" altLang="ko-KR" sz="1400" b="1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FF0C9A-E828-49AC-ABA9-7E6A1142A541}"/>
              </a:ext>
            </a:extLst>
          </p:cNvPr>
          <p:cNvSpPr txBox="1"/>
          <p:nvPr/>
        </p:nvSpPr>
        <p:spPr>
          <a:xfrm>
            <a:off x="457147" y="4064383"/>
            <a:ext cx="7425106" cy="614433"/>
          </a:xfrm>
          <a:prstGeom prst="roundRect">
            <a:avLst>
              <a:gd name="adj" fmla="val 12918"/>
            </a:avLst>
          </a:prstGeom>
          <a:solidFill>
            <a:schemeClr val="bg1"/>
          </a:solidFill>
          <a:ln>
            <a:solidFill>
              <a:srgbClr val="70AD47"/>
            </a:solidFill>
          </a:ln>
        </p:spPr>
        <p:txBody>
          <a:bodyPr wrap="square" tIns="180000" rtlCol="0" anchor="ctr" anchorCtr="0">
            <a:noAutofit/>
          </a:bodyPr>
          <a:lstStyle/>
          <a:p>
            <a:pPr marL="126000" indent="-126000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400" b="1" u="sng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교육시설의 관리책임자로 규정된 사람이나 소유자</a:t>
            </a:r>
            <a:r>
              <a:rPr lang="en-US" altLang="ko-KR" sz="1400" b="1" u="sng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(</a:t>
            </a:r>
            <a:r>
              <a:rPr lang="ko-KR" altLang="en-US" sz="1400" b="1" u="sng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학교장</a:t>
            </a:r>
            <a:r>
              <a:rPr lang="en-US" altLang="ko-KR" sz="1400" b="1" u="sng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E53CF5-BB14-4D94-AC16-2177DD43A39F}"/>
              </a:ext>
            </a:extLst>
          </p:cNvPr>
          <p:cNvSpPr txBox="1"/>
          <p:nvPr/>
        </p:nvSpPr>
        <p:spPr>
          <a:xfrm>
            <a:off x="736781" y="3933463"/>
            <a:ext cx="2077137" cy="309881"/>
          </a:xfrm>
          <a:prstGeom prst="roundRect">
            <a:avLst>
              <a:gd name="adj" fmla="val 50000"/>
            </a:avLst>
          </a:prstGeom>
          <a:solidFill>
            <a:srgbClr val="70AD47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Bef>
                <a:spcPts val="500"/>
              </a:spcBef>
            </a:pPr>
            <a:r>
              <a:rPr lang="ko-KR" altLang="en-US" sz="1400" b="1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교육시설의 장</a:t>
            </a:r>
            <a:endParaRPr lang="en-US" altLang="ko-KR" sz="1400" b="1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6E564D-15A8-4915-98D1-EB600EA572C0}"/>
              </a:ext>
            </a:extLst>
          </p:cNvPr>
          <p:cNvSpPr txBox="1"/>
          <p:nvPr/>
        </p:nvSpPr>
        <p:spPr>
          <a:xfrm>
            <a:off x="457147" y="4885595"/>
            <a:ext cx="7425106" cy="1649898"/>
          </a:xfrm>
          <a:prstGeom prst="roundRect">
            <a:avLst>
              <a:gd name="adj" fmla="val 5767"/>
            </a:avLst>
          </a:prstGeom>
          <a:solidFill>
            <a:schemeClr val="bg1"/>
          </a:solidFill>
          <a:ln>
            <a:solidFill>
              <a:srgbClr val="70AD47"/>
            </a:solidFill>
          </a:ln>
        </p:spPr>
        <p:txBody>
          <a:bodyPr wrap="square" tIns="180000" rtlCol="0" anchor="ctr" anchorCtr="0">
            <a:noAutofit/>
          </a:bodyPr>
          <a:lstStyle/>
          <a:p>
            <a:pPr marL="126000" indent="-126000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공</a:t>
            </a:r>
            <a:r>
              <a:rPr lang="en-US" altLang="ko-KR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·</a:t>
            </a:r>
            <a:r>
              <a:rPr lang="ko-KR" altLang="en-US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사립 유</a:t>
            </a:r>
            <a:r>
              <a:rPr lang="en-US" altLang="ko-KR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  <a:r>
              <a:rPr lang="ko-KR" altLang="en-US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초</a:t>
            </a:r>
            <a:r>
              <a:rPr lang="en-US" altLang="ko-KR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  <a:r>
              <a:rPr lang="ko-KR" altLang="en-US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중</a:t>
            </a:r>
            <a:r>
              <a:rPr lang="en-US" altLang="ko-KR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  <a:r>
              <a:rPr lang="ko-KR" altLang="en-US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고</a:t>
            </a:r>
            <a:r>
              <a:rPr lang="en-US" altLang="ko-KR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  <a:r>
              <a:rPr lang="ko-KR" altLang="en-US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특수학교는 시</a:t>
            </a:r>
            <a:r>
              <a:rPr lang="en-US" altLang="ko-KR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·</a:t>
            </a:r>
            <a:r>
              <a:rPr lang="ko-KR" altLang="en-US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도 교육청</a:t>
            </a:r>
          </a:p>
          <a:p>
            <a:pPr marL="126000" indent="-126000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국립 유</a:t>
            </a:r>
            <a:r>
              <a:rPr lang="en-US" altLang="ko-KR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  <a:r>
              <a:rPr lang="ko-KR" altLang="en-US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초</a:t>
            </a:r>
            <a:r>
              <a:rPr lang="en-US" altLang="ko-KR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  <a:r>
              <a:rPr lang="ko-KR" altLang="en-US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중</a:t>
            </a:r>
            <a:r>
              <a:rPr lang="en-US" altLang="ko-KR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  <a:r>
              <a:rPr lang="ko-KR" altLang="en-US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고</a:t>
            </a:r>
            <a:r>
              <a:rPr lang="en-US" altLang="ko-KR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  <a:r>
              <a:rPr lang="ko-KR" altLang="en-US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특수학교는 각 중앙부처</a:t>
            </a:r>
            <a:r>
              <a:rPr lang="en-US" altLang="ko-KR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(</a:t>
            </a:r>
            <a:r>
              <a:rPr lang="ko-KR" altLang="en-US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교육부</a:t>
            </a:r>
            <a:r>
              <a:rPr lang="en-US" altLang="ko-KR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  <a:r>
              <a:rPr lang="ko-KR" altLang="en-US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문화체육관광부</a:t>
            </a:r>
            <a:r>
              <a:rPr lang="en-US" altLang="ko-KR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  <a:r>
              <a:rPr lang="ko-KR" altLang="en-US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해양수산부 등</a:t>
            </a:r>
            <a:r>
              <a:rPr lang="en-US" altLang="ko-KR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)</a:t>
            </a:r>
          </a:p>
          <a:p>
            <a:pPr marL="126000" indent="-126000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400" b="1" u="sng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국립</a:t>
            </a:r>
            <a:r>
              <a:rPr lang="en-US" altLang="ko-KR" sz="1400" b="1" u="sng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  <a:r>
              <a:rPr lang="ko-KR" altLang="en-US" sz="1400" b="1" u="sng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사립대학교는 교육부장관</a:t>
            </a:r>
            <a:r>
              <a:rPr lang="en-US" altLang="ko-KR" sz="1400" b="1" u="sng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  <a:r>
              <a:rPr lang="ko-KR" altLang="en-US" sz="1400" b="1" u="sng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공립대학교는 관할 지자체장</a:t>
            </a:r>
            <a:r>
              <a:rPr lang="en-US" altLang="ko-KR" sz="1400" b="1" u="sng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(</a:t>
            </a:r>
            <a:r>
              <a:rPr lang="ko-KR" altLang="en-US" sz="1400" b="1" u="sng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도립대학교</a:t>
            </a:r>
            <a:r>
              <a:rPr lang="en-US" altLang="ko-KR" sz="1400" b="1" u="sng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)</a:t>
            </a:r>
          </a:p>
          <a:p>
            <a:pPr marL="126000" indent="-126000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400" b="1" u="sng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타 법에 따라 설치된 대학교 등은 소관 각 중앙부처</a:t>
            </a:r>
            <a:r>
              <a:rPr lang="en-US" altLang="ko-KR" sz="1400" b="1" u="sng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(</a:t>
            </a:r>
            <a:r>
              <a:rPr lang="ko-KR" altLang="en-US" sz="1400" b="1" u="sng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과학기술정보통신부</a:t>
            </a:r>
            <a:r>
              <a:rPr lang="en-US" altLang="ko-KR" sz="1400" b="1" u="sng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  <a:r>
              <a:rPr lang="ko-KR" altLang="en-US" sz="1400" b="1" u="sng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고용노동부 등</a:t>
            </a:r>
            <a:r>
              <a:rPr lang="en-US" altLang="ko-KR" sz="1400" b="1" u="sng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8BAB4A-EAD3-41E7-B465-C6213C5B4C6A}"/>
              </a:ext>
            </a:extLst>
          </p:cNvPr>
          <p:cNvSpPr txBox="1"/>
          <p:nvPr/>
        </p:nvSpPr>
        <p:spPr>
          <a:xfrm>
            <a:off x="736781" y="4754675"/>
            <a:ext cx="2077137" cy="309881"/>
          </a:xfrm>
          <a:prstGeom prst="roundRect">
            <a:avLst>
              <a:gd name="adj" fmla="val 50000"/>
            </a:avLst>
          </a:prstGeom>
          <a:solidFill>
            <a:srgbClr val="70AD47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Bef>
                <a:spcPts val="500"/>
              </a:spcBef>
            </a:pPr>
            <a:r>
              <a:rPr lang="ko-KR" altLang="en-US" sz="1400" b="1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rPr>
              <a:t>감독기관</a:t>
            </a:r>
            <a:endParaRPr lang="en-US" altLang="ko-KR" sz="1400" b="1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1999767-0958-464F-885A-8E20F1CD4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DEC37-46E7-4A1C-A0DA-02DFD91F0224}" type="slidenum">
              <a:rPr lang="ko-KR" altLang="en-US" smtClean="0"/>
              <a:pPr>
                <a:defRPr/>
              </a:pPr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7554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_x804338920" descr="EMB00001048067f">
            <a:extLst>
              <a:ext uri="{FF2B5EF4-FFF2-40B4-BE49-F238E27FC236}">
                <a16:creationId xmlns:a16="http://schemas.microsoft.com/office/drawing/2014/main" id="{134F91E4-FE81-4E84-940A-A17F88314E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7" t="30406" b="51140"/>
          <a:stretch/>
        </p:blipFill>
        <p:spPr bwMode="auto">
          <a:xfrm flipH="1">
            <a:off x="-2" y="0"/>
            <a:ext cx="9144001" cy="821246"/>
          </a:xfrm>
          <a:prstGeom prst="rect">
            <a:avLst/>
          </a:prstGeom>
          <a:gradFill>
            <a:gsLst>
              <a:gs pos="0">
                <a:srgbClr val="0070C0"/>
              </a:gs>
              <a:gs pos="85000">
                <a:schemeClr val="accent1">
                  <a:lumMod val="40000"/>
                  <a:lumOff val="60000"/>
                </a:schemeClr>
              </a:gs>
              <a:gs pos="72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8900000" scaled="1"/>
          </a:gradFill>
        </p:spPr>
      </p:pic>
      <p:pic>
        <p:nvPicPr>
          <p:cNvPr id="20" name="Picture 6" descr="교육부 국문 좌우">
            <a:extLst>
              <a:ext uri="{FF2B5EF4-FFF2-40B4-BE49-F238E27FC236}">
                <a16:creationId xmlns:a16="http://schemas.microsoft.com/office/drawing/2014/main" id="{42A1431B-90AF-47C2-934B-3F4B54ECC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132" y="181401"/>
            <a:ext cx="351816" cy="52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B678F48F-38A6-4C74-9CEA-76291EF07FB2}"/>
              </a:ext>
            </a:extLst>
          </p:cNvPr>
          <p:cNvSpPr/>
          <p:nvPr/>
        </p:nvSpPr>
        <p:spPr>
          <a:xfrm>
            <a:off x="481781" y="1191533"/>
            <a:ext cx="63318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000" b="1" spc="-150" dirty="0">
                <a:ln>
                  <a:solidFill>
                    <a:schemeClr val="tx2">
                      <a:tint val="1000"/>
                      <a:alpha val="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ea"/>
              </a:rPr>
              <a:t>02. </a:t>
            </a:r>
            <a:r>
              <a:rPr lang="ko-KR" altLang="en-US" sz="2000" b="1" spc="-150" dirty="0">
                <a:ln>
                  <a:solidFill>
                    <a:schemeClr val="tx2">
                      <a:tint val="1000"/>
                      <a:alpha val="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ea"/>
              </a:rPr>
              <a:t>교육시설법 주요 내용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A41D22F3-8B37-45A3-B62B-F5B51D4D5765}"/>
              </a:ext>
            </a:extLst>
          </p:cNvPr>
          <p:cNvGrpSpPr/>
          <p:nvPr/>
        </p:nvGrpSpPr>
        <p:grpSpPr>
          <a:xfrm>
            <a:off x="485683" y="2101986"/>
            <a:ext cx="8377702" cy="4047537"/>
            <a:chOff x="1253247" y="2120598"/>
            <a:chExt cx="10018823" cy="4765499"/>
          </a:xfrm>
        </p:grpSpPr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B6218A9D-3EEC-43B1-ABF5-24927C7BC913}"/>
                </a:ext>
              </a:extLst>
            </p:cNvPr>
            <p:cNvGrpSpPr/>
            <p:nvPr/>
          </p:nvGrpSpPr>
          <p:grpSpPr>
            <a:xfrm>
              <a:off x="1253247" y="3008498"/>
              <a:ext cx="9685506" cy="2667790"/>
              <a:chOff x="1258111" y="3247630"/>
              <a:chExt cx="9685506" cy="2667790"/>
            </a:xfrm>
            <a:solidFill>
              <a:schemeClr val="bg1">
                <a:lumMod val="85000"/>
              </a:schemeClr>
            </a:solidFill>
          </p:grpSpPr>
          <p:grpSp>
            <p:nvGrpSpPr>
              <p:cNvPr id="14" name="그룹 13">
                <a:extLst>
                  <a:ext uri="{FF2B5EF4-FFF2-40B4-BE49-F238E27FC236}">
                    <a16:creationId xmlns:a16="http://schemas.microsoft.com/office/drawing/2014/main" id="{D79F8403-9E90-481A-B3F8-C25158273215}"/>
                  </a:ext>
                </a:extLst>
              </p:cNvPr>
              <p:cNvGrpSpPr/>
              <p:nvPr/>
            </p:nvGrpSpPr>
            <p:grpSpPr>
              <a:xfrm flipV="1">
                <a:off x="1258111" y="3247630"/>
                <a:ext cx="5006718" cy="2667790"/>
                <a:chOff x="1487348" y="2303308"/>
                <a:chExt cx="3077649" cy="1639901"/>
              </a:xfrm>
              <a:grpFill/>
            </p:grpSpPr>
            <p:sp>
              <p:nvSpPr>
                <p:cNvPr id="28" name="도넛 1">
                  <a:extLst>
                    <a:ext uri="{FF2B5EF4-FFF2-40B4-BE49-F238E27FC236}">
                      <a16:creationId xmlns:a16="http://schemas.microsoft.com/office/drawing/2014/main" id="{6FAA1116-1B19-444C-9787-5C0CED0A6430}"/>
                    </a:ext>
                  </a:extLst>
                </p:cNvPr>
                <p:cNvSpPr/>
                <p:nvPr/>
              </p:nvSpPr>
              <p:spPr>
                <a:xfrm rot="16200000">
                  <a:off x="1897323" y="2713283"/>
                  <a:ext cx="819951" cy="1639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951" h="1639901">
                      <a:moveTo>
                        <a:pt x="819951" y="0"/>
                      </a:moveTo>
                      <a:lnTo>
                        <a:pt x="819951" y="204118"/>
                      </a:lnTo>
                      <a:cubicBezTo>
                        <a:pt x="479836" y="204118"/>
                        <a:pt x="204119" y="479836"/>
                        <a:pt x="204119" y="819951"/>
                      </a:cubicBezTo>
                      <a:cubicBezTo>
                        <a:pt x="204119" y="1160065"/>
                        <a:pt x="479836" y="1435783"/>
                        <a:pt x="819951" y="1435783"/>
                      </a:cubicBezTo>
                      <a:lnTo>
                        <a:pt x="819951" y="1639901"/>
                      </a:lnTo>
                      <a:cubicBezTo>
                        <a:pt x="367105" y="1639901"/>
                        <a:pt x="0" y="1272797"/>
                        <a:pt x="0" y="819951"/>
                      </a:cubicBezTo>
                      <a:cubicBezTo>
                        <a:pt x="0" y="367105"/>
                        <a:pt x="367105" y="0"/>
                        <a:pt x="81995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>
                    <a:solidFill>
                      <a:schemeClr val="tx1"/>
                    </a:solidFill>
                    <a:latin typeface="+mn-ea"/>
                  </a:endParaRPr>
                </a:p>
              </p:txBody>
            </p:sp>
            <p:sp>
              <p:nvSpPr>
                <p:cNvPr id="29" name="도넛 1">
                  <a:extLst>
                    <a:ext uri="{FF2B5EF4-FFF2-40B4-BE49-F238E27FC236}">
                      <a16:creationId xmlns:a16="http://schemas.microsoft.com/office/drawing/2014/main" id="{31719C9E-F200-4303-9F44-D04776953E77}"/>
                    </a:ext>
                  </a:extLst>
                </p:cNvPr>
                <p:cNvSpPr/>
                <p:nvPr/>
              </p:nvSpPr>
              <p:spPr>
                <a:xfrm rot="16200000">
                  <a:off x="3335071" y="1893333"/>
                  <a:ext cx="819951" cy="1639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116" h="2088232">
                      <a:moveTo>
                        <a:pt x="0" y="0"/>
                      </a:moveTo>
                      <a:cubicBezTo>
                        <a:pt x="576649" y="0"/>
                        <a:pt x="1044116" y="467467"/>
                        <a:pt x="1044116" y="1044116"/>
                      </a:cubicBezTo>
                      <a:cubicBezTo>
                        <a:pt x="1044116" y="1620765"/>
                        <a:pt x="576649" y="2088232"/>
                        <a:pt x="0" y="2088232"/>
                      </a:cubicBezTo>
                      <a:lnTo>
                        <a:pt x="0" y="1828310"/>
                      </a:lnTo>
                      <a:cubicBezTo>
                        <a:pt x="433098" y="1828310"/>
                        <a:pt x="784194" y="1477214"/>
                        <a:pt x="784194" y="1044116"/>
                      </a:cubicBezTo>
                      <a:cubicBezTo>
                        <a:pt x="784194" y="611018"/>
                        <a:pt x="433098" y="259922"/>
                        <a:pt x="0" y="2599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>
                    <a:solidFill>
                      <a:schemeClr val="tx1"/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25" name="그룹 24">
                <a:extLst>
                  <a:ext uri="{FF2B5EF4-FFF2-40B4-BE49-F238E27FC236}">
                    <a16:creationId xmlns:a16="http://schemas.microsoft.com/office/drawing/2014/main" id="{7AE6F8B1-137F-41C8-8596-A232E03C8750}"/>
                  </a:ext>
                </a:extLst>
              </p:cNvPr>
              <p:cNvGrpSpPr/>
              <p:nvPr/>
            </p:nvGrpSpPr>
            <p:grpSpPr>
              <a:xfrm flipV="1">
                <a:off x="5936899" y="3247630"/>
                <a:ext cx="5006718" cy="2667790"/>
                <a:chOff x="1493328" y="2303308"/>
                <a:chExt cx="3077649" cy="1639901"/>
              </a:xfrm>
              <a:grpFill/>
            </p:grpSpPr>
            <p:sp>
              <p:nvSpPr>
                <p:cNvPr id="26" name="도넛 1">
                  <a:extLst>
                    <a:ext uri="{FF2B5EF4-FFF2-40B4-BE49-F238E27FC236}">
                      <a16:creationId xmlns:a16="http://schemas.microsoft.com/office/drawing/2014/main" id="{4230E380-8EAF-4979-BB6C-2D4710D66528}"/>
                    </a:ext>
                  </a:extLst>
                </p:cNvPr>
                <p:cNvSpPr/>
                <p:nvPr/>
              </p:nvSpPr>
              <p:spPr>
                <a:xfrm rot="16200000">
                  <a:off x="1903303" y="2713283"/>
                  <a:ext cx="819951" cy="1639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951" h="1639901">
                      <a:moveTo>
                        <a:pt x="819951" y="0"/>
                      </a:moveTo>
                      <a:lnTo>
                        <a:pt x="819951" y="204118"/>
                      </a:lnTo>
                      <a:cubicBezTo>
                        <a:pt x="479836" y="204118"/>
                        <a:pt x="204119" y="479836"/>
                        <a:pt x="204119" y="819951"/>
                      </a:cubicBezTo>
                      <a:cubicBezTo>
                        <a:pt x="204119" y="1160065"/>
                        <a:pt x="479836" y="1435783"/>
                        <a:pt x="819951" y="1435783"/>
                      </a:cubicBezTo>
                      <a:lnTo>
                        <a:pt x="819951" y="1639901"/>
                      </a:lnTo>
                      <a:cubicBezTo>
                        <a:pt x="367105" y="1639901"/>
                        <a:pt x="0" y="1272797"/>
                        <a:pt x="0" y="819951"/>
                      </a:cubicBezTo>
                      <a:cubicBezTo>
                        <a:pt x="0" y="367105"/>
                        <a:pt x="367105" y="0"/>
                        <a:pt x="81995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>
                    <a:solidFill>
                      <a:schemeClr val="tx1"/>
                    </a:solidFill>
                    <a:latin typeface="+mn-ea"/>
                  </a:endParaRPr>
                </a:p>
              </p:txBody>
            </p:sp>
            <p:sp>
              <p:nvSpPr>
                <p:cNvPr id="27" name="도넛 1">
                  <a:extLst>
                    <a:ext uri="{FF2B5EF4-FFF2-40B4-BE49-F238E27FC236}">
                      <a16:creationId xmlns:a16="http://schemas.microsoft.com/office/drawing/2014/main" id="{FB0B8B5B-D22A-451E-A26E-AAA808FBA7BC}"/>
                    </a:ext>
                  </a:extLst>
                </p:cNvPr>
                <p:cNvSpPr/>
                <p:nvPr/>
              </p:nvSpPr>
              <p:spPr>
                <a:xfrm rot="16200000">
                  <a:off x="3341051" y="1893333"/>
                  <a:ext cx="819951" cy="1639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116" h="2088232">
                      <a:moveTo>
                        <a:pt x="0" y="0"/>
                      </a:moveTo>
                      <a:cubicBezTo>
                        <a:pt x="576649" y="0"/>
                        <a:pt x="1044116" y="467467"/>
                        <a:pt x="1044116" y="1044116"/>
                      </a:cubicBezTo>
                      <a:cubicBezTo>
                        <a:pt x="1044116" y="1620765"/>
                        <a:pt x="576649" y="2088232"/>
                        <a:pt x="0" y="2088232"/>
                      </a:cubicBezTo>
                      <a:lnTo>
                        <a:pt x="0" y="1828310"/>
                      </a:lnTo>
                      <a:cubicBezTo>
                        <a:pt x="433098" y="1828310"/>
                        <a:pt x="784194" y="1477214"/>
                        <a:pt x="784194" y="1044116"/>
                      </a:cubicBezTo>
                      <a:cubicBezTo>
                        <a:pt x="784194" y="611018"/>
                        <a:pt x="433098" y="259922"/>
                        <a:pt x="0" y="2599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>
                    <a:solidFill>
                      <a:schemeClr val="tx1"/>
                    </a:solidFill>
                    <a:latin typeface="+mn-ea"/>
                  </a:endParaRPr>
                </a:p>
              </p:txBody>
            </p:sp>
          </p:grpSp>
        </p:grp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E90BF7AA-72A1-4339-B513-E7A052626A08}"/>
                </a:ext>
              </a:extLst>
            </p:cNvPr>
            <p:cNvSpPr/>
            <p:nvPr/>
          </p:nvSpPr>
          <p:spPr>
            <a:xfrm>
              <a:off x="1686174" y="3441431"/>
              <a:ext cx="1801936" cy="1801934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ko-KR" altLang="en-US" sz="16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교육시설</a:t>
              </a:r>
              <a:endParaRPr lang="en-US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endParaRPr>
            </a:p>
            <a:p>
              <a:pPr algn="ctr"/>
              <a:r>
                <a:rPr lang="ko-KR" altLang="en-US" sz="16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종합관리 및 </a:t>
              </a:r>
              <a:endParaRPr lang="en-US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endParaRPr>
            </a:p>
            <a:p>
              <a:pPr algn="ctr"/>
              <a:r>
                <a:rPr lang="ko-KR" altLang="en-US" sz="16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지원체계 구축</a:t>
              </a:r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807B279B-2789-4455-AE0E-7D7A63BDC536}"/>
                </a:ext>
              </a:extLst>
            </p:cNvPr>
            <p:cNvSpPr/>
            <p:nvPr/>
          </p:nvSpPr>
          <p:spPr>
            <a:xfrm>
              <a:off x="4026624" y="3441431"/>
              <a:ext cx="1801936" cy="180193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ko-KR" altLang="en-US" sz="16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중</a:t>
              </a:r>
              <a:r>
                <a:rPr lang="en-US" altLang="ko-KR" sz="16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·</a:t>
              </a:r>
              <a:r>
                <a:rPr lang="ko-KR" altLang="en-US" sz="16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장기 </a:t>
              </a:r>
              <a:endParaRPr lang="en-US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endParaRPr>
            </a:p>
            <a:p>
              <a:pPr algn="ctr"/>
              <a:r>
                <a:rPr lang="ko-KR" altLang="en-US" sz="16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관리 강화</a:t>
              </a:r>
            </a:p>
          </p:txBody>
        </p:sp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9E56C775-6B30-4961-B385-3287BC2F95A7}"/>
                </a:ext>
              </a:extLst>
            </p:cNvPr>
            <p:cNvSpPr/>
            <p:nvPr/>
          </p:nvSpPr>
          <p:spPr>
            <a:xfrm>
              <a:off x="6377479" y="3441431"/>
              <a:ext cx="1801936" cy="180193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ko-KR" altLang="en-US" sz="16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교육시설 안전</a:t>
              </a:r>
              <a:endParaRPr lang="en-US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endParaRPr>
            </a:p>
            <a:p>
              <a:pPr algn="ctr"/>
              <a:r>
                <a:rPr lang="ko-KR" altLang="en-US" sz="16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확보</a:t>
              </a:r>
              <a:endParaRPr lang="en-US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3" name="타원 32">
              <a:extLst>
                <a:ext uri="{FF2B5EF4-FFF2-40B4-BE49-F238E27FC236}">
                  <a16:creationId xmlns:a16="http://schemas.microsoft.com/office/drawing/2014/main" id="{F2FE4D8D-3C7F-4F75-A868-5CA358A27FEF}"/>
                </a:ext>
              </a:extLst>
            </p:cNvPr>
            <p:cNvSpPr/>
            <p:nvPr/>
          </p:nvSpPr>
          <p:spPr>
            <a:xfrm>
              <a:off x="8703890" y="3441431"/>
              <a:ext cx="1801936" cy="180193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ko-KR" altLang="en-US" sz="16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교육시설 조성</a:t>
              </a:r>
              <a:endParaRPr lang="en-US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endParaRPr>
            </a:p>
            <a:p>
              <a:pPr algn="ctr"/>
              <a:r>
                <a:rPr lang="ko-KR" altLang="en-US" sz="16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및</a:t>
              </a:r>
              <a:endParaRPr lang="en-US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n-ea"/>
              </a:endParaRPr>
            </a:p>
            <a:p>
              <a:pPr algn="ctr"/>
              <a:r>
                <a:rPr lang="ko-KR" altLang="en-US" sz="16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안전문화 진흥</a:t>
              </a: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8D01AA65-2A78-436A-839C-239B747DF11E}"/>
                </a:ext>
              </a:extLst>
            </p:cNvPr>
            <p:cNvSpPr/>
            <p:nvPr/>
          </p:nvSpPr>
          <p:spPr>
            <a:xfrm>
              <a:off x="3338902" y="2127665"/>
              <a:ext cx="3290945" cy="12011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2075" indent="-92075" algn="just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ko-KR" altLang="en-US" sz="1400" spc="-1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교육시</a:t>
              </a:r>
              <a:r>
                <a:rPr lang="ko-KR" altLang="en-US" sz="1400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설 관리실태 평가</a:t>
              </a:r>
              <a:r>
                <a:rPr lang="en-US" altLang="ko-KR" sz="1400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(</a:t>
              </a:r>
              <a:r>
                <a:rPr lang="ko-KR" altLang="en-US" sz="1400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제</a:t>
              </a:r>
              <a:r>
                <a:rPr lang="en-US" altLang="ko-KR" sz="1400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9</a:t>
              </a:r>
              <a:r>
                <a:rPr lang="ko-KR" altLang="en-US" sz="1400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조</a:t>
              </a:r>
              <a:r>
                <a:rPr lang="en-US" altLang="ko-KR" sz="1400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)</a:t>
              </a:r>
              <a:endParaRPr lang="en-US" altLang="ko-KR" sz="140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marL="92075" indent="-92075" algn="just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ko-KR" altLang="en-US" sz="1400" b="1" spc="-1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안전</a:t>
              </a:r>
              <a:r>
                <a:rPr lang="en-US" altLang="ko-KR" sz="1400" b="1" spc="-1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·</a:t>
              </a:r>
              <a:r>
                <a:rPr lang="ko-KR" altLang="en-US" sz="1400" b="1" spc="-1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유지관리 기준 </a:t>
              </a:r>
              <a:r>
                <a:rPr lang="ko-KR" altLang="en-US" sz="1400" spc="-1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마련</a:t>
              </a:r>
              <a:r>
                <a:rPr lang="en-US" altLang="ko-KR" sz="1400" spc="-1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(</a:t>
              </a:r>
              <a:r>
                <a:rPr lang="ko-KR" altLang="en-US" sz="1400" spc="-1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제</a:t>
              </a:r>
              <a:r>
                <a:rPr lang="en-US" altLang="ko-KR" sz="1400" spc="-1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10</a:t>
              </a:r>
              <a:r>
                <a:rPr lang="ko-KR" altLang="en-US" sz="1400" spc="-1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조</a:t>
              </a:r>
              <a:r>
                <a:rPr lang="en-US" altLang="ko-KR" sz="1400" spc="-1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)</a:t>
              </a:r>
            </a:p>
            <a:p>
              <a:pPr marL="92075" indent="-92075" algn="just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ko-KR" altLang="en-US" sz="1400" spc="-3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교육시설 통합정보시스템 구축</a:t>
              </a:r>
              <a:r>
                <a:rPr lang="en-US" altLang="ko-KR" sz="1400" spc="-1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(</a:t>
              </a:r>
              <a:r>
                <a:rPr lang="ko-KR" altLang="en-US" sz="1400" spc="-1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제</a:t>
              </a:r>
              <a:r>
                <a:rPr lang="en-US" altLang="ko-KR" sz="1400" spc="-1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23</a:t>
              </a:r>
              <a:r>
                <a:rPr lang="ko-KR" altLang="en-US" sz="1400" spc="-1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조</a:t>
              </a:r>
              <a:r>
                <a:rPr lang="en-US" altLang="ko-KR" sz="1400" spc="-1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)</a:t>
              </a:r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7A5DA226-5FA7-47B0-9318-E1904A17F9A2}"/>
                </a:ext>
              </a:extLst>
            </p:cNvPr>
            <p:cNvSpPr/>
            <p:nvPr/>
          </p:nvSpPr>
          <p:spPr>
            <a:xfrm>
              <a:off x="5684468" y="5304424"/>
              <a:ext cx="3246334" cy="15816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2075" indent="-92075" algn="just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ko-KR" altLang="en-US" sz="1400" b="1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highlight>
                    <a:srgbClr val="FFFF00"/>
                  </a:highlight>
                  <a:latin typeface="+mn-ea"/>
                </a:rPr>
                <a:t>소방시설 실태조사</a:t>
              </a:r>
              <a:r>
                <a:rPr lang="en-US" altLang="ko-KR" sz="1400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highlight>
                    <a:srgbClr val="FFFF00"/>
                  </a:highlight>
                  <a:latin typeface="+mn-ea"/>
                </a:rPr>
                <a:t>(</a:t>
              </a:r>
              <a:r>
                <a:rPr lang="ko-KR" altLang="en-US" sz="1400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highlight>
                    <a:srgbClr val="FFFF00"/>
                  </a:highlight>
                  <a:latin typeface="+mn-ea"/>
                </a:rPr>
                <a:t>제</a:t>
              </a:r>
              <a:r>
                <a:rPr lang="en-US" altLang="ko-KR" sz="1400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highlight>
                    <a:srgbClr val="FFFF00"/>
                  </a:highlight>
                  <a:latin typeface="+mn-ea"/>
                </a:rPr>
                <a:t>10</a:t>
              </a:r>
              <a:r>
                <a:rPr lang="ko-KR" altLang="en-US" sz="1400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highlight>
                    <a:srgbClr val="FFFF00"/>
                  </a:highlight>
                  <a:latin typeface="+mn-ea"/>
                </a:rPr>
                <a:t>조</a:t>
              </a:r>
              <a:r>
                <a:rPr lang="en-US" altLang="ko-KR" sz="1400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highlight>
                    <a:srgbClr val="FFFF00"/>
                  </a:highlight>
                  <a:latin typeface="+mn-ea"/>
                </a:rPr>
                <a:t>2)</a:t>
              </a:r>
            </a:p>
            <a:p>
              <a:pPr marL="92075" indent="-92075" algn="just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ko-KR" altLang="en-US" sz="1400" b="1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highlight>
                    <a:srgbClr val="FFFF00"/>
                  </a:highlight>
                  <a:latin typeface="+mn-ea"/>
                </a:rPr>
                <a:t>교육시설안전 인증</a:t>
              </a:r>
              <a:r>
                <a:rPr lang="en-US" altLang="ko-KR" sz="1400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highlight>
                    <a:srgbClr val="FFFF00"/>
                  </a:highlight>
                  <a:latin typeface="+mn-ea"/>
                </a:rPr>
                <a:t>(</a:t>
              </a:r>
              <a:r>
                <a:rPr lang="ko-KR" altLang="en-US" sz="1400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highlight>
                    <a:srgbClr val="FFFF00"/>
                  </a:highlight>
                  <a:latin typeface="+mn-ea"/>
                </a:rPr>
                <a:t>제</a:t>
              </a:r>
              <a:r>
                <a:rPr lang="en-US" altLang="ko-KR" sz="1400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highlight>
                    <a:srgbClr val="FFFF00"/>
                  </a:highlight>
                  <a:latin typeface="+mn-ea"/>
                </a:rPr>
                <a:t>11</a:t>
              </a:r>
              <a:r>
                <a:rPr lang="ko-KR" altLang="en-US" sz="1400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highlight>
                    <a:srgbClr val="FFFF00"/>
                  </a:highlight>
                  <a:latin typeface="+mn-ea"/>
                </a:rPr>
                <a:t>조</a:t>
              </a:r>
              <a:r>
                <a:rPr lang="en-US" altLang="ko-KR" sz="1400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highlight>
                    <a:srgbClr val="FFFF00"/>
                  </a:highlight>
                  <a:latin typeface="+mn-ea"/>
                </a:rPr>
                <a:t>)</a:t>
              </a:r>
            </a:p>
            <a:p>
              <a:pPr marL="92075" indent="-92075" algn="just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ko-KR" altLang="en-US" sz="1400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highlight>
                    <a:srgbClr val="FFFF00"/>
                  </a:highlight>
                  <a:latin typeface="+mn-ea"/>
                </a:rPr>
                <a:t>안전점검</a:t>
              </a:r>
              <a:r>
                <a:rPr lang="en-US" altLang="ko-KR" sz="1400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highlight>
                    <a:srgbClr val="FFFF00"/>
                  </a:highlight>
                  <a:latin typeface="+mn-ea"/>
                </a:rPr>
                <a:t>, </a:t>
              </a:r>
              <a:r>
                <a:rPr lang="ko-KR" altLang="en-US" sz="1400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highlight>
                    <a:srgbClr val="FFFF00"/>
                  </a:highlight>
                  <a:latin typeface="+mn-ea"/>
                </a:rPr>
                <a:t>정밀안전진단</a:t>
              </a:r>
              <a:r>
                <a:rPr lang="en-US" altLang="ko-KR" sz="1400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highlight>
                    <a:srgbClr val="FFFF00"/>
                  </a:highlight>
                  <a:latin typeface="+mn-ea"/>
                </a:rPr>
                <a:t>(</a:t>
              </a:r>
              <a:r>
                <a:rPr lang="ko-KR" altLang="en-US" sz="1400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highlight>
                    <a:srgbClr val="FFFF00"/>
                  </a:highlight>
                  <a:latin typeface="+mn-ea"/>
                </a:rPr>
                <a:t>제</a:t>
              </a:r>
              <a:r>
                <a:rPr lang="en-US" altLang="ko-KR" sz="1400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highlight>
                    <a:srgbClr val="FFFF00"/>
                  </a:highlight>
                  <a:latin typeface="+mn-ea"/>
                </a:rPr>
                <a:t>12</a:t>
              </a:r>
              <a:r>
                <a:rPr lang="ko-KR" altLang="en-US" sz="1400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highlight>
                    <a:srgbClr val="FFFF00"/>
                  </a:highlight>
                  <a:latin typeface="+mn-ea"/>
                </a:rPr>
                <a:t>조</a:t>
              </a:r>
              <a:r>
                <a:rPr lang="en-US" altLang="ko-KR" sz="1400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highlight>
                    <a:srgbClr val="FFFF00"/>
                  </a:highlight>
                  <a:latin typeface="+mn-ea"/>
                </a:rPr>
                <a:t>)</a:t>
              </a:r>
            </a:p>
            <a:p>
              <a:pPr marL="92075" indent="-92075" algn="just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ko-KR" altLang="en-US" sz="1400" b="1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highlight>
                    <a:srgbClr val="FFFF00"/>
                  </a:highlight>
                  <a:latin typeface="+mn-ea"/>
                </a:rPr>
                <a:t>교육시설 안전성평가</a:t>
              </a:r>
              <a:r>
                <a:rPr lang="en-US" altLang="ko-KR" sz="1400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highlight>
                    <a:srgbClr val="FFFF00"/>
                  </a:highlight>
                  <a:latin typeface="+mn-ea"/>
                </a:rPr>
                <a:t>(</a:t>
              </a:r>
              <a:r>
                <a:rPr lang="ko-KR" altLang="en-US" sz="1400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highlight>
                    <a:srgbClr val="FFFF00"/>
                  </a:highlight>
                  <a:latin typeface="+mn-ea"/>
                </a:rPr>
                <a:t>제</a:t>
              </a:r>
              <a:r>
                <a:rPr lang="en-US" altLang="ko-KR" sz="1400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highlight>
                    <a:srgbClr val="FFFF00"/>
                  </a:highlight>
                  <a:latin typeface="+mn-ea"/>
                </a:rPr>
                <a:t>19</a:t>
              </a:r>
              <a:r>
                <a:rPr lang="ko-KR" altLang="en-US" sz="1400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highlight>
                    <a:srgbClr val="FFFF00"/>
                  </a:highlight>
                  <a:latin typeface="+mn-ea"/>
                </a:rPr>
                <a:t>조</a:t>
              </a:r>
              <a:r>
                <a:rPr lang="en-US" altLang="ko-KR" sz="1400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highlight>
                    <a:srgbClr val="FFFF00"/>
                  </a:highlight>
                  <a:latin typeface="+mn-ea"/>
                </a:rPr>
                <a:t>)</a:t>
              </a: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B54A889E-F5C7-43FF-8136-0C9733E27FCB}"/>
                </a:ext>
              </a:extLst>
            </p:cNvPr>
            <p:cNvSpPr/>
            <p:nvPr/>
          </p:nvSpPr>
          <p:spPr>
            <a:xfrm>
              <a:off x="8180023" y="2120598"/>
              <a:ext cx="3092047" cy="12011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2075" indent="-92075" algn="just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ko-KR" altLang="en-US" sz="1400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최소환경기준 설정</a:t>
              </a:r>
              <a:r>
                <a:rPr lang="en-US" altLang="ko-KR" sz="1400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(</a:t>
              </a:r>
              <a:r>
                <a:rPr lang="ko-KR" altLang="en-US" sz="1400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제</a:t>
              </a:r>
              <a:r>
                <a:rPr lang="en-US" altLang="ko-KR" sz="1400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8</a:t>
              </a:r>
              <a:r>
                <a:rPr lang="ko-KR" altLang="en-US" sz="1400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조</a:t>
              </a:r>
              <a:r>
                <a:rPr lang="en-US" altLang="ko-KR" sz="1400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)</a:t>
              </a:r>
            </a:p>
            <a:p>
              <a:pPr marL="92075" indent="-92075" algn="just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ko-KR" altLang="en-US" sz="1400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교육시설 디자인 향상</a:t>
              </a:r>
              <a:r>
                <a:rPr lang="en-US" altLang="ko-KR" sz="1400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(</a:t>
              </a:r>
              <a:r>
                <a:rPr lang="ko-KR" altLang="en-US" sz="1400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제</a:t>
              </a:r>
              <a:r>
                <a:rPr lang="en-US" altLang="ko-KR" sz="1400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26</a:t>
              </a:r>
              <a:r>
                <a:rPr lang="ko-KR" altLang="en-US" sz="1400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조</a:t>
              </a:r>
              <a:r>
                <a:rPr lang="en-US" altLang="ko-KR" sz="1400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)</a:t>
              </a:r>
            </a:p>
            <a:p>
              <a:pPr marL="92075" indent="-92075" algn="just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ko-KR" altLang="en-US" sz="1400" spc="-1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교육시설 안전문화 진흥</a:t>
              </a:r>
              <a:r>
                <a:rPr lang="en-US" altLang="ko-KR" sz="1400" spc="-1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(</a:t>
              </a:r>
              <a:r>
                <a:rPr lang="ko-KR" altLang="en-US" sz="1400" spc="-1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제</a:t>
              </a:r>
              <a:r>
                <a:rPr lang="en-US" altLang="ko-KR" sz="1400" spc="-1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27</a:t>
              </a:r>
              <a:r>
                <a:rPr lang="ko-KR" altLang="en-US" sz="1400" spc="-1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조</a:t>
              </a:r>
              <a:r>
                <a:rPr lang="en-US" altLang="ko-KR" sz="1400" spc="-1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)</a:t>
              </a:r>
            </a:p>
          </p:txBody>
        </p:sp>
      </p:grp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BFBE2A8F-5227-42B6-9B3B-EB41024A7C7E}"/>
              </a:ext>
            </a:extLst>
          </p:cNvPr>
          <p:cNvSpPr/>
          <p:nvPr/>
        </p:nvSpPr>
        <p:spPr>
          <a:xfrm>
            <a:off x="347866" y="4806143"/>
            <a:ext cx="3128760" cy="1020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40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교육시설 계획 수립 시행</a:t>
            </a:r>
            <a:r>
              <a:rPr lang="en-US" altLang="ko-KR" sz="140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(</a:t>
            </a:r>
            <a:r>
              <a:rPr lang="ko-KR" altLang="en-US" sz="140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제</a:t>
            </a:r>
            <a:r>
              <a:rPr lang="en-US" altLang="ko-KR" sz="140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5</a:t>
            </a:r>
            <a:r>
              <a:rPr lang="ko-KR" altLang="en-US" sz="140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조</a:t>
            </a:r>
            <a:r>
              <a:rPr lang="en-US" altLang="ko-KR" sz="140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)</a:t>
            </a:r>
            <a:endParaRPr lang="en-US" altLang="ko-KR" sz="1400" spc="-7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92075" indent="-9207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4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교육시설정책위원회</a:t>
            </a:r>
            <a:r>
              <a:rPr lang="en-US" altLang="ko-KR" sz="14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(</a:t>
            </a:r>
            <a:r>
              <a:rPr lang="ko-KR" altLang="en-US" sz="14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제</a:t>
            </a:r>
            <a:r>
              <a:rPr lang="en-US" altLang="ko-KR" sz="14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7</a:t>
            </a:r>
            <a:r>
              <a:rPr lang="ko-KR" altLang="en-US" sz="14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조</a:t>
            </a:r>
            <a:r>
              <a:rPr lang="en-US" altLang="ko-KR" sz="14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)</a:t>
            </a:r>
          </a:p>
          <a:p>
            <a:pPr marL="92075" indent="-9207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400" spc="-7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한국교육시설안전원</a:t>
            </a:r>
            <a:r>
              <a:rPr lang="ko-KR" altLang="en-US" sz="14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설립</a:t>
            </a:r>
            <a:r>
              <a:rPr lang="en-US" altLang="ko-KR" sz="14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(</a:t>
            </a:r>
            <a:r>
              <a:rPr lang="ko-KR" altLang="en-US" sz="14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제</a:t>
            </a:r>
            <a:r>
              <a:rPr lang="en-US" altLang="ko-KR" sz="14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35</a:t>
            </a:r>
            <a:r>
              <a:rPr lang="ko-KR" altLang="en-US" sz="14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조</a:t>
            </a:r>
            <a:r>
              <a:rPr lang="en-US" altLang="ko-KR" sz="14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)</a:t>
            </a:r>
            <a:endParaRPr lang="en-US" altLang="ko-KR" sz="1400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680473CE-9611-4E30-8870-67C21CE29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DEC37-46E7-4A1C-A0DA-02DFD91F0224}" type="slidenum">
              <a:rPr lang="ko-KR" altLang="en-US" smtClean="0"/>
              <a:pPr>
                <a:defRPr/>
              </a:pPr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0898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_x804338920" descr="EMB00001048067f">
            <a:extLst>
              <a:ext uri="{FF2B5EF4-FFF2-40B4-BE49-F238E27FC236}">
                <a16:creationId xmlns:a16="http://schemas.microsoft.com/office/drawing/2014/main" id="{134F91E4-FE81-4E84-940A-A17F88314E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7" t="30406" b="51140"/>
          <a:stretch/>
        </p:blipFill>
        <p:spPr bwMode="auto">
          <a:xfrm flipH="1">
            <a:off x="-2" y="0"/>
            <a:ext cx="9144001" cy="821246"/>
          </a:xfrm>
          <a:prstGeom prst="rect">
            <a:avLst/>
          </a:prstGeom>
          <a:gradFill>
            <a:gsLst>
              <a:gs pos="0">
                <a:srgbClr val="0070C0"/>
              </a:gs>
              <a:gs pos="85000">
                <a:schemeClr val="accent1">
                  <a:lumMod val="40000"/>
                  <a:lumOff val="60000"/>
                </a:schemeClr>
              </a:gs>
              <a:gs pos="72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8900000" scaled="1"/>
          </a:gradFill>
        </p:spPr>
      </p:pic>
      <p:pic>
        <p:nvPicPr>
          <p:cNvPr id="20" name="Picture 6" descr="교육부 국문 좌우">
            <a:extLst>
              <a:ext uri="{FF2B5EF4-FFF2-40B4-BE49-F238E27FC236}">
                <a16:creationId xmlns:a16="http://schemas.microsoft.com/office/drawing/2014/main" id="{42A1431B-90AF-47C2-934B-3F4B54ECC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132" y="181401"/>
            <a:ext cx="351816" cy="52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모서리가 둥근 직사각형 10">
            <a:extLst>
              <a:ext uri="{FF2B5EF4-FFF2-40B4-BE49-F238E27FC236}">
                <a16:creationId xmlns:a16="http://schemas.microsoft.com/office/drawing/2014/main" id="{8F983222-6D3A-45A3-9679-E2358E909352}"/>
              </a:ext>
            </a:extLst>
          </p:cNvPr>
          <p:cNvSpPr/>
          <p:nvPr/>
        </p:nvSpPr>
        <p:spPr>
          <a:xfrm>
            <a:off x="159293" y="572732"/>
            <a:ext cx="6023737" cy="49702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 sz="2400" spc="-150" dirty="0">
              <a:ln>
                <a:solidFill>
                  <a:schemeClr val="tx2">
                    <a:tint val="1000"/>
                    <a:alpha val="0"/>
                  </a:schemeClr>
                </a:solidFill>
              </a:ln>
              <a:solidFill>
                <a:schemeClr val="bg1"/>
              </a:solidFill>
              <a:latin typeface="KoPub돋움체 Medium" pitchFamily="2" charset="-127"/>
              <a:ea typeface="KoPub돋움체 Medium" pitchFamily="2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9DDE2C5-F1D2-4C1D-9B65-C5BEBE748CD7}"/>
              </a:ext>
            </a:extLst>
          </p:cNvPr>
          <p:cNvSpPr/>
          <p:nvPr/>
        </p:nvSpPr>
        <p:spPr>
          <a:xfrm>
            <a:off x="457147" y="590412"/>
            <a:ext cx="5196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n-ea"/>
              </a:rPr>
              <a:t>1. </a:t>
            </a:r>
            <a:r>
              <a:rPr lang="ko-KR" altLang="en-US" sz="2400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n-ea"/>
              </a:rPr>
              <a:t>교육시설법의 체계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B678F48F-38A6-4C74-9CEA-76291EF07FB2}"/>
              </a:ext>
            </a:extLst>
          </p:cNvPr>
          <p:cNvSpPr/>
          <p:nvPr/>
        </p:nvSpPr>
        <p:spPr>
          <a:xfrm>
            <a:off x="481781" y="1201158"/>
            <a:ext cx="63318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000" b="1" spc="-150" dirty="0">
                <a:ln>
                  <a:solidFill>
                    <a:schemeClr val="tx2">
                      <a:tint val="1000"/>
                      <a:alpha val="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ea"/>
              </a:rPr>
              <a:t>03. </a:t>
            </a:r>
            <a:r>
              <a:rPr lang="ko-KR" altLang="en-US" sz="2000" b="1" spc="-150" dirty="0">
                <a:ln>
                  <a:solidFill>
                    <a:schemeClr val="tx2">
                      <a:tint val="1000"/>
                      <a:alpha val="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ea"/>
              </a:rPr>
              <a:t>교육시설법 관리 체계</a:t>
            </a: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F04CFD4B-23DC-4FC3-AC5A-65B3F103B9DA}"/>
              </a:ext>
            </a:extLst>
          </p:cNvPr>
          <p:cNvSpPr/>
          <p:nvPr/>
        </p:nvSpPr>
        <p:spPr>
          <a:xfrm>
            <a:off x="457147" y="4176977"/>
            <a:ext cx="3103203" cy="1658261"/>
          </a:xfrm>
          <a:prstGeom prst="rect">
            <a:avLst/>
          </a:prstGeom>
          <a:solidFill>
            <a:srgbClr val="E1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63571C34-4DB7-4770-A856-8D6110648D47}"/>
              </a:ext>
            </a:extLst>
          </p:cNvPr>
          <p:cNvSpPr/>
          <p:nvPr/>
        </p:nvSpPr>
        <p:spPr>
          <a:xfrm>
            <a:off x="457147" y="2150650"/>
            <a:ext cx="3103203" cy="1658261"/>
          </a:xfrm>
          <a:prstGeom prst="rect">
            <a:avLst/>
          </a:prstGeom>
          <a:solidFill>
            <a:srgbClr val="E1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C27B5B20-F389-4E82-A603-5AA634696DFA}"/>
              </a:ext>
            </a:extLst>
          </p:cNvPr>
          <p:cNvSpPr/>
          <p:nvPr/>
        </p:nvSpPr>
        <p:spPr>
          <a:xfrm>
            <a:off x="5488309" y="4176977"/>
            <a:ext cx="3103200" cy="1658261"/>
          </a:xfrm>
          <a:prstGeom prst="rect">
            <a:avLst/>
          </a:prstGeom>
          <a:solidFill>
            <a:srgbClr val="E1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14A57D0E-5295-4D2F-9348-D3A88FB700D2}"/>
              </a:ext>
            </a:extLst>
          </p:cNvPr>
          <p:cNvSpPr/>
          <p:nvPr/>
        </p:nvSpPr>
        <p:spPr>
          <a:xfrm>
            <a:off x="5488309" y="2150650"/>
            <a:ext cx="3103200" cy="1658261"/>
          </a:xfrm>
          <a:prstGeom prst="rect">
            <a:avLst/>
          </a:prstGeom>
          <a:solidFill>
            <a:srgbClr val="E1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A364056-0475-48FF-B07A-91B5ABA54019}"/>
              </a:ext>
            </a:extLst>
          </p:cNvPr>
          <p:cNvSpPr txBox="1"/>
          <p:nvPr/>
        </p:nvSpPr>
        <p:spPr>
          <a:xfrm>
            <a:off x="6182281" y="2275653"/>
            <a:ext cx="24552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75"/>
              </a:spcBef>
            </a:pPr>
            <a:r>
              <a:rPr lang="ko-KR" altLang="en-US" sz="1600" b="1" spc="-113" dirty="0">
                <a:solidFill>
                  <a:srgbClr val="525457"/>
                </a:solidFill>
                <a:latin typeface="+mn-ea"/>
              </a:rPr>
              <a:t>교육시설의 시책 수립 지원</a:t>
            </a:r>
            <a:endParaRPr lang="en-US" altLang="ko-KR" sz="1600" b="1" spc="-113" dirty="0">
              <a:solidFill>
                <a:srgbClr val="525457"/>
              </a:solidFill>
              <a:latin typeface="+mn-ea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557B02F-3B6A-4E07-ABA4-0A6CAC0F06F9}"/>
              </a:ext>
            </a:extLst>
          </p:cNvPr>
          <p:cNvSpPr txBox="1"/>
          <p:nvPr/>
        </p:nvSpPr>
        <p:spPr>
          <a:xfrm>
            <a:off x="421486" y="2267061"/>
            <a:ext cx="24552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Bef>
                <a:spcPts val="375"/>
              </a:spcBef>
            </a:pPr>
            <a:r>
              <a:rPr lang="ko-KR" altLang="en-US" sz="1600" b="1" spc="-113" dirty="0">
                <a:solidFill>
                  <a:srgbClr val="525457"/>
                </a:solidFill>
                <a:latin typeface="+mn-ea"/>
              </a:rPr>
              <a:t>교육시설 종합적 관리 지원</a:t>
            </a:r>
            <a:endParaRPr lang="en-US" altLang="ko-KR" sz="1600" b="1" spc="-113" dirty="0">
              <a:solidFill>
                <a:srgbClr val="525457"/>
              </a:solidFill>
              <a:latin typeface="+mn-ea"/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442745A3-E149-49E8-83E2-3D38F81BA71F}"/>
              </a:ext>
            </a:extLst>
          </p:cNvPr>
          <p:cNvSpPr/>
          <p:nvPr/>
        </p:nvSpPr>
        <p:spPr>
          <a:xfrm>
            <a:off x="548761" y="2596770"/>
            <a:ext cx="2363610" cy="1101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교육시설 정책 심의 의결</a:t>
            </a:r>
            <a:endParaRPr lang="en-US" altLang="ko-KR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just">
              <a:lnSpc>
                <a:spcPct val="120000"/>
              </a:lnSpc>
            </a:pPr>
            <a:r>
              <a:rPr lang="en-US" altLang="ko-KR" sz="140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- </a:t>
            </a:r>
            <a:r>
              <a:rPr lang="ko-KR" altLang="en-US" sz="140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기본계획 관련 사항</a:t>
            </a:r>
            <a:endParaRPr lang="en-US" altLang="ko-KR" sz="1400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just">
              <a:lnSpc>
                <a:spcPct val="120000"/>
              </a:lnSpc>
            </a:pPr>
            <a:r>
              <a:rPr lang="en-US" altLang="ko-KR" sz="140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- </a:t>
            </a:r>
            <a:r>
              <a:rPr lang="ko-KR" altLang="en-US" sz="140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안전</a:t>
            </a:r>
            <a:r>
              <a:rPr lang="en-US" altLang="ko-KR" sz="140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·</a:t>
            </a:r>
            <a:r>
              <a:rPr lang="ko-KR" altLang="en-US" sz="140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유지관리 기준 사항</a:t>
            </a:r>
            <a:endParaRPr lang="en-US" altLang="ko-KR" sz="1400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just">
              <a:lnSpc>
                <a:spcPct val="120000"/>
              </a:lnSpc>
            </a:pPr>
            <a:r>
              <a:rPr lang="en-US" altLang="ko-KR" sz="140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 - </a:t>
            </a:r>
            <a:r>
              <a:rPr lang="ko-KR" altLang="en-US" sz="140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종합적인 관리 지원 사항</a:t>
            </a:r>
            <a:endParaRPr lang="en-US" altLang="ko-KR" sz="1400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5C8E71C-0E20-433F-A9FA-031A5D600BC7}"/>
              </a:ext>
            </a:extLst>
          </p:cNvPr>
          <p:cNvSpPr txBox="1"/>
          <p:nvPr/>
        </p:nvSpPr>
        <p:spPr>
          <a:xfrm>
            <a:off x="6146934" y="4275107"/>
            <a:ext cx="2397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75"/>
              </a:spcBef>
            </a:pPr>
            <a:r>
              <a:rPr lang="ko-KR" altLang="en-US" sz="1600" b="1" spc="-113" dirty="0">
                <a:solidFill>
                  <a:srgbClr val="525457"/>
                </a:solidFill>
                <a:latin typeface="+mn-ea"/>
              </a:rPr>
              <a:t>교육시설의 안전 유지관리</a:t>
            </a:r>
            <a:endParaRPr lang="en-US" altLang="ko-KR" sz="1600" b="1" spc="-113" dirty="0">
              <a:solidFill>
                <a:srgbClr val="525457"/>
              </a:solidFill>
              <a:latin typeface="+mn-ea"/>
            </a:endParaRP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91FC60AB-9C57-4BC6-A11D-4782E5F5736A}"/>
              </a:ext>
            </a:extLst>
          </p:cNvPr>
          <p:cNvSpPr/>
          <p:nvPr/>
        </p:nvSpPr>
        <p:spPr>
          <a:xfrm>
            <a:off x="510556" y="4613661"/>
            <a:ext cx="2355111" cy="1101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시행계획 수립</a:t>
            </a:r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·</a:t>
            </a: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시행</a:t>
            </a:r>
            <a:endParaRPr lang="en-US" altLang="ko-KR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92075" indent="-92075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지도 감독</a:t>
            </a:r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·</a:t>
            </a: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시정 명령</a:t>
            </a:r>
            <a:endParaRPr lang="en-US" altLang="ko-KR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92075" indent="-92075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관리실태평가</a:t>
            </a:r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·</a:t>
            </a: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점검</a:t>
            </a:r>
            <a:endParaRPr lang="en-US" altLang="ko-KR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92075" indent="-92075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교육시설 안전사고 조사</a:t>
            </a:r>
            <a:endParaRPr lang="en-US" altLang="ko-KR" sz="1400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974DCC9-B32C-4447-AE45-BADE57DC35E9}"/>
              </a:ext>
            </a:extLst>
          </p:cNvPr>
          <p:cNvSpPr txBox="1"/>
          <p:nvPr/>
        </p:nvSpPr>
        <p:spPr>
          <a:xfrm>
            <a:off x="548761" y="4275107"/>
            <a:ext cx="2495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75"/>
              </a:spcBef>
            </a:pPr>
            <a:r>
              <a:rPr lang="ko-KR" altLang="en-US" sz="1600" b="1" spc="-113" dirty="0">
                <a:solidFill>
                  <a:srgbClr val="525457"/>
                </a:solidFill>
                <a:latin typeface="+mn-ea"/>
              </a:rPr>
              <a:t>교육시설의 관리 지도</a:t>
            </a:r>
            <a:r>
              <a:rPr lang="en-US" altLang="ko-KR" sz="1600" b="1" spc="-113" dirty="0">
                <a:solidFill>
                  <a:srgbClr val="525457"/>
                </a:solidFill>
                <a:latin typeface="+mn-ea"/>
              </a:rPr>
              <a:t>·</a:t>
            </a:r>
            <a:r>
              <a:rPr lang="ko-KR" altLang="en-US" sz="1600" b="1" spc="-113" dirty="0">
                <a:solidFill>
                  <a:srgbClr val="525457"/>
                </a:solidFill>
                <a:latin typeface="+mn-ea"/>
              </a:rPr>
              <a:t>감독</a:t>
            </a:r>
            <a:endParaRPr lang="en-US" altLang="ko-KR" sz="1600" b="1" spc="-113" dirty="0">
              <a:solidFill>
                <a:srgbClr val="525457"/>
              </a:solidFill>
              <a:latin typeface="+mn-ea"/>
            </a:endParaRP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99CB27F1-5EF2-4793-9F08-171888019AA3}"/>
              </a:ext>
            </a:extLst>
          </p:cNvPr>
          <p:cNvSpPr/>
          <p:nvPr/>
        </p:nvSpPr>
        <p:spPr>
          <a:xfrm>
            <a:off x="6300873" y="2604599"/>
            <a:ext cx="2290636" cy="1101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기본계획 수립</a:t>
            </a:r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·</a:t>
            </a: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시행</a:t>
            </a:r>
            <a:endParaRPr lang="en-US" altLang="ko-KR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92075" indent="-92075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지침</a:t>
            </a:r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·</a:t>
            </a: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기준 마련</a:t>
            </a:r>
            <a:endParaRPr lang="en-US" altLang="ko-KR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92075" indent="-92075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교육시설 통계 정보관리</a:t>
            </a:r>
            <a:endParaRPr lang="en-US" altLang="ko-KR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92075" indent="-92075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전문인력 양성</a:t>
            </a:r>
            <a:endParaRPr lang="en-US" altLang="ko-KR" sz="1400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D7D215B9-AA3E-42F0-B0BD-9AEDB2871641}"/>
              </a:ext>
            </a:extLst>
          </p:cNvPr>
          <p:cNvSpPr/>
          <p:nvPr/>
        </p:nvSpPr>
        <p:spPr>
          <a:xfrm>
            <a:off x="6300874" y="4613661"/>
            <a:ext cx="2290636" cy="1101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ko-KR" altLang="en-US" sz="1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실행계획 수립</a:t>
            </a:r>
            <a:r>
              <a:rPr lang="en-US" altLang="ko-KR" sz="1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·</a:t>
            </a:r>
            <a:r>
              <a:rPr lang="ko-KR" altLang="en-US" sz="1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시행</a:t>
            </a:r>
            <a:endParaRPr lang="en-US" altLang="ko-KR" sz="14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92075" indent="-92075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안전점검</a:t>
            </a:r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·</a:t>
            </a: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결과보고</a:t>
            </a:r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·</a:t>
            </a: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조치</a:t>
            </a:r>
            <a:endParaRPr lang="en-US" altLang="ko-KR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92075" indent="-92075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ko-KR" altLang="en-US" sz="1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안전인증</a:t>
            </a:r>
            <a:r>
              <a:rPr lang="en-US" altLang="ko-KR" sz="1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  <a:r>
              <a:rPr lang="ko-KR" altLang="en-US" sz="14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안전성평가</a:t>
            </a:r>
            <a:endParaRPr lang="en-US" altLang="ko-KR" sz="14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92075" indent="-92075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안전</a:t>
            </a:r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·</a:t>
            </a:r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유지관리기준 점검</a:t>
            </a:r>
            <a:endParaRPr lang="en-US" altLang="ko-KR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03" name="육각형 34">
            <a:extLst>
              <a:ext uri="{FF2B5EF4-FFF2-40B4-BE49-F238E27FC236}">
                <a16:creationId xmlns:a16="http://schemas.microsoft.com/office/drawing/2014/main" id="{5BE1D94F-3187-4A08-B299-71D91CDE68FC}"/>
              </a:ext>
            </a:extLst>
          </p:cNvPr>
          <p:cNvSpPr/>
          <p:nvPr/>
        </p:nvSpPr>
        <p:spPr>
          <a:xfrm rot="10800000">
            <a:off x="2755290" y="2067278"/>
            <a:ext cx="1779004" cy="1779004"/>
          </a:xfrm>
          <a:custGeom>
            <a:avLst/>
            <a:gdLst/>
            <a:ahLst/>
            <a:cxnLst/>
            <a:rect l="l" t="t" r="r" b="b"/>
            <a:pathLst>
              <a:path w="2394368" h="2394368">
                <a:moveTo>
                  <a:pt x="1197185" y="844730"/>
                </a:moveTo>
                <a:cubicBezTo>
                  <a:pt x="1272835" y="844730"/>
                  <a:pt x="1461960" y="518653"/>
                  <a:pt x="1424135" y="453438"/>
                </a:cubicBezTo>
                <a:cubicBezTo>
                  <a:pt x="1386310" y="388223"/>
                  <a:pt x="1008060" y="388223"/>
                  <a:pt x="970236" y="453438"/>
                </a:cubicBezTo>
                <a:cubicBezTo>
                  <a:pt x="932410" y="518653"/>
                  <a:pt x="1121535" y="844730"/>
                  <a:pt x="1197185" y="844730"/>
                </a:cubicBezTo>
                <a:close/>
                <a:moveTo>
                  <a:pt x="859812" y="962618"/>
                </a:moveTo>
                <a:cubicBezTo>
                  <a:pt x="901791" y="965313"/>
                  <a:pt x="934590" y="961335"/>
                  <a:pt x="947963" y="947962"/>
                </a:cubicBezTo>
                <a:cubicBezTo>
                  <a:pt x="1001456" y="894469"/>
                  <a:pt x="904616" y="530167"/>
                  <a:pt x="831755" y="510799"/>
                </a:cubicBezTo>
                <a:cubicBezTo>
                  <a:pt x="758895" y="491431"/>
                  <a:pt x="491433" y="758894"/>
                  <a:pt x="510800" y="831754"/>
                </a:cubicBezTo>
                <a:cubicBezTo>
                  <a:pt x="525325" y="886400"/>
                  <a:pt x="733877" y="954534"/>
                  <a:pt x="859812" y="962618"/>
                </a:cubicBezTo>
                <a:close/>
                <a:moveTo>
                  <a:pt x="1534558" y="962618"/>
                </a:moveTo>
                <a:cubicBezTo>
                  <a:pt x="1660493" y="954534"/>
                  <a:pt x="1869045" y="886400"/>
                  <a:pt x="1883570" y="831754"/>
                </a:cubicBezTo>
                <a:cubicBezTo>
                  <a:pt x="1902938" y="758894"/>
                  <a:pt x="1635475" y="491431"/>
                  <a:pt x="1562615" y="510799"/>
                </a:cubicBezTo>
                <a:cubicBezTo>
                  <a:pt x="1489754" y="530167"/>
                  <a:pt x="1392915" y="894469"/>
                  <a:pt x="1446408" y="947962"/>
                </a:cubicBezTo>
                <a:cubicBezTo>
                  <a:pt x="1459781" y="961335"/>
                  <a:pt x="1492580" y="965313"/>
                  <a:pt x="1534558" y="962618"/>
                </a:cubicBezTo>
                <a:close/>
                <a:moveTo>
                  <a:pt x="1197184" y="1384497"/>
                </a:moveTo>
                <a:cubicBezTo>
                  <a:pt x="1300634" y="1384497"/>
                  <a:pt x="1384497" y="1300634"/>
                  <a:pt x="1384497" y="1197184"/>
                </a:cubicBezTo>
                <a:cubicBezTo>
                  <a:pt x="1384497" y="1093734"/>
                  <a:pt x="1300634" y="1009871"/>
                  <a:pt x="1197184" y="1009871"/>
                </a:cubicBezTo>
                <a:cubicBezTo>
                  <a:pt x="1093734" y="1009871"/>
                  <a:pt x="1009871" y="1093734"/>
                  <a:pt x="1009871" y="1197184"/>
                </a:cubicBezTo>
                <a:cubicBezTo>
                  <a:pt x="1009871" y="1300634"/>
                  <a:pt x="1093734" y="1384497"/>
                  <a:pt x="1197184" y="1384497"/>
                </a:cubicBezTo>
                <a:close/>
                <a:moveTo>
                  <a:pt x="488976" y="1428345"/>
                </a:moveTo>
                <a:cubicBezTo>
                  <a:pt x="595079" y="1416451"/>
                  <a:pt x="844731" y="1263378"/>
                  <a:pt x="844731" y="1197184"/>
                </a:cubicBezTo>
                <a:cubicBezTo>
                  <a:pt x="844731" y="1121534"/>
                  <a:pt x="518654" y="932409"/>
                  <a:pt x="453439" y="970235"/>
                </a:cubicBezTo>
                <a:cubicBezTo>
                  <a:pt x="388224" y="1008059"/>
                  <a:pt x="388224" y="1386309"/>
                  <a:pt x="453439" y="1424134"/>
                </a:cubicBezTo>
                <a:cubicBezTo>
                  <a:pt x="461591" y="1428862"/>
                  <a:pt x="473819" y="1430044"/>
                  <a:pt x="488976" y="1428345"/>
                </a:cubicBezTo>
                <a:close/>
                <a:moveTo>
                  <a:pt x="1905394" y="1428345"/>
                </a:moveTo>
                <a:cubicBezTo>
                  <a:pt x="1920552" y="1430044"/>
                  <a:pt x="1932779" y="1428862"/>
                  <a:pt x="1940931" y="1424134"/>
                </a:cubicBezTo>
                <a:cubicBezTo>
                  <a:pt x="2006146" y="1386309"/>
                  <a:pt x="2006146" y="1008059"/>
                  <a:pt x="1940931" y="970235"/>
                </a:cubicBezTo>
                <a:cubicBezTo>
                  <a:pt x="1875716" y="932409"/>
                  <a:pt x="1549639" y="1121534"/>
                  <a:pt x="1549639" y="1197184"/>
                </a:cubicBezTo>
                <a:cubicBezTo>
                  <a:pt x="1549639" y="1263378"/>
                  <a:pt x="1799292" y="1416451"/>
                  <a:pt x="1905394" y="1428345"/>
                </a:cubicBezTo>
                <a:close/>
                <a:moveTo>
                  <a:pt x="831755" y="1883569"/>
                </a:moveTo>
                <a:cubicBezTo>
                  <a:pt x="904616" y="1864202"/>
                  <a:pt x="1001456" y="1499899"/>
                  <a:pt x="947963" y="1446407"/>
                </a:cubicBezTo>
                <a:cubicBezTo>
                  <a:pt x="894470" y="1392914"/>
                  <a:pt x="530168" y="1489753"/>
                  <a:pt x="510800" y="1562614"/>
                </a:cubicBezTo>
                <a:cubicBezTo>
                  <a:pt x="491432" y="1635474"/>
                  <a:pt x="758895" y="1902937"/>
                  <a:pt x="831755" y="1883569"/>
                </a:cubicBezTo>
                <a:close/>
                <a:moveTo>
                  <a:pt x="1562615" y="1883569"/>
                </a:moveTo>
                <a:cubicBezTo>
                  <a:pt x="1635476" y="1902937"/>
                  <a:pt x="1902938" y="1635474"/>
                  <a:pt x="1883570" y="1562614"/>
                </a:cubicBezTo>
                <a:cubicBezTo>
                  <a:pt x="1864203" y="1489753"/>
                  <a:pt x="1499900" y="1392914"/>
                  <a:pt x="1446407" y="1446407"/>
                </a:cubicBezTo>
                <a:cubicBezTo>
                  <a:pt x="1392915" y="1499899"/>
                  <a:pt x="1489754" y="1864202"/>
                  <a:pt x="1562615" y="1883569"/>
                </a:cubicBezTo>
                <a:close/>
                <a:moveTo>
                  <a:pt x="1197185" y="1989842"/>
                </a:moveTo>
                <a:cubicBezTo>
                  <a:pt x="1301204" y="1989841"/>
                  <a:pt x="1405222" y="1973538"/>
                  <a:pt x="1424135" y="1940930"/>
                </a:cubicBezTo>
                <a:cubicBezTo>
                  <a:pt x="1461960" y="1875715"/>
                  <a:pt x="1272835" y="1549638"/>
                  <a:pt x="1197185" y="1549638"/>
                </a:cubicBezTo>
                <a:cubicBezTo>
                  <a:pt x="1121535" y="1549638"/>
                  <a:pt x="932410" y="1875715"/>
                  <a:pt x="970236" y="1940930"/>
                </a:cubicBezTo>
                <a:cubicBezTo>
                  <a:pt x="989148" y="1973538"/>
                  <a:pt x="1093166" y="1989841"/>
                  <a:pt x="1197185" y="1989842"/>
                </a:cubicBezTo>
                <a:close/>
                <a:moveTo>
                  <a:pt x="1207481" y="2394368"/>
                </a:moveTo>
                <a:lnTo>
                  <a:pt x="1207480" y="2394368"/>
                </a:lnTo>
                <a:lnTo>
                  <a:pt x="1197185" y="2394292"/>
                </a:lnTo>
                <a:lnTo>
                  <a:pt x="1186890" y="2394368"/>
                </a:lnTo>
                <a:lnTo>
                  <a:pt x="1186890" y="2394368"/>
                </a:lnTo>
                <a:cubicBezTo>
                  <a:pt x="1153861" y="2391699"/>
                  <a:pt x="1147200" y="2392696"/>
                  <a:pt x="1142446" y="2345625"/>
                </a:cubicBezTo>
                <a:lnTo>
                  <a:pt x="1125453" y="2212713"/>
                </a:lnTo>
                <a:cubicBezTo>
                  <a:pt x="1083931" y="2210960"/>
                  <a:pt x="1043171" y="2205597"/>
                  <a:pt x="1003340" y="2197392"/>
                </a:cubicBezTo>
                <a:lnTo>
                  <a:pt x="952818" y="2320660"/>
                </a:lnTo>
                <a:cubicBezTo>
                  <a:pt x="936044" y="2364897"/>
                  <a:pt x="929868" y="2362209"/>
                  <a:pt x="897275" y="2356240"/>
                </a:cubicBezTo>
                <a:lnTo>
                  <a:pt x="887350" y="2353502"/>
                </a:lnTo>
                <a:lnTo>
                  <a:pt x="877386" y="2350910"/>
                </a:lnTo>
                <a:cubicBezTo>
                  <a:pt x="846174" y="2339783"/>
                  <a:pt x="839482" y="2339022"/>
                  <a:pt x="847073" y="2292326"/>
                </a:cubicBezTo>
                <a:lnTo>
                  <a:pt x="865015" y="2159864"/>
                </a:lnTo>
                <a:cubicBezTo>
                  <a:pt x="825632" y="2147392"/>
                  <a:pt x="787667" y="2131618"/>
                  <a:pt x="751460" y="2112630"/>
                </a:cubicBezTo>
                <a:lnTo>
                  <a:pt x="670368" y="2219131"/>
                </a:lnTo>
                <a:cubicBezTo>
                  <a:pt x="642716" y="2257519"/>
                  <a:pt x="637446" y="2253326"/>
                  <a:pt x="607508" y="2239123"/>
                </a:cubicBezTo>
                <a:lnTo>
                  <a:pt x="598630" y="2233911"/>
                </a:lnTo>
                <a:lnTo>
                  <a:pt x="589677" y="2228828"/>
                </a:lnTo>
                <a:cubicBezTo>
                  <a:pt x="562408" y="2210002"/>
                  <a:pt x="556141" y="2207535"/>
                  <a:pt x="575560" y="2164394"/>
                </a:cubicBezTo>
                <a:lnTo>
                  <a:pt x="626841" y="2041886"/>
                </a:lnTo>
                <a:cubicBezTo>
                  <a:pt x="592706" y="2018832"/>
                  <a:pt x="560063" y="1993739"/>
                  <a:pt x="529660" y="1966116"/>
                </a:cubicBezTo>
                <a:lnTo>
                  <a:pt x="423820" y="2047959"/>
                </a:lnTo>
                <a:cubicBezTo>
                  <a:pt x="387174" y="2077883"/>
                  <a:pt x="383169" y="2072467"/>
                  <a:pt x="357927" y="2051001"/>
                </a:cubicBezTo>
                <a:lnTo>
                  <a:pt x="350701" y="2043668"/>
                </a:lnTo>
                <a:lnTo>
                  <a:pt x="343368" y="2036441"/>
                </a:lnTo>
                <a:cubicBezTo>
                  <a:pt x="321901" y="2011199"/>
                  <a:pt x="316486" y="2007194"/>
                  <a:pt x="346409" y="1970549"/>
                </a:cubicBezTo>
                <a:lnTo>
                  <a:pt x="428253" y="1864709"/>
                </a:lnTo>
                <a:cubicBezTo>
                  <a:pt x="400630" y="1834306"/>
                  <a:pt x="375537" y="1801663"/>
                  <a:pt x="352482" y="1767528"/>
                </a:cubicBezTo>
                <a:lnTo>
                  <a:pt x="229974" y="1818808"/>
                </a:lnTo>
                <a:cubicBezTo>
                  <a:pt x="186834" y="1838228"/>
                  <a:pt x="184366" y="1831961"/>
                  <a:pt x="165540" y="1804692"/>
                </a:cubicBezTo>
                <a:lnTo>
                  <a:pt x="160459" y="1795739"/>
                </a:lnTo>
                <a:lnTo>
                  <a:pt x="155245" y="1786860"/>
                </a:lnTo>
                <a:cubicBezTo>
                  <a:pt x="141043" y="1756922"/>
                  <a:pt x="136849" y="1751652"/>
                  <a:pt x="175237" y="1724001"/>
                </a:cubicBezTo>
                <a:lnTo>
                  <a:pt x="281739" y="1642909"/>
                </a:lnTo>
                <a:cubicBezTo>
                  <a:pt x="262751" y="1606703"/>
                  <a:pt x="246977" y="1568737"/>
                  <a:pt x="234505" y="1529354"/>
                </a:cubicBezTo>
                <a:lnTo>
                  <a:pt x="102043" y="1547295"/>
                </a:lnTo>
                <a:cubicBezTo>
                  <a:pt x="55346" y="1554887"/>
                  <a:pt x="54585" y="1548195"/>
                  <a:pt x="43458" y="1516983"/>
                </a:cubicBezTo>
                <a:lnTo>
                  <a:pt x="40867" y="1507019"/>
                </a:lnTo>
                <a:lnTo>
                  <a:pt x="38129" y="1497094"/>
                </a:lnTo>
                <a:cubicBezTo>
                  <a:pt x="32160" y="1464501"/>
                  <a:pt x="29473" y="1458324"/>
                  <a:pt x="73709" y="1441550"/>
                </a:cubicBezTo>
                <a:lnTo>
                  <a:pt x="196976" y="1391030"/>
                </a:lnTo>
                <a:cubicBezTo>
                  <a:pt x="188771" y="1351197"/>
                  <a:pt x="183409" y="1310437"/>
                  <a:pt x="181655" y="1268915"/>
                </a:cubicBezTo>
                <a:lnTo>
                  <a:pt x="48744" y="1251922"/>
                </a:lnTo>
                <a:cubicBezTo>
                  <a:pt x="1673" y="1247169"/>
                  <a:pt x="2671" y="1240508"/>
                  <a:pt x="0" y="1207479"/>
                </a:cubicBezTo>
                <a:lnTo>
                  <a:pt x="76" y="1197184"/>
                </a:lnTo>
                <a:lnTo>
                  <a:pt x="0" y="1186889"/>
                </a:lnTo>
                <a:cubicBezTo>
                  <a:pt x="2671" y="1153861"/>
                  <a:pt x="1673" y="1147200"/>
                  <a:pt x="48744" y="1142447"/>
                </a:cubicBezTo>
                <a:lnTo>
                  <a:pt x="181655" y="1125453"/>
                </a:lnTo>
                <a:cubicBezTo>
                  <a:pt x="183409" y="1083932"/>
                  <a:pt x="188771" y="1043172"/>
                  <a:pt x="196976" y="1003340"/>
                </a:cubicBezTo>
                <a:lnTo>
                  <a:pt x="73709" y="952819"/>
                </a:lnTo>
                <a:cubicBezTo>
                  <a:pt x="29473" y="936044"/>
                  <a:pt x="32160" y="929869"/>
                  <a:pt x="38129" y="897275"/>
                </a:cubicBezTo>
                <a:lnTo>
                  <a:pt x="40867" y="887350"/>
                </a:lnTo>
                <a:lnTo>
                  <a:pt x="43458" y="877387"/>
                </a:lnTo>
                <a:cubicBezTo>
                  <a:pt x="54585" y="846175"/>
                  <a:pt x="55346" y="839482"/>
                  <a:pt x="102043" y="847074"/>
                </a:cubicBezTo>
                <a:lnTo>
                  <a:pt x="234505" y="865016"/>
                </a:lnTo>
                <a:cubicBezTo>
                  <a:pt x="246977" y="825633"/>
                  <a:pt x="262750" y="787667"/>
                  <a:pt x="281739" y="751461"/>
                </a:cubicBezTo>
                <a:lnTo>
                  <a:pt x="175237" y="670368"/>
                </a:lnTo>
                <a:cubicBezTo>
                  <a:pt x="136849" y="642716"/>
                  <a:pt x="141043" y="637446"/>
                  <a:pt x="155245" y="607508"/>
                </a:cubicBezTo>
                <a:lnTo>
                  <a:pt x="160459" y="598631"/>
                </a:lnTo>
                <a:lnTo>
                  <a:pt x="165540" y="589676"/>
                </a:lnTo>
                <a:cubicBezTo>
                  <a:pt x="184366" y="562408"/>
                  <a:pt x="186834" y="556141"/>
                  <a:pt x="229974" y="575560"/>
                </a:cubicBezTo>
                <a:lnTo>
                  <a:pt x="352482" y="626841"/>
                </a:lnTo>
                <a:cubicBezTo>
                  <a:pt x="375537" y="592707"/>
                  <a:pt x="400630" y="560063"/>
                  <a:pt x="428253" y="529660"/>
                </a:cubicBezTo>
                <a:lnTo>
                  <a:pt x="346409" y="423820"/>
                </a:lnTo>
                <a:cubicBezTo>
                  <a:pt x="316486" y="387175"/>
                  <a:pt x="321901" y="383169"/>
                  <a:pt x="343368" y="357927"/>
                </a:cubicBezTo>
                <a:lnTo>
                  <a:pt x="350701" y="350701"/>
                </a:lnTo>
                <a:lnTo>
                  <a:pt x="357927" y="343367"/>
                </a:lnTo>
                <a:cubicBezTo>
                  <a:pt x="383169" y="321901"/>
                  <a:pt x="387174" y="316486"/>
                  <a:pt x="423820" y="346409"/>
                </a:cubicBezTo>
                <a:lnTo>
                  <a:pt x="529660" y="428253"/>
                </a:lnTo>
                <a:cubicBezTo>
                  <a:pt x="560063" y="400630"/>
                  <a:pt x="592706" y="375537"/>
                  <a:pt x="626841" y="352482"/>
                </a:cubicBezTo>
                <a:lnTo>
                  <a:pt x="575560" y="229974"/>
                </a:lnTo>
                <a:cubicBezTo>
                  <a:pt x="556141" y="186833"/>
                  <a:pt x="562408" y="184366"/>
                  <a:pt x="589677" y="165540"/>
                </a:cubicBezTo>
                <a:lnTo>
                  <a:pt x="598630" y="160459"/>
                </a:lnTo>
                <a:lnTo>
                  <a:pt x="607508" y="155245"/>
                </a:lnTo>
                <a:cubicBezTo>
                  <a:pt x="637446" y="141044"/>
                  <a:pt x="642716" y="136849"/>
                  <a:pt x="670368" y="175237"/>
                </a:cubicBezTo>
                <a:lnTo>
                  <a:pt x="751460" y="281740"/>
                </a:lnTo>
                <a:cubicBezTo>
                  <a:pt x="787667" y="262750"/>
                  <a:pt x="825632" y="246977"/>
                  <a:pt x="865015" y="234505"/>
                </a:cubicBezTo>
                <a:lnTo>
                  <a:pt x="847073" y="102043"/>
                </a:lnTo>
                <a:cubicBezTo>
                  <a:pt x="839482" y="55346"/>
                  <a:pt x="846174" y="54585"/>
                  <a:pt x="877386" y="43458"/>
                </a:cubicBezTo>
                <a:lnTo>
                  <a:pt x="887350" y="40867"/>
                </a:lnTo>
                <a:lnTo>
                  <a:pt x="897275" y="38129"/>
                </a:lnTo>
                <a:cubicBezTo>
                  <a:pt x="929868" y="32160"/>
                  <a:pt x="936044" y="29472"/>
                  <a:pt x="952818" y="73709"/>
                </a:cubicBezTo>
                <a:lnTo>
                  <a:pt x="1003339" y="196976"/>
                </a:lnTo>
                <a:cubicBezTo>
                  <a:pt x="1043171" y="188771"/>
                  <a:pt x="1083931" y="183409"/>
                  <a:pt x="1125452" y="181655"/>
                </a:cubicBezTo>
                <a:lnTo>
                  <a:pt x="1142446" y="48743"/>
                </a:lnTo>
                <a:cubicBezTo>
                  <a:pt x="1147200" y="1672"/>
                  <a:pt x="1153861" y="2670"/>
                  <a:pt x="1186890" y="0"/>
                </a:cubicBezTo>
                <a:lnTo>
                  <a:pt x="1197186" y="76"/>
                </a:lnTo>
                <a:lnTo>
                  <a:pt x="1207329" y="1"/>
                </a:lnTo>
                <a:lnTo>
                  <a:pt x="1207480" y="0"/>
                </a:lnTo>
                <a:lnTo>
                  <a:pt x="1207481" y="0"/>
                </a:lnTo>
                <a:lnTo>
                  <a:pt x="1216679" y="967"/>
                </a:lnTo>
                <a:cubicBezTo>
                  <a:pt x="1220866" y="1116"/>
                  <a:pt x="1224502" y="1517"/>
                  <a:pt x="1227689" y="2123"/>
                </a:cubicBezTo>
                <a:cubicBezTo>
                  <a:pt x="1243719" y="5176"/>
                  <a:pt x="1248358" y="13440"/>
                  <a:pt x="1251923" y="48744"/>
                </a:cubicBezTo>
                <a:lnTo>
                  <a:pt x="1268917" y="181655"/>
                </a:lnTo>
                <a:cubicBezTo>
                  <a:pt x="1310438" y="183409"/>
                  <a:pt x="1351198" y="188772"/>
                  <a:pt x="1391029" y="196976"/>
                </a:cubicBezTo>
                <a:lnTo>
                  <a:pt x="1441550" y="73708"/>
                </a:lnTo>
                <a:cubicBezTo>
                  <a:pt x="1458324" y="29472"/>
                  <a:pt x="1464500" y="32160"/>
                  <a:pt x="1497094" y="38129"/>
                </a:cubicBezTo>
                <a:lnTo>
                  <a:pt x="1507018" y="40867"/>
                </a:lnTo>
                <a:lnTo>
                  <a:pt x="1516982" y="43458"/>
                </a:lnTo>
                <a:cubicBezTo>
                  <a:pt x="1548194" y="54585"/>
                  <a:pt x="1554886" y="55346"/>
                  <a:pt x="1547295" y="102043"/>
                </a:cubicBezTo>
                <a:lnTo>
                  <a:pt x="1529353" y="234505"/>
                </a:lnTo>
                <a:cubicBezTo>
                  <a:pt x="1568736" y="246978"/>
                  <a:pt x="1606702" y="262751"/>
                  <a:pt x="1642908" y="281740"/>
                </a:cubicBezTo>
                <a:lnTo>
                  <a:pt x="1724000" y="175237"/>
                </a:lnTo>
                <a:cubicBezTo>
                  <a:pt x="1751652" y="136848"/>
                  <a:pt x="1756922" y="141043"/>
                  <a:pt x="1786860" y="155245"/>
                </a:cubicBezTo>
                <a:lnTo>
                  <a:pt x="1795738" y="160458"/>
                </a:lnTo>
                <a:lnTo>
                  <a:pt x="1804691" y="165540"/>
                </a:lnTo>
                <a:cubicBezTo>
                  <a:pt x="1831960" y="184366"/>
                  <a:pt x="1838227" y="186833"/>
                  <a:pt x="1818809" y="229974"/>
                </a:cubicBezTo>
                <a:lnTo>
                  <a:pt x="1767528" y="352482"/>
                </a:lnTo>
                <a:cubicBezTo>
                  <a:pt x="1801662" y="375537"/>
                  <a:pt x="1834305" y="400630"/>
                  <a:pt x="1864708" y="428253"/>
                </a:cubicBezTo>
                <a:lnTo>
                  <a:pt x="1970549" y="346409"/>
                </a:lnTo>
                <a:cubicBezTo>
                  <a:pt x="2007194" y="316486"/>
                  <a:pt x="2011199" y="321901"/>
                  <a:pt x="2036441" y="343367"/>
                </a:cubicBezTo>
                <a:lnTo>
                  <a:pt x="2043667" y="350701"/>
                </a:lnTo>
                <a:lnTo>
                  <a:pt x="2051000" y="357927"/>
                </a:lnTo>
                <a:cubicBezTo>
                  <a:pt x="2072467" y="383169"/>
                  <a:pt x="2077883" y="387175"/>
                  <a:pt x="2047959" y="423819"/>
                </a:cubicBezTo>
                <a:lnTo>
                  <a:pt x="1966116" y="529660"/>
                </a:lnTo>
                <a:cubicBezTo>
                  <a:pt x="1993739" y="560063"/>
                  <a:pt x="2018832" y="592707"/>
                  <a:pt x="2041886" y="626841"/>
                </a:cubicBezTo>
                <a:lnTo>
                  <a:pt x="2164394" y="575560"/>
                </a:lnTo>
                <a:cubicBezTo>
                  <a:pt x="2207534" y="556141"/>
                  <a:pt x="2210002" y="562408"/>
                  <a:pt x="2228828" y="589676"/>
                </a:cubicBezTo>
                <a:lnTo>
                  <a:pt x="2233910" y="598631"/>
                </a:lnTo>
                <a:lnTo>
                  <a:pt x="2239123" y="607508"/>
                </a:lnTo>
                <a:cubicBezTo>
                  <a:pt x="2253325" y="637446"/>
                  <a:pt x="2257519" y="642716"/>
                  <a:pt x="2219131" y="670368"/>
                </a:cubicBezTo>
                <a:lnTo>
                  <a:pt x="2112629" y="751462"/>
                </a:lnTo>
                <a:cubicBezTo>
                  <a:pt x="2131617" y="787667"/>
                  <a:pt x="2147391" y="825633"/>
                  <a:pt x="2159864" y="865016"/>
                </a:cubicBezTo>
                <a:lnTo>
                  <a:pt x="2292325" y="847074"/>
                </a:lnTo>
                <a:cubicBezTo>
                  <a:pt x="2339022" y="839482"/>
                  <a:pt x="2339783" y="846175"/>
                  <a:pt x="2350910" y="877386"/>
                </a:cubicBezTo>
                <a:lnTo>
                  <a:pt x="2353502" y="887350"/>
                </a:lnTo>
                <a:lnTo>
                  <a:pt x="2356240" y="897275"/>
                </a:lnTo>
                <a:cubicBezTo>
                  <a:pt x="2362209" y="929869"/>
                  <a:pt x="2364896" y="936044"/>
                  <a:pt x="2320659" y="952819"/>
                </a:cubicBezTo>
                <a:lnTo>
                  <a:pt x="2197391" y="1003340"/>
                </a:lnTo>
                <a:cubicBezTo>
                  <a:pt x="2205597" y="1043172"/>
                  <a:pt x="2210959" y="1083932"/>
                  <a:pt x="2212712" y="1125453"/>
                </a:cubicBezTo>
                <a:lnTo>
                  <a:pt x="2345624" y="1142447"/>
                </a:lnTo>
                <a:cubicBezTo>
                  <a:pt x="2392695" y="1147200"/>
                  <a:pt x="2391698" y="1153861"/>
                  <a:pt x="2394368" y="1186889"/>
                </a:cubicBezTo>
                <a:lnTo>
                  <a:pt x="2394292" y="1197184"/>
                </a:lnTo>
                <a:lnTo>
                  <a:pt x="2394368" y="1207479"/>
                </a:lnTo>
                <a:cubicBezTo>
                  <a:pt x="2391698" y="1240508"/>
                  <a:pt x="2392695" y="1247169"/>
                  <a:pt x="2345624" y="1251922"/>
                </a:cubicBezTo>
                <a:lnTo>
                  <a:pt x="2212712" y="1268915"/>
                </a:lnTo>
                <a:cubicBezTo>
                  <a:pt x="2210959" y="1310437"/>
                  <a:pt x="2205597" y="1351197"/>
                  <a:pt x="2197391" y="1391030"/>
                </a:cubicBezTo>
                <a:lnTo>
                  <a:pt x="2320659" y="1441550"/>
                </a:lnTo>
                <a:cubicBezTo>
                  <a:pt x="2364896" y="1458324"/>
                  <a:pt x="2362209" y="1464501"/>
                  <a:pt x="2356240" y="1497094"/>
                </a:cubicBezTo>
                <a:lnTo>
                  <a:pt x="2353502" y="1507019"/>
                </a:lnTo>
                <a:lnTo>
                  <a:pt x="2350910" y="1516983"/>
                </a:lnTo>
                <a:cubicBezTo>
                  <a:pt x="2339783" y="1548195"/>
                  <a:pt x="2339022" y="1554887"/>
                  <a:pt x="2292325" y="1547295"/>
                </a:cubicBezTo>
                <a:lnTo>
                  <a:pt x="2159863" y="1529354"/>
                </a:lnTo>
                <a:cubicBezTo>
                  <a:pt x="2147391" y="1568737"/>
                  <a:pt x="2131617" y="1606702"/>
                  <a:pt x="2112629" y="1642908"/>
                </a:cubicBezTo>
                <a:lnTo>
                  <a:pt x="2219131" y="1724001"/>
                </a:lnTo>
                <a:cubicBezTo>
                  <a:pt x="2257519" y="1751652"/>
                  <a:pt x="2253325" y="1756922"/>
                  <a:pt x="2239123" y="1786860"/>
                </a:cubicBezTo>
                <a:lnTo>
                  <a:pt x="2233910" y="1795739"/>
                </a:lnTo>
                <a:lnTo>
                  <a:pt x="2228828" y="1804692"/>
                </a:lnTo>
                <a:cubicBezTo>
                  <a:pt x="2210002" y="1831961"/>
                  <a:pt x="2207534" y="1838228"/>
                  <a:pt x="2164394" y="1818808"/>
                </a:cubicBezTo>
                <a:lnTo>
                  <a:pt x="2041886" y="1767527"/>
                </a:lnTo>
                <a:cubicBezTo>
                  <a:pt x="2018832" y="1801662"/>
                  <a:pt x="1993739" y="1834305"/>
                  <a:pt x="1966116" y="1864708"/>
                </a:cubicBezTo>
                <a:lnTo>
                  <a:pt x="2047959" y="1970549"/>
                </a:lnTo>
                <a:cubicBezTo>
                  <a:pt x="2077883" y="2007194"/>
                  <a:pt x="2072467" y="2011199"/>
                  <a:pt x="2051000" y="2036441"/>
                </a:cubicBezTo>
                <a:lnTo>
                  <a:pt x="2043667" y="2043668"/>
                </a:lnTo>
                <a:lnTo>
                  <a:pt x="2036441" y="2051001"/>
                </a:lnTo>
                <a:cubicBezTo>
                  <a:pt x="2011198" y="2072468"/>
                  <a:pt x="2007194" y="2077883"/>
                  <a:pt x="1970549" y="2047959"/>
                </a:cubicBezTo>
                <a:lnTo>
                  <a:pt x="1864708" y="1966115"/>
                </a:lnTo>
                <a:cubicBezTo>
                  <a:pt x="1834305" y="1993739"/>
                  <a:pt x="1801662" y="2018831"/>
                  <a:pt x="1767528" y="2041886"/>
                </a:cubicBezTo>
                <a:lnTo>
                  <a:pt x="1818809" y="2164394"/>
                </a:lnTo>
                <a:cubicBezTo>
                  <a:pt x="1838227" y="2207535"/>
                  <a:pt x="1831960" y="2210002"/>
                  <a:pt x="1804691" y="2228828"/>
                </a:cubicBezTo>
                <a:lnTo>
                  <a:pt x="1795738" y="2233911"/>
                </a:lnTo>
                <a:lnTo>
                  <a:pt x="1786860" y="2239123"/>
                </a:lnTo>
                <a:cubicBezTo>
                  <a:pt x="1756922" y="2253326"/>
                  <a:pt x="1751652" y="2257520"/>
                  <a:pt x="1724000" y="2219131"/>
                </a:cubicBezTo>
                <a:lnTo>
                  <a:pt x="1642908" y="2112629"/>
                </a:lnTo>
                <a:cubicBezTo>
                  <a:pt x="1606702" y="2131618"/>
                  <a:pt x="1568736" y="2147392"/>
                  <a:pt x="1529353" y="2159864"/>
                </a:cubicBezTo>
                <a:lnTo>
                  <a:pt x="1547295" y="2292326"/>
                </a:lnTo>
                <a:cubicBezTo>
                  <a:pt x="1554886" y="2339022"/>
                  <a:pt x="1548194" y="2339783"/>
                  <a:pt x="1516982" y="2350911"/>
                </a:cubicBezTo>
                <a:lnTo>
                  <a:pt x="1507018" y="2353502"/>
                </a:lnTo>
                <a:lnTo>
                  <a:pt x="1497094" y="2356240"/>
                </a:lnTo>
                <a:cubicBezTo>
                  <a:pt x="1464500" y="2362209"/>
                  <a:pt x="1458324" y="2364897"/>
                  <a:pt x="1441550" y="2320660"/>
                </a:cubicBezTo>
                <a:lnTo>
                  <a:pt x="1391029" y="2197392"/>
                </a:lnTo>
                <a:cubicBezTo>
                  <a:pt x="1351198" y="2205597"/>
                  <a:pt x="1310438" y="2210959"/>
                  <a:pt x="1268917" y="2212713"/>
                </a:cubicBezTo>
                <a:lnTo>
                  <a:pt x="1251923" y="2345625"/>
                </a:lnTo>
                <a:cubicBezTo>
                  <a:pt x="1247169" y="2392696"/>
                  <a:pt x="1240508" y="2391699"/>
                  <a:pt x="1207481" y="2394368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직사각형 104">
            <a:extLst>
              <a:ext uri="{FF2B5EF4-FFF2-40B4-BE49-F238E27FC236}">
                <a16:creationId xmlns:a16="http://schemas.microsoft.com/office/drawing/2014/main" id="{C21EDC53-8AAF-4B86-AB6C-C4E152393413}"/>
              </a:ext>
            </a:extLst>
          </p:cNvPr>
          <p:cNvSpPr/>
          <p:nvPr/>
        </p:nvSpPr>
        <p:spPr>
          <a:xfrm>
            <a:off x="3008917" y="2788034"/>
            <a:ext cx="124264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ko-KR" altLang="en-US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latin typeface="+mn-ea"/>
              </a:rPr>
              <a:t>정책위원회</a:t>
            </a:r>
            <a:endParaRPr lang="ko-KR" altLang="en-US" sz="1600" b="1" spc="-150" dirty="0">
              <a:ln>
                <a:solidFill>
                  <a:srgbClr val="4F81BD">
                    <a:alpha val="0"/>
                  </a:srgbClr>
                </a:solidFill>
              </a:ln>
              <a:latin typeface="+mn-ea"/>
            </a:endParaRPr>
          </a:p>
        </p:txBody>
      </p:sp>
      <p:sp>
        <p:nvSpPr>
          <p:cNvPr id="113" name="육각형 34">
            <a:extLst>
              <a:ext uri="{FF2B5EF4-FFF2-40B4-BE49-F238E27FC236}">
                <a16:creationId xmlns:a16="http://schemas.microsoft.com/office/drawing/2014/main" id="{90D6FA0B-743C-4116-94AC-4746693CBBD8}"/>
              </a:ext>
            </a:extLst>
          </p:cNvPr>
          <p:cNvSpPr/>
          <p:nvPr/>
        </p:nvSpPr>
        <p:spPr>
          <a:xfrm rot="11258473">
            <a:off x="2755290" y="4075611"/>
            <a:ext cx="1779004" cy="1779004"/>
          </a:xfrm>
          <a:custGeom>
            <a:avLst/>
            <a:gdLst/>
            <a:ahLst/>
            <a:cxnLst/>
            <a:rect l="l" t="t" r="r" b="b"/>
            <a:pathLst>
              <a:path w="2394368" h="2394368">
                <a:moveTo>
                  <a:pt x="1197185" y="844730"/>
                </a:moveTo>
                <a:cubicBezTo>
                  <a:pt x="1272835" y="844730"/>
                  <a:pt x="1461960" y="518653"/>
                  <a:pt x="1424135" y="453438"/>
                </a:cubicBezTo>
                <a:cubicBezTo>
                  <a:pt x="1386310" y="388223"/>
                  <a:pt x="1008060" y="388223"/>
                  <a:pt x="970236" y="453438"/>
                </a:cubicBezTo>
                <a:cubicBezTo>
                  <a:pt x="932410" y="518653"/>
                  <a:pt x="1121535" y="844730"/>
                  <a:pt x="1197185" y="844730"/>
                </a:cubicBezTo>
                <a:close/>
                <a:moveTo>
                  <a:pt x="859812" y="962618"/>
                </a:moveTo>
                <a:cubicBezTo>
                  <a:pt x="901791" y="965313"/>
                  <a:pt x="934590" y="961335"/>
                  <a:pt x="947963" y="947962"/>
                </a:cubicBezTo>
                <a:cubicBezTo>
                  <a:pt x="1001456" y="894469"/>
                  <a:pt x="904616" y="530167"/>
                  <a:pt x="831755" y="510799"/>
                </a:cubicBezTo>
                <a:cubicBezTo>
                  <a:pt x="758895" y="491431"/>
                  <a:pt x="491433" y="758894"/>
                  <a:pt x="510800" y="831754"/>
                </a:cubicBezTo>
                <a:cubicBezTo>
                  <a:pt x="525325" y="886400"/>
                  <a:pt x="733877" y="954534"/>
                  <a:pt x="859812" y="962618"/>
                </a:cubicBezTo>
                <a:close/>
                <a:moveTo>
                  <a:pt x="1534558" y="962618"/>
                </a:moveTo>
                <a:cubicBezTo>
                  <a:pt x="1660493" y="954534"/>
                  <a:pt x="1869045" y="886400"/>
                  <a:pt x="1883570" y="831754"/>
                </a:cubicBezTo>
                <a:cubicBezTo>
                  <a:pt x="1902938" y="758894"/>
                  <a:pt x="1635475" y="491431"/>
                  <a:pt x="1562615" y="510799"/>
                </a:cubicBezTo>
                <a:cubicBezTo>
                  <a:pt x="1489754" y="530167"/>
                  <a:pt x="1392915" y="894469"/>
                  <a:pt x="1446408" y="947962"/>
                </a:cubicBezTo>
                <a:cubicBezTo>
                  <a:pt x="1459781" y="961335"/>
                  <a:pt x="1492580" y="965313"/>
                  <a:pt x="1534558" y="962618"/>
                </a:cubicBezTo>
                <a:close/>
                <a:moveTo>
                  <a:pt x="1197184" y="1384497"/>
                </a:moveTo>
                <a:cubicBezTo>
                  <a:pt x="1300634" y="1384497"/>
                  <a:pt x="1384497" y="1300634"/>
                  <a:pt x="1384497" y="1197184"/>
                </a:cubicBezTo>
                <a:cubicBezTo>
                  <a:pt x="1384497" y="1093734"/>
                  <a:pt x="1300634" y="1009871"/>
                  <a:pt x="1197184" y="1009871"/>
                </a:cubicBezTo>
                <a:cubicBezTo>
                  <a:pt x="1093734" y="1009871"/>
                  <a:pt x="1009871" y="1093734"/>
                  <a:pt x="1009871" y="1197184"/>
                </a:cubicBezTo>
                <a:cubicBezTo>
                  <a:pt x="1009871" y="1300634"/>
                  <a:pt x="1093734" y="1384497"/>
                  <a:pt x="1197184" y="1384497"/>
                </a:cubicBezTo>
                <a:close/>
                <a:moveTo>
                  <a:pt x="488976" y="1428345"/>
                </a:moveTo>
                <a:cubicBezTo>
                  <a:pt x="595079" y="1416451"/>
                  <a:pt x="844731" y="1263378"/>
                  <a:pt x="844731" y="1197184"/>
                </a:cubicBezTo>
                <a:cubicBezTo>
                  <a:pt x="844731" y="1121534"/>
                  <a:pt x="518654" y="932409"/>
                  <a:pt x="453439" y="970235"/>
                </a:cubicBezTo>
                <a:cubicBezTo>
                  <a:pt x="388224" y="1008059"/>
                  <a:pt x="388224" y="1386309"/>
                  <a:pt x="453439" y="1424134"/>
                </a:cubicBezTo>
                <a:cubicBezTo>
                  <a:pt x="461591" y="1428862"/>
                  <a:pt x="473819" y="1430044"/>
                  <a:pt x="488976" y="1428345"/>
                </a:cubicBezTo>
                <a:close/>
                <a:moveTo>
                  <a:pt x="1905394" y="1428345"/>
                </a:moveTo>
                <a:cubicBezTo>
                  <a:pt x="1920552" y="1430044"/>
                  <a:pt x="1932779" y="1428862"/>
                  <a:pt x="1940931" y="1424134"/>
                </a:cubicBezTo>
                <a:cubicBezTo>
                  <a:pt x="2006146" y="1386309"/>
                  <a:pt x="2006146" y="1008059"/>
                  <a:pt x="1940931" y="970235"/>
                </a:cubicBezTo>
                <a:cubicBezTo>
                  <a:pt x="1875716" y="932409"/>
                  <a:pt x="1549639" y="1121534"/>
                  <a:pt x="1549639" y="1197184"/>
                </a:cubicBezTo>
                <a:cubicBezTo>
                  <a:pt x="1549639" y="1263378"/>
                  <a:pt x="1799292" y="1416451"/>
                  <a:pt x="1905394" y="1428345"/>
                </a:cubicBezTo>
                <a:close/>
                <a:moveTo>
                  <a:pt x="831755" y="1883569"/>
                </a:moveTo>
                <a:cubicBezTo>
                  <a:pt x="904616" y="1864202"/>
                  <a:pt x="1001456" y="1499899"/>
                  <a:pt x="947963" y="1446407"/>
                </a:cubicBezTo>
                <a:cubicBezTo>
                  <a:pt x="894470" y="1392914"/>
                  <a:pt x="530168" y="1489753"/>
                  <a:pt x="510800" y="1562614"/>
                </a:cubicBezTo>
                <a:cubicBezTo>
                  <a:pt x="491432" y="1635474"/>
                  <a:pt x="758895" y="1902937"/>
                  <a:pt x="831755" y="1883569"/>
                </a:cubicBezTo>
                <a:close/>
                <a:moveTo>
                  <a:pt x="1562615" y="1883569"/>
                </a:moveTo>
                <a:cubicBezTo>
                  <a:pt x="1635476" y="1902937"/>
                  <a:pt x="1902938" y="1635474"/>
                  <a:pt x="1883570" y="1562614"/>
                </a:cubicBezTo>
                <a:cubicBezTo>
                  <a:pt x="1864203" y="1489753"/>
                  <a:pt x="1499900" y="1392914"/>
                  <a:pt x="1446407" y="1446407"/>
                </a:cubicBezTo>
                <a:cubicBezTo>
                  <a:pt x="1392915" y="1499899"/>
                  <a:pt x="1489754" y="1864202"/>
                  <a:pt x="1562615" y="1883569"/>
                </a:cubicBezTo>
                <a:close/>
                <a:moveTo>
                  <a:pt x="1197185" y="1989842"/>
                </a:moveTo>
                <a:cubicBezTo>
                  <a:pt x="1301204" y="1989841"/>
                  <a:pt x="1405222" y="1973538"/>
                  <a:pt x="1424135" y="1940930"/>
                </a:cubicBezTo>
                <a:cubicBezTo>
                  <a:pt x="1461960" y="1875715"/>
                  <a:pt x="1272835" y="1549638"/>
                  <a:pt x="1197185" y="1549638"/>
                </a:cubicBezTo>
                <a:cubicBezTo>
                  <a:pt x="1121535" y="1549638"/>
                  <a:pt x="932410" y="1875715"/>
                  <a:pt x="970236" y="1940930"/>
                </a:cubicBezTo>
                <a:cubicBezTo>
                  <a:pt x="989148" y="1973538"/>
                  <a:pt x="1093166" y="1989841"/>
                  <a:pt x="1197185" y="1989842"/>
                </a:cubicBezTo>
                <a:close/>
                <a:moveTo>
                  <a:pt x="1207481" y="2394368"/>
                </a:moveTo>
                <a:lnTo>
                  <a:pt x="1207480" y="2394368"/>
                </a:lnTo>
                <a:lnTo>
                  <a:pt x="1197185" y="2394292"/>
                </a:lnTo>
                <a:lnTo>
                  <a:pt x="1186890" y="2394368"/>
                </a:lnTo>
                <a:lnTo>
                  <a:pt x="1186890" y="2394368"/>
                </a:lnTo>
                <a:cubicBezTo>
                  <a:pt x="1153861" y="2391699"/>
                  <a:pt x="1147200" y="2392696"/>
                  <a:pt x="1142446" y="2345625"/>
                </a:cubicBezTo>
                <a:lnTo>
                  <a:pt x="1125453" y="2212713"/>
                </a:lnTo>
                <a:cubicBezTo>
                  <a:pt x="1083931" y="2210960"/>
                  <a:pt x="1043171" y="2205597"/>
                  <a:pt x="1003340" y="2197392"/>
                </a:cubicBezTo>
                <a:lnTo>
                  <a:pt x="952818" y="2320660"/>
                </a:lnTo>
                <a:cubicBezTo>
                  <a:pt x="936044" y="2364897"/>
                  <a:pt x="929868" y="2362209"/>
                  <a:pt x="897275" y="2356240"/>
                </a:cubicBezTo>
                <a:lnTo>
                  <a:pt x="887350" y="2353502"/>
                </a:lnTo>
                <a:lnTo>
                  <a:pt x="877386" y="2350910"/>
                </a:lnTo>
                <a:cubicBezTo>
                  <a:pt x="846174" y="2339783"/>
                  <a:pt x="839482" y="2339022"/>
                  <a:pt x="847073" y="2292326"/>
                </a:cubicBezTo>
                <a:lnTo>
                  <a:pt x="865015" y="2159864"/>
                </a:lnTo>
                <a:cubicBezTo>
                  <a:pt x="825632" y="2147392"/>
                  <a:pt x="787667" y="2131618"/>
                  <a:pt x="751460" y="2112630"/>
                </a:cubicBezTo>
                <a:lnTo>
                  <a:pt x="670368" y="2219131"/>
                </a:lnTo>
                <a:cubicBezTo>
                  <a:pt x="642716" y="2257519"/>
                  <a:pt x="637446" y="2253326"/>
                  <a:pt x="607508" y="2239123"/>
                </a:cubicBezTo>
                <a:lnTo>
                  <a:pt x="598630" y="2233911"/>
                </a:lnTo>
                <a:lnTo>
                  <a:pt x="589677" y="2228828"/>
                </a:lnTo>
                <a:cubicBezTo>
                  <a:pt x="562408" y="2210002"/>
                  <a:pt x="556141" y="2207535"/>
                  <a:pt x="575560" y="2164394"/>
                </a:cubicBezTo>
                <a:lnTo>
                  <a:pt x="626841" y="2041886"/>
                </a:lnTo>
                <a:cubicBezTo>
                  <a:pt x="592706" y="2018832"/>
                  <a:pt x="560063" y="1993739"/>
                  <a:pt x="529660" y="1966116"/>
                </a:cubicBezTo>
                <a:lnTo>
                  <a:pt x="423820" y="2047959"/>
                </a:lnTo>
                <a:cubicBezTo>
                  <a:pt x="387174" y="2077883"/>
                  <a:pt x="383169" y="2072467"/>
                  <a:pt x="357927" y="2051001"/>
                </a:cubicBezTo>
                <a:lnTo>
                  <a:pt x="350701" y="2043668"/>
                </a:lnTo>
                <a:lnTo>
                  <a:pt x="343368" y="2036441"/>
                </a:lnTo>
                <a:cubicBezTo>
                  <a:pt x="321901" y="2011199"/>
                  <a:pt x="316486" y="2007194"/>
                  <a:pt x="346409" y="1970549"/>
                </a:cubicBezTo>
                <a:lnTo>
                  <a:pt x="428253" y="1864709"/>
                </a:lnTo>
                <a:cubicBezTo>
                  <a:pt x="400630" y="1834306"/>
                  <a:pt x="375537" y="1801663"/>
                  <a:pt x="352482" y="1767528"/>
                </a:cubicBezTo>
                <a:lnTo>
                  <a:pt x="229974" y="1818808"/>
                </a:lnTo>
                <a:cubicBezTo>
                  <a:pt x="186834" y="1838228"/>
                  <a:pt x="184366" y="1831961"/>
                  <a:pt x="165540" y="1804692"/>
                </a:cubicBezTo>
                <a:lnTo>
                  <a:pt x="160459" y="1795739"/>
                </a:lnTo>
                <a:lnTo>
                  <a:pt x="155245" y="1786860"/>
                </a:lnTo>
                <a:cubicBezTo>
                  <a:pt x="141043" y="1756922"/>
                  <a:pt x="136849" y="1751652"/>
                  <a:pt x="175237" y="1724001"/>
                </a:cubicBezTo>
                <a:lnTo>
                  <a:pt x="281739" y="1642909"/>
                </a:lnTo>
                <a:cubicBezTo>
                  <a:pt x="262751" y="1606703"/>
                  <a:pt x="246977" y="1568737"/>
                  <a:pt x="234505" y="1529354"/>
                </a:cubicBezTo>
                <a:lnTo>
                  <a:pt x="102043" y="1547295"/>
                </a:lnTo>
                <a:cubicBezTo>
                  <a:pt x="55346" y="1554887"/>
                  <a:pt x="54585" y="1548195"/>
                  <a:pt x="43458" y="1516983"/>
                </a:cubicBezTo>
                <a:lnTo>
                  <a:pt x="40867" y="1507019"/>
                </a:lnTo>
                <a:lnTo>
                  <a:pt x="38129" y="1497094"/>
                </a:lnTo>
                <a:cubicBezTo>
                  <a:pt x="32160" y="1464501"/>
                  <a:pt x="29473" y="1458324"/>
                  <a:pt x="73709" y="1441550"/>
                </a:cubicBezTo>
                <a:lnTo>
                  <a:pt x="196976" y="1391030"/>
                </a:lnTo>
                <a:cubicBezTo>
                  <a:pt x="188771" y="1351197"/>
                  <a:pt x="183409" y="1310437"/>
                  <a:pt x="181655" y="1268915"/>
                </a:cubicBezTo>
                <a:lnTo>
                  <a:pt x="48744" y="1251922"/>
                </a:lnTo>
                <a:cubicBezTo>
                  <a:pt x="1673" y="1247169"/>
                  <a:pt x="2671" y="1240508"/>
                  <a:pt x="0" y="1207479"/>
                </a:cubicBezTo>
                <a:lnTo>
                  <a:pt x="76" y="1197184"/>
                </a:lnTo>
                <a:lnTo>
                  <a:pt x="0" y="1186889"/>
                </a:lnTo>
                <a:cubicBezTo>
                  <a:pt x="2671" y="1153861"/>
                  <a:pt x="1673" y="1147200"/>
                  <a:pt x="48744" y="1142447"/>
                </a:cubicBezTo>
                <a:lnTo>
                  <a:pt x="181655" y="1125453"/>
                </a:lnTo>
                <a:cubicBezTo>
                  <a:pt x="183409" y="1083932"/>
                  <a:pt x="188771" y="1043172"/>
                  <a:pt x="196976" y="1003340"/>
                </a:cubicBezTo>
                <a:lnTo>
                  <a:pt x="73709" y="952819"/>
                </a:lnTo>
                <a:cubicBezTo>
                  <a:pt x="29473" y="936044"/>
                  <a:pt x="32160" y="929869"/>
                  <a:pt x="38129" y="897275"/>
                </a:cubicBezTo>
                <a:lnTo>
                  <a:pt x="40867" y="887350"/>
                </a:lnTo>
                <a:lnTo>
                  <a:pt x="43458" y="877387"/>
                </a:lnTo>
                <a:cubicBezTo>
                  <a:pt x="54585" y="846175"/>
                  <a:pt x="55346" y="839482"/>
                  <a:pt x="102043" y="847074"/>
                </a:cubicBezTo>
                <a:lnTo>
                  <a:pt x="234505" y="865016"/>
                </a:lnTo>
                <a:cubicBezTo>
                  <a:pt x="246977" y="825633"/>
                  <a:pt x="262750" y="787667"/>
                  <a:pt x="281739" y="751461"/>
                </a:cubicBezTo>
                <a:lnTo>
                  <a:pt x="175237" y="670368"/>
                </a:lnTo>
                <a:cubicBezTo>
                  <a:pt x="136849" y="642716"/>
                  <a:pt x="141043" y="637446"/>
                  <a:pt x="155245" y="607508"/>
                </a:cubicBezTo>
                <a:lnTo>
                  <a:pt x="160459" y="598631"/>
                </a:lnTo>
                <a:lnTo>
                  <a:pt x="165540" y="589676"/>
                </a:lnTo>
                <a:cubicBezTo>
                  <a:pt x="184366" y="562408"/>
                  <a:pt x="186834" y="556141"/>
                  <a:pt x="229974" y="575560"/>
                </a:cubicBezTo>
                <a:lnTo>
                  <a:pt x="352482" y="626841"/>
                </a:lnTo>
                <a:cubicBezTo>
                  <a:pt x="375537" y="592707"/>
                  <a:pt x="400630" y="560063"/>
                  <a:pt x="428253" y="529660"/>
                </a:cubicBezTo>
                <a:lnTo>
                  <a:pt x="346409" y="423820"/>
                </a:lnTo>
                <a:cubicBezTo>
                  <a:pt x="316486" y="387175"/>
                  <a:pt x="321901" y="383169"/>
                  <a:pt x="343368" y="357927"/>
                </a:cubicBezTo>
                <a:lnTo>
                  <a:pt x="350701" y="350701"/>
                </a:lnTo>
                <a:lnTo>
                  <a:pt x="357927" y="343367"/>
                </a:lnTo>
                <a:cubicBezTo>
                  <a:pt x="383169" y="321901"/>
                  <a:pt x="387174" y="316486"/>
                  <a:pt x="423820" y="346409"/>
                </a:cubicBezTo>
                <a:lnTo>
                  <a:pt x="529660" y="428253"/>
                </a:lnTo>
                <a:cubicBezTo>
                  <a:pt x="560063" y="400630"/>
                  <a:pt x="592706" y="375537"/>
                  <a:pt x="626841" y="352482"/>
                </a:cubicBezTo>
                <a:lnTo>
                  <a:pt x="575560" y="229974"/>
                </a:lnTo>
                <a:cubicBezTo>
                  <a:pt x="556141" y="186833"/>
                  <a:pt x="562408" y="184366"/>
                  <a:pt x="589677" y="165540"/>
                </a:cubicBezTo>
                <a:lnTo>
                  <a:pt x="598630" y="160459"/>
                </a:lnTo>
                <a:lnTo>
                  <a:pt x="607508" y="155245"/>
                </a:lnTo>
                <a:cubicBezTo>
                  <a:pt x="637446" y="141044"/>
                  <a:pt x="642716" y="136849"/>
                  <a:pt x="670368" y="175237"/>
                </a:cubicBezTo>
                <a:lnTo>
                  <a:pt x="751460" y="281740"/>
                </a:lnTo>
                <a:cubicBezTo>
                  <a:pt x="787667" y="262750"/>
                  <a:pt x="825632" y="246977"/>
                  <a:pt x="865015" y="234505"/>
                </a:cubicBezTo>
                <a:lnTo>
                  <a:pt x="847073" y="102043"/>
                </a:lnTo>
                <a:cubicBezTo>
                  <a:pt x="839482" y="55346"/>
                  <a:pt x="846174" y="54585"/>
                  <a:pt x="877386" y="43458"/>
                </a:cubicBezTo>
                <a:lnTo>
                  <a:pt x="887350" y="40867"/>
                </a:lnTo>
                <a:lnTo>
                  <a:pt x="897275" y="38129"/>
                </a:lnTo>
                <a:cubicBezTo>
                  <a:pt x="929868" y="32160"/>
                  <a:pt x="936044" y="29472"/>
                  <a:pt x="952818" y="73709"/>
                </a:cubicBezTo>
                <a:lnTo>
                  <a:pt x="1003339" y="196976"/>
                </a:lnTo>
                <a:cubicBezTo>
                  <a:pt x="1043171" y="188771"/>
                  <a:pt x="1083931" y="183409"/>
                  <a:pt x="1125452" y="181655"/>
                </a:cubicBezTo>
                <a:lnTo>
                  <a:pt x="1142446" y="48743"/>
                </a:lnTo>
                <a:cubicBezTo>
                  <a:pt x="1147200" y="1672"/>
                  <a:pt x="1153861" y="2670"/>
                  <a:pt x="1186890" y="0"/>
                </a:cubicBezTo>
                <a:lnTo>
                  <a:pt x="1197186" y="76"/>
                </a:lnTo>
                <a:lnTo>
                  <a:pt x="1207329" y="1"/>
                </a:lnTo>
                <a:lnTo>
                  <a:pt x="1207480" y="0"/>
                </a:lnTo>
                <a:lnTo>
                  <a:pt x="1207481" y="0"/>
                </a:lnTo>
                <a:lnTo>
                  <a:pt x="1216679" y="967"/>
                </a:lnTo>
                <a:cubicBezTo>
                  <a:pt x="1220866" y="1116"/>
                  <a:pt x="1224502" y="1517"/>
                  <a:pt x="1227689" y="2123"/>
                </a:cubicBezTo>
                <a:cubicBezTo>
                  <a:pt x="1243719" y="5176"/>
                  <a:pt x="1248358" y="13440"/>
                  <a:pt x="1251923" y="48744"/>
                </a:cubicBezTo>
                <a:lnTo>
                  <a:pt x="1268917" y="181655"/>
                </a:lnTo>
                <a:cubicBezTo>
                  <a:pt x="1310438" y="183409"/>
                  <a:pt x="1351198" y="188772"/>
                  <a:pt x="1391029" y="196976"/>
                </a:cubicBezTo>
                <a:lnTo>
                  <a:pt x="1441550" y="73708"/>
                </a:lnTo>
                <a:cubicBezTo>
                  <a:pt x="1458324" y="29472"/>
                  <a:pt x="1464500" y="32160"/>
                  <a:pt x="1497094" y="38129"/>
                </a:cubicBezTo>
                <a:lnTo>
                  <a:pt x="1507018" y="40867"/>
                </a:lnTo>
                <a:lnTo>
                  <a:pt x="1516982" y="43458"/>
                </a:lnTo>
                <a:cubicBezTo>
                  <a:pt x="1548194" y="54585"/>
                  <a:pt x="1554886" y="55346"/>
                  <a:pt x="1547295" y="102043"/>
                </a:cubicBezTo>
                <a:lnTo>
                  <a:pt x="1529353" y="234505"/>
                </a:lnTo>
                <a:cubicBezTo>
                  <a:pt x="1568736" y="246978"/>
                  <a:pt x="1606702" y="262751"/>
                  <a:pt x="1642908" y="281740"/>
                </a:cubicBezTo>
                <a:lnTo>
                  <a:pt x="1724000" y="175237"/>
                </a:lnTo>
                <a:cubicBezTo>
                  <a:pt x="1751652" y="136848"/>
                  <a:pt x="1756922" y="141043"/>
                  <a:pt x="1786860" y="155245"/>
                </a:cubicBezTo>
                <a:lnTo>
                  <a:pt x="1795738" y="160458"/>
                </a:lnTo>
                <a:lnTo>
                  <a:pt x="1804691" y="165540"/>
                </a:lnTo>
                <a:cubicBezTo>
                  <a:pt x="1831960" y="184366"/>
                  <a:pt x="1838227" y="186833"/>
                  <a:pt x="1818809" y="229974"/>
                </a:cubicBezTo>
                <a:lnTo>
                  <a:pt x="1767528" y="352482"/>
                </a:lnTo>
                <a:cubicBezTo>
                  <a:pt x="1801662" y="375537"/>
                  <a:pt x="1834305" y="400630"/>
                  <a:pt x="1864708" y="428253"/>
                </a:cubicBezTo>
                <a:lnTo>
                  <a:pt x="1970549" y="346409"/>
                </a:lnTo>
                <a:cubicBezTo>
                  <a:pt x="2007194" y="316486"/>
                  <a:pt x="2011199" y="321901"/>
                  <a:pt x="2036441" y="343367"/>
                </a:cubicBezTo>
                <a:lnTo>
                  <a:pt x="2043667" y="350701"/>
                </a:lnTo>
                <a:lnTo>
                  <a:pt x="2051000" y="357927"/>
                </a:lnTo>
                <a:cubicBezTo>
                  <a:pt x="2072467" y="383169"/>
                  <a:pt x="2077883" y="387175"/>
                  <a:pt x="2047959" y="423819"/>
                </a:cubicBezTo>
                <a:lnTo>
                  <a:pt x="1966116" y="529660"/>
                </a:lnTo>
                <a:cubicBezTo>
                  <a:pt x="1993739" y="560063"/>
                  <a:pt x="2018832" y="592707"/>
                  <a:pt x="2041886" y="626841"/>
                </a:cubicBezTo>
                <a:lnTo>
                  <a:pt x="2164394" y="575560"/>
                </a:lnTo>
                <a:cubicBezTo>
                  <a:pt x="2207534" y="556141"/>
                  <a:pt x="2210002" y="562408"/>
                  <a:pt x="2228828" y="589676"/>
                </a:cubicBezTo>
                <a:lnTo>
                  <a:pt x="2233910" y="598631"/>
                </a:lnTo>
                <a:lnTo>
                  <a:pt x="2239123" y="607508"/>
                </a:lnTo>
                <a:cubicBezTo>
                  <a:pt x="2253325" y="637446"/>
                  <a:pt x="2257519" y="642716"/>
                  <a:pt x="2219131" y="670368"/>
                </a:cubicBezTo>
                <a:lnTo>
                  <a:pt x="2112629" y="751462"/>
                </a:lnTo>
                <a:cubicBezTo>
                  <a:pt x="2131617" y="787667"/>
                  <a:pt x="2147391" y="825633"/>
                  <a:pt x="2159864" y="865016"/>
                </a:cubicBezTo>
                <a:lnTo>
                  <a:pt x="2292325" y="847074"/>
                </a:lnTo>
                <a:cubicBezTo>
                  <a:pt x="2339022" y="839482"/>
                  <a:pt x="2339783" y="846175"/>
                  <a:pt x="2350910" y="877386"/>
                </a:cubicBezTo>
                <a:lnTo>
                  <a:pt x="2353502" y="887350"/>
                </a:lnTo>
                <a:lnTo>
                  <a:pt x="2356240" y="897275"/>
                </a:lnTo>
                <a:cubicBezTo>
                  <a:pt x="2362209" y="929869"/>
                  <a:pt x="2364896" y="936044"/>
                  <a:pt x="2320659" y="952819"/>
                </a:cubicBezTo>
                <a:lnTo>
                  <a:pt x="2197391" y="1003340"/>
                </a:lnTo>
                <a:cubicBezTo>
                  <a:pt x="2205597" y="1043172"/>
                  <a:pt x="2210959" y="1083932"/>
                  <a:pt x="2212712" y="1125453"/>
                </a:cubicBezTo>
                <a:lnTo>
                  <a:pt x="2345624" y="1142447"/>
                </a:lnTo>
                <a:cubicBezTo>
                  <a:pt x="2392695" y="1147200"/>
                  <a:pt x="2391698" y="1153861"/>
                  <a:pt x="2394368" y="1186889"/>
                </a:cubicBezTo>
                <a:lnTo>
                  <a:pt x="2394292" y="1197184"/>
                </a:lnTo>
                <a:lnTo>
                  <a:pt x="2394368" y="1207479"/>
                </a:lnTo>
                <a:cubicBezTo>
                  <a:pt x="2391698" y="1240508"/>
                  <a:pt x="2392695" y="1247169"/>
                  <a:pt x="2345624" y="1251922"/>
                </a:cubicBezTo>
                <a:lnTo>
                  <a:pt x="2212712" y="1268915"/>
                </a:lnTo>
                <a:cubicBezTo>
                  <a:pt x="2210959" y="1310437"/>
                  <a:pt x="2205597" y="1351197"/>
                  <a:pt x="2197391" y="1391030"/>
                </a:cubicBezTo>
                <a:lnTo>
                  <a:pt x="2320659" y="1441550"/>
                </a:lnTo>
                <a:cubicBezTo>
                  <a:pt x="2364896" y="1458324"/>
                  <a:pt x="2362209" y="1464501"/>
                  <a:pt x="2356240" y="1497094"/>
                </a:cubicBezTo>
                <a:lnTo>
                  <a:pt x="2353502" y="1507019"/>
                </a:lnTo>
                <a:lnTo>
                  <a:pt x="2350910" y="1516983"/>
                </a:lnTo>
                <a:cubicBezTo>
                  <a:pt x="2339783" y="1548195"/>
                  <a:pt x="2339022" y="1554887"/>
                  <a:pt x="2292325" y="1547295"/>
                </a:cubicBezTo>
                <a:lnTo>
                  <a:pt x="2159863" y="1529354"/>
                </a:lnTo>
                <a:cubicBezTo>
                  <a:pt x="2147391" y="1568737"/>
                  <a:pt x="2131617" y="1606702"/>
                  <a:pt x="2112629" y="1642908"/>
                </a:cubicBezTo>
                <a:lnTo>
                  <a:pt x="2219131" y="1724001"/>
                </a:lnTo>
                <a:cubicBezTo>
                  <a:pt x="2257519" y="1751652"/>
                  <a:pt x="2253325" y="1756922"/>
                  <a:pt x="2239123" y="1786860"/>
                </a:cubicBezTo>
                <a:lnTo>
                  <a:pt x="2233910" y="1795739"/>
                </a:lnTo>
                <a:lnTo>
                  <a:pt x="2228828" y="1804692"/>
                </a:lnTo>
                <a:cubicBezTo>
                  <a:pt x="2210002" y="1831961"/>
                  <a:pt x="2207534" y="1838228"/>
                  <a:pt x="2164394" y="1818808"/>
                </a:cubicBezTo>
                <a:lnTo>
                  <a:pt x="2041886" y="1767527"/>
                </a:lnTo>
                <a:cubicBezTo>
                  <a:pt x="2018832" y="1801662"/>
                  <a:pt x="1993739" y="1834305"/>
                  <a:pt x="1966116" y="1864708"/>
                </a:cubicBezTo>
                <a:lnTo>
                  <a:pt x="2047959" y="1970549"/>
                </a:lnTo>
                <a:cubicBezTo>
                  <a:pt x="2077883" y="2007194"/>
                  <a:pt x="2072467" y="2011199"/>
                  <a:pt x="2051000" y="2036441"/>
                </a:cubicBezTo>
                <a:lnTo>
                  <a:pt x="2043667" y="2043668"/>
                </a:lnTo>
                <a:lnTo>
                  <a:pt x="2036441" y="2051001"/>
                </a:lnTo>
                <a:cubicBezTo>
                  <a:pt x="2011198" y="2072468"/>
                  <a:pt x="2007194" y="2077883"/>
                  <a:pt x="1970549" y="2047959"/>
                </a:cubicBezTo>
                <a:lnTo>
                  <a:pt x="1864708" y="1966115"/>
                </a:lnTo>
                <a:cubicBezTo>
                  <a:pt x="1834305" y="1993739"/>
                  <a:pt x="1801662" y="2018831"/>
                  <a:pt x="1767528" y="2041886"/>
                </a:cubicBezTo>
                <a:lnTo>
                  <a:pt x="1818809" y="2164394"/>
                </a:lnTo>
                <a:cubicBezTo>
                  <a:pt x="1838227" y="2207535"/>
                  <a:pt x="1831960" y="2210002"/>
                  <a:pt x="1804691" y="2228828"/>
                </a:cubicBezTo>
                <a:lnTo>
                  <a:pt x="1795738" y="2233911"/>
                </a:lnTo>
                <a:lnTo>
                  <a:pt x="1786860" y="2239123"/>
                </a:lnTo>
                <a:cubicBezTo>
                  <a:pt x="1756922" y="2253326"/>
                  <a:pt x="1751652" y="2257520"/>
                  <a:pt x="1724000" y="2219131"/>
                </a:cubicBezTo>
                <a:lnTo>
                  <a:pt x="1642908" y="2112629"/>
                </a:lnTo>
                <a:cubicBezTo>
                  <a:pt x="1606702" y="2131618"/>
                  <a:pt x="1568736" y="2147392"/>
                  <a:pt x="1529353" y="2159864"/>
                </a:cubicBezTo>
                <a:lnTo>
                  <a:pt x="1547295" y="2292326"/>
                </a:lnTo>
                <a:cubicBezTo>
                  <a:pt x="1554886" y="2339022"/>
                  <a:pt x="1548194" y="2339783"/>
                  <a:pt x="1516982" y="2350911"/>
                </a:cubicBezTo>
                <a:lnTo>
                  <a:pt x="1507018" y="2353502"/>
                </a:lnTo>
                <a:lnTo>
                  <a:pt x="1497094" y="2356240"/>
                </a:lnTo>
                <a:cubicBezTo>
                  <a:pt x="1464500" y="2362209"/>
                  <a:pt x="1458324" y="2364897"/>
                  <a:pt x="1441550" y="2320660"/>
                </a:cubicBezTo>
                <a:lnTo>
                  <a:pt x="1391029" y="2197392"/>
                </a:lnTo>
                <a:cubicBezTo>
                  <a:pt x="1351198" y="2205597"/>
                  <a:pt x="1310438" y="2210959"/>
                  <a:pt x="1268917" y="2212713"/>
                </a:cubicBezTo>
                <a:lnTo>
                  <a:pt x="1251923" y="2345625"/>
                </a:lnTo>
                <a:cubicBezTo>
                  <a:pt x="1247169" y="2392696"/>
                  <a:pt x="1240508" y="2391699"/>
                  <a:pt x="1207481" y="2394368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직사각형 111">
            <a:extLst>
              <a:ext uri="{FF2B5EF4-FFF2-40B4-BE49-F238E27FC236}">
                <a16:creationId xmlns:a16="http://schemas.microsoft.com/office/drawing/2014/main" id="{D3B38886-D349-46C4-8C92-CAAA5665B97C}"/>
              </a:ext>
            </a:extLst>
          </p:cNvPr>
          <p:cNvSpPr/>
          <p:nvPr/>
        </p:nvSpPr>
        <p:spPr>
          <a:xfrm>
            <a:off x="2939188" y="4792771"/>
            <a:ext cx="138211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ko-KR" altLang="en-US" b="1" spc="-300" dirty="0">
                <a:ln>
                  <a:solidFill>
                    <a:srgbClr val="4F81BD">
                      <a:alpha val="0"/>
                    </a:srgbClr>
                  </a:solidFill>
                </a:ln>
                <a:latin typeface="+mn-ea"/>
              </a:rPr>
              <a:t>감독기관의 장</a:t>
            </a:r>
            <a:endParaRPr lang="ko-KR" altLang="en-US" sz="1600" b="1" spc="-300" dirty="0">
              <a:ln>
                <a:solidFill>
                  <a:srgbClr val="4F81BD">
                    <a:alpha val="0"/>
                  </a:srgbClr>
                </a:solidFill>
              </a:ln>
              <a:latin typeface="+mn-ea"/>
            </a:endParaRPr>
          </a:p>
        </p:txBody>
      </p:sp>
      <p:sp>
        <p:nvSpPr>
          <p:cNvPr id="119" name="육각형 34">
            <a:extLst>
              <a:ext uri="{FF2B5EF4-FFF2-40B4-BE49-F238E27FC236}">
                <a16:creationId xmlns:a16="http://schemas.microsoft.com/office/drawing/2014/main" id="{BE8D0453-4E4D-492D-B360-E562E139A7D4}"/>
              </a:ext>
            </a:extLst>
          </p:cNvPr>
          <p:cNvSpPr/>
          <p:nvPr/>
        </p:nvSpPr>
        <p:spPr>
          <a:xfrm rot="10442855">
            <a:off x="4507286" y="2084558"/>
            <a:ext cx="1779004" cy="1779004"/>
          </a:xfrm>
          <a:custGeom>
            <a:avLst/>
            <a:gdLst/>
            <a:ahLst/>
            <a:cxnLst/>
            <a:rect l="l" t="t" r="r" b="b"/>
            <a:pathLst>
              <a:path w="2394368" h="2394368">
                <a:moveTo>
                  <a:pt x="1197185" y="844730"/>
                </a:moveTo>
                <a:cubicBezTo>
                  <a:pt x="1272835" y="844730"/>
                  <a:pt x="1461960" y="518653"/>
                  <a:pt x="1424135" y="453438"/>
                </a:cubicBezTo>
                <a:cubicBezTo>
                  <a:pt x="1386310" y="388223"/>
                  <a:pt x="1008060" y="388223"/>
                  <a:pt x="970236" y="453438"/>
                </a:cubicBezTo>
                <a:cubicBezTo>
                  <a:pt x="932410" y="518653"/>
                  <a:pt x="1121535" y="844730"/>
                  <a:pt x="1197185" y="844730"/>
                </a:cubicBezTo>
                <a:close/>
                <a:moveTo>
                  <a:pt x="859812" y="962618"/>
                </a:moveTo>
                <a:cubicBezTo>
                  <a:pt x="901791" y="965313"/>
                  <a:pt x="934590" y="961335"/>
                  <a:pt x="947963" y="947962"/>
                </a:cubicBezTo>
                <a:cubicBezTo>
                  <a:pt x="1001456" y="894469"/>
                  <a:pt x="904616" y="530167"/>
                  <a:pt x="831755" y="510799"/>
                </a:cubicBezTo>
                <a:cubicBezTo>
                  <a:pt x="758895" y="491431"/>
                  <a:pt x="491433" y="758894"/>
                  <a:pt x="510800" y="831754"/>
                </a:cubicBezTo>
                <a:cubicBezTo>
                  <a:pt x="525325" y="886400"/>
                  <a:pt x="733877" y="954534"/>
                  <a:pt x="859812" y="962618"/>
                </a:cubicBezTo>
                <a:close/>
                <a:moveTo>
                  <a:pt x="1534558" y="962618"/>
                </a:moveTo>
                <a:cubicBezTo>
                  <a:pt x="1660493" y="954534"/>
                  <a:pt x="1869045" y="886400"/>
                  <a:pt x="1883570" y="831754"/>
                </a:cubicBezTo>
                <a:cubicBezTo>
                  <a:pt x="1902938" y="758894"/>
                  <a:pt x="1635475" y="491431"/>
                  <a:pt x="1562615" y="510799"/>
                </a:cubicBezTo>
                <a:cubicBezTo>
                  <a:pt x="1489754" y="530167"/>
                  <a:pt x="1392915" y="894469"/>
                  <a:pt x="1446408" y="947962"/>
                </a:cubicBezTo>
                <a:cubicBezTo>
                  <a:pt x="1459781" y="961335"/>
                  <a:pt x="1492580" y="965313"/>
                  <a:pt x="1534558" y="962618"/>
                </a:cubicBezTo>
                <a:close/>
                <a:moveTo>
                  <a:pt x="1197184" y="1384497"/>
                </a:moveTo>
                <a:cubicBezTo>
                  <a:pt x="1300634" y="1384497"/>
                  <a:pt x="1384497" y="1300634"/>
                  <a:pt x="1384497" y="1197184"/>
                </a:cubicBezTo>
                <a:cubicBezTo>
                  <a:pt x="1384497" y="1093734"/>
                  <a:pt x="1300634" y="1009871"/>
                  <a:pt x="1197184" y="1009871"/>
                </a:cubicBezTo>
                <a:cubicBezTo>
                  <a:pt x="1093734" y="1009871"/>
                  <a:pt x="1009871" y="1093734"/>
                  <a:pt x="1009871" y="1197184"/>
                </a:cubicBezTo>
                <a:cubicBezTo>
                  <a:pt x="1009871" y="1300634"/>
                  <a:pt x="1093734" y="1384497"/>
                  <a:pt x="1197184" y="1384497"/>
                </a:cubicBezTo>
                <a:close/>
                <a:moveTo>
                  <a:pt x="488976" y="1428345"/>
                </a:moveTo>
                <a:cubicBezTo>
                  <a:pt x="595079" y="1416451"/>
                  <a:pt x="844731" y="1263378"/>
                  <a:pt x="844731" y="1197184"/>
                </a:cubicBezTo>
                <a:cubicBezTo>
                  <a:pt x="844731" y="1121534"/>
                  <a:pt x="518654" y="932409"/>
                  <a:pt x="453439" y="970235"/>
                </a:cubicBezTo>
                <a:cubicBezTo>
                  <a:pt x="388224" y="1008059"/>
                  <a:pt x="388224" y="1386309"/>
                  <a:pt x="453439" y="1424134"/>
                </a:cubicBezTo>
                <a:cubicBezTo>
                  <a:pt x="461591" y="1428862"/>
                  <a:pt x="473819" y="1430044"/>
                  <a:pt x="488976" y="1428345"/>
                </a:cubicBezTo>
                <a:close/>
                <a:moveTo>
                  <a:pt x="1905394" y="1428345"/>
                </a:moveTo>
                <a:cubicBezTo>
                  <a:pt x="1920552" y="1430044"/>
                  <a:pt x="1932779" y="1428862"/>
                  <a:pt x="1940931" y="1424134"/>
                </a:cubicBezTo>
                <a:cubicBezTo>
                  <a:pt x="2006146" y="1386309"/>
                  <a:pt x="2006146" y="1008059"/>
                  <a:pt x="1940931" y="970235"/>
                </a:cubicBezTo>
                <a:cubicBezTo>
                  <a:pt x="1875716" y="932409"/>
                  <a:pt x="1549639" y="1121534"/>
                  <a:pt x="1549639" y="1197184"/>
                </a:cubicBezTo>
                <a:cubicBezTo>
                  <a:pt x="1549639" y="1263378"/>
                  <a:pt x="1799292" y="1416451"/>
                  <a:pt x="1905394" y="1428345"/>
                </a:cubicBezTo>
                <a:close/>
                <a:moveTo>
                  <a:pt x="831755" y="1883569"/>
                </a:moveTo>
                <a:cubicBezTo>
                  <a:pt x="904616" y="1864202"/>
                  <a:pt x="1001456" y="1499899"/>
                  <a:pt x="947963" y="1446407"/>
                </a:cubicBezTo>
                <a:cubicBezTo>
                  <a:pt x="894470" y="1392914"/>
                  <a:pt x="530168" y="1489753"/>
                  <a:pt x="510800" y="1562614"/>
                </a:cubicBezTo>
                <a:cubicBezTo>
                  <a:pt x="491432" y="1635474"/>
                  <a:pt x="758895" y="1902937"/>
                  <a:pt x="831755" y="1883569"/>
                </a:cubicBezTo>
                <a:close/>
                <a:moveTo>
                  <a:pt x="1562615" y="1883569"/>
                </a:moveTo>
                <a:cubicBezTo>
                  <a:pt x="1635476" y="1902937"/>
                  <a:pt x="1902938" y="1635474"/>
                  <a:pt x="1883570" y="1562614"/>
                </a:cubicBezTo>
                <a:cubicBezTo>
                  <a:pt x="1864203" y="1489753"/>
                  <a:pt x="1499900" y="1392914"/>
                  <a:pt x="1446407" y="1446407"/>
                </a:cubicBezTo>
                <a:cubicBezTo>
                  <a:pt x="1392915" y="1499899"/>
                  <a:pt x="1489754" y="1864202"/>
                  <a:pt x="1562615" y="1883569"/>
                </a:cubicBezTo>
                <a:close/>
                <a:moveTo>
                  <a:pt x="1197185" y="1989842"/>
                </a:moveTo>
                <a:cubicBezTo>
                  <a:pt x="1301204" y="1989841"/>
                  <a:pt x="1405222" y="1973538"/>
                  <a:pt x="1424135" y="1940930"/>
                </a:cubicBezTo>
                <a:cubicBezTo>
                  <a:pt x="1461960" y="1875715"/>
                  <a:pt x="1272835" y="1549638"/>
                  <a:pt x="1197185" y="1549638"/>
                </a:cubicBezTo>
                <a:cubicBezTo>
                  <a:pt x="1121535" y="1549638"/>
                  <a:pt x="932410" y="1875715"/>
                  <a:pt x="970236" y="1940930"/>
                </a:cubicBezTo>
                <a:cubicBezTo>
                  <a:pt x="989148" y="1973538"/>
                  <a:pt x="1093166" y="1989841"/>
                  <a:pt x="1197185" y="1989842"/>
                </a:cubicBezTo>
                <a:close/>
                <a:moveTo>
                  <a:pt x="1207481" y="2394368"/>
                </a:moveTo>
                <a:lnTo>
                  <a:pt x="1207480" y="2394368"/>
                </a:lnTo>
                <a:lnTo>
                  <a:pt x="1197185" y="2394292"/>
                </a:lnTo>
                <a:lnTo>
                  <a:pt x="1186890" y="2394368"/>
                </a:lnTo>
                <a:lnTo>
                  <a:pt x="1186890" y="2394368"/>
                </a:lnTo>
                <a:cubicBezTo>
                  <a:pt x="1153861" y="2391699"/>
                  <a:pt x="1147200" y="2392696"/>
                  <a:pt x="1142446" y="2345625"/>
                </a:cubicBezTo>
                <a:lnTo>
                  <a:pt x="1125453" y="2212713"/>
                </a:lnTo>
                <a:cubicBezTo>
                  <a:pt x="1083931" y="2210960"/>
                  <a:pt x="1043171" y="2205597"/>
                  <a:pt x="1003340" y="2197392"/>
                </a:cubicBezTo>
                <a:lnTo>
                  <a:pt x="952818" y="2320660"/>
                </a:lnTo>
                <a:cubicBezTo>
                  <a:pt x="936044" y="2364897"/>
                  <a:pt x="929868" y="2362209"/>
                  <a:pt x="897275" y="2356240"/>
                </a:cubicBezTo>
                <a:lnTo>
                  <a:pt x="887350" y="2353502"/>
                </a:lnTo>
                <a:lnTo>
                  <a:pt x="877386" y="2350910"/>
                </a:lnTo>
                <a:cubicBezTo>
                  <a:pt x="846174" y="2339783"/>
                  <a:pt x="839482" y="2339022"/>
                  <a:pt x="847073" y="2292326"/>
                </a:cubicBezTo>
                <a:lnTo>
                  <a:pt x="865015" y="2159864"/>
                </a:lnTo>
                <a:cubicBezTo>
                  <a:pt x="825632" y="2147392"/>
                  <a:pt x="787667" y="2131618"/>
                  <a:pt x="751460" y="2112630"/>
                </a:cubicBezTo>
                <a:lnTo>
                  <a:pt x="670368" y="2219131"/>
                </a:lnTo>
                <a:cubicBezTo>
                  <a:pt x="642716" y="2257519"/>
                  <a:pt x="637446" y="2253326"/>
                  <a:pt x="607508" y="2239123"/>
                </a:cubicBezTo>
                <a:lnTo>
                  <a:pt x="598630" y="2233911"/>
                </a:lnTo>
                <a:lnTo>
                  <a:pt x="589677" y="2228828"/>
                </a:lnTo>
                <a:cubicBezTo>
                  <a:pt x="562408" y="2210002"/>
                  <a:pt x="556141" y="2207535"/>
                  <a:pt x="575560" y="2164394"/>
                </a:cubicBezTo>
                <a:lnTo>
                  <a:pt x="626841" y="2041886"/>
                </a:lnTo>
                <a:cubicBezTo>
                  <a:pt x="592706" y="2018832"/>
                  <a:pt x="560063" y="1993739"/>
                  <a:pt x="529660" y="1966116"/>
                </a:cubicBezTo>
                <a:lnTo>
                  <a:pt x="423820" y="2047959"/>
                </a:lnTo>
                <a:cubicBezTo>
                  <a:pt x="387174" y="2077883"/>
                  <a:pt x="383169" y="2072467"/>
                  <a:pt x="357927" y="2051001"/>
                </a:cubicBezTo>
                <a:lnTo>
                  <a:pt x="350701" y="2043668"/>
                </a:lnTo>
                <a:lnTo>
                  <a:pt x="343368" y="2036441"/>
                </a:lnTo>
                <a:cubicBezTo>
                  <a:pt x="321901" y="2011199"/>
                  <a:pt x="316486" y="2007194"/>
                  <a:pt x="346409" y="1970549"/>
                </a:cubicBezTo>
                <a:lnTo>
                  <a:pt x="428253" y="1864709"/>
                </a:lnTo>
                <a:cubicBezTo>
                  <a:pt x="400630" y="1834306"/>
                  <a:pt x="375537" y="1801663"/>
                  <a:pt x="352482" y="1767528"/>
                </a:cubicBezTo>
                <a:lnTo>
                  <a:pt x="229974" y="1818808"/>
                </a:lnTo>
                <a:cubicBezTo>
                  <a:pt x="186834" y="1838228"/>
                  <a:pt x="184366" y="1831961"/>
                  <a:pt x="165540" y="1804692"/>
                </a:cubicBezTo>
                <a:lnTo>
                  <a:pt x="160459" y="1795739"/>
                </a:lnTo>
                <a:lnTo>
                  <a:pt x="155245" y="1786860"/>
                </a:lnTo>
                <a:cubicBezTo>
                  <a:pt x="141043" y="1756922"/>
                  <a:pt x="136849" y="1751652"/>
                  <a:pt x="175237" y="1724001"/>
                </a:cubicBezTo>
                <a:lnTo>
                  <a:pt x="281739" y="1642909"/>
                </a:lnTo>
                <a:cubicBezTo>
                  <a:pt x="262751" y="1606703"/>
                  <a:pt x="246977" y="1568737"/>
                  <a:pt x="234505" y="1529354"/>
                </a:cubicBezTo>
                <a:lnTo>
                  <a:pt x="102043" y="1547295"/>
                </a:lnTo>
                <a:cubicBezTo>
                  <a:pt x="55346" y="1554887"/>
                  <a:pt x="54585" y="1548195"/>
                  <a:pt x="43458" y="1516983"/>
                </a:cubicBezTo>
                <a:lnTo>
                  <a:pt x="40867" y="1507019"/>
                </a:lnTo>
                <a:lnTo>
                  <a:pt x="38129" y="1497094"/>
                </a:lnTo>
                <a:cubicBezTo>
                  <a:pt x="32160" y="1464501"/>
                  <a:pt x="29473" y="1458324"/>
                  <a:pt x="73709" y="1441550"/>
                </a:cubicBezTo>
                <a:lnTo>
                  <a:pt x="196976" y="1391030"/>
                </a:lnTo>
                <a:cubicBezTo>
                  <a:pt x="188771" y="1351197"/>
                  <a:pt x="183409" y="1310437"/>
                  <a:pt x="181655" y="1268915"/>
                </a:cubicBezTo>
                <a:lnTo>
                  <a:pt x="48744" y="1251922"/>
                </a:lnTo>
                <a:cubicBezTo>
                  <a:pt x="1673" y="1247169"/>
                  <a:pt x="2671" y="1240508"/>
                  <a:pt x="0" y="1207479"/>
                </a:cubicBezTo>
                <a:lnTo>
                  <a:pt x="76" y="1197184"/>
                </a:lnTo>
                <a:lnTo>
                  <a:pt x="0" y="1186889"/>
                </a:lnTo>
                <a:cubicBezTo>
                  <a:pt x="2671" y="1153861"/>
                  <a:pt x="1673" y="1147200"/>
                  <a:pt x="48744" y="1142447"/>
                </a:cubicBezTo>
                <a:lnTo>
                  <a:pt x="181655" y="1125453"/>
                </a:lnTo>
                <a:cubicBezTo>
                  <a:pt x="183409" y="1083932"/>
                  <a:pt x="188771" y="1043172"/>
                  <a:pt x="196976" y="1003340"/>
                </a:cubicBezTo>
                <a:lnTo>
                  <a:pt x="73709" y="952819"/>
                </a:lnTo>
                <a:cubicBezTo>
                  <a:pt x="29473" y="936044"/>
                  <a:pt x="32160" y="929869"/>
                  <a:pt x="38129" y="897275"/>
                </a:cubicBezTo>
                <a:lnTo>
                  <a:pt x="40867" y="887350"/>
                </a:lnTo>
                <a:lnTo>
                  <a:pt x="43458" y="877387"/>
                </a:lnTo>
                <a:cubicBezTo>
                  <a:pt x="54585" y="846175"/>
                  <a:pt x="55346" y="839482"/>
                  <a:pt x="102043" y="847074"/>
                </a:cubicBezTo>
                <a:lnTo>
                  <a:pt x="234505" y="865016"/>
                </a:lnTo>
                <a:cubicBezTo>
                  <a:pt x="246977" y="825633"/>
                  <a:pt x="262750" y="787667"/>
                  <a:pt x="281739" y="751461"/>
                </a:cubicBezTo>
                <a:lnTo>
                  <a:pt x="175237" y="670368"/>
                </a:lnTo>
                <a:cubicBezTo>
                  <a:pt x="136849" y="642716"/>
                  <a:pt x="141043" y="637446"/>
                  <a:pt x="155245" y="607508"/>
                </a:cubicBezTo>
                <a:lnTo>
                  <a:pt x="160459" y="598631"/>
                </a:lnTo>
                <a:lnTo>
                  <a:pt x="165540" y="589676"/>
                </a:lnTo>
                <a:cubicBezTo>
                  <a:pt x="184366" y="562408"/>
                  <a:pt x="186834" y="556141"/>
                  <a:pt x="229974" y="575560"/>
                </a:cubicBezTo>
                <a:lnTo>
                  <a:pt x="352482" y="626841"/>
                </a:lnTo>
                <a:cubicBezTo>
                  <a:pt x="375537" y="592707"/>
                  <a:pt x="400630" y="560063"/>
                  <a:pt x="428253" y="529660"/>
                </a:cubicBezTo>
                <a:lnTo>
                  <a:pt x="346409" y="423820"/>
                </a:lnTo>
                <a:cubicBezTo>
                  <a:pt x="316486" y="387175"/>
                  <a:pt x="321901" y="383169"/>
                  <a:pt x="343368" y="357927"/>
                </a:cubicBezTo>
                <a:lnTo>
                  <a:pt x="350701" y="350701"/>
                </a:lnTo>
                <a:lnTo>
                  <a:pt x="357927" y="343367"/>
                </a:lnTo>
                <a:cubicBezTo>
                  <a:pt x="383169" y="321901"/>
                  <a:pt x="387174" y="316486"/>
                  <a:pt x="423820" y="346409"/>
                </a:cubicBezTo>
                <a:lnTo>
                  <a:pt x="529660" y="428253"/>
                </a:lnTo>
                <a:cubicBezTo>
                  <a:pt x="560063" y="400630"/>
                  <a:pt x="592706" y="375537"/>
                  <a:pt x="626841" y="352482"/>
                </a:cubicBezTo>
                <a:lnTo>
                  <a:pt x="575560" y="229974"/>
                </a:lnTo>
                <a:cubicBezTo>
                  <a:pt x="556141" y="186833"/>
                  <a:pt x="562408" y="184366"/>
                  <a:pt x="589677" y="165540"/>
                </a:cubicBezTo>
                <a:lnTo>
                  <a:pt x="598630" y="160459"/>
                </a:lnTo>
                <a:lnTo>
                  <a:pt x="607508" y="155245"/>
                </a:lnTo>
                <a:cubicBezTo>
                  <a:pt x="637446" y="141044"/>
                  <a:pt x="642716" y="136849"/>
                  <a:pt x="670368" y="175237"/>
                </a:cubicBezTo>
                <a:lnTo>
                  <a:pt x="751460" y="281740"/>
                </a:lnTo>
                <a:cubicBezTo>
                  <a:pt x="787667" y="262750"/>
                  <a:pt x="825632" y="246977"/>
                  <a:pt x="865015" y="234505"/>
                </a:cubicBezTo>
                <a:lnTo>
                  <a:pt x="847073" y="102043"/>
                </a:lnTo>
                <a:cubicBezTo>
                  <a:pt x="839482" y="55346"/>
                  <a:pt x="846174" y="54585"/>
                  <a:pt x="877386" y="43458"/>
                </a:cubicBezTo>
                <a:lnTo>
                  <a:pt x="887350" y="40867"/>
                </a:lnTo>
                <a:lnTo>
                  <a:pt x="897275" y="38129"/>
                </a:lnTo>
                <a:cubicBezTo>
                  <a:pt x="929868" y="32160"/>
                  <a:pt x="936044" y="29472"/>
                  <a:pt x="952818" y="73709"/>
                </a:cubicBezTo>
                <a:lnTo>
                  <a:pt x="1003339" y="196976"/>
                </a:lnTo>
                <a:cubicBezTo>
                  <a:pt x="1043171" y="188771"/>
                  <a:pt x="1083931" y="183409"/>
                  <a:pt x="1125452" y="181655"/>
                </a:cubicBezTo>
                <a:lnTo>
                  <a:pt x="1142446" y="48743"/>
                </a:lnTo>
                <a:cubicBezTo>
                  <a:pt x="1147200" y="1672"/>
                  <a:pt x="1153861" y="2670"/>
                  <a:pt x="1186890" y="0"/>
                </a:cubicBezTo>
                <a:lnTo>
                  <a:pt x="1197186" y="76"/>
                </a:lnTo>
                <a:lnTo>
                  <a:pt x="1207329" y="1"/>
                </a:lnTo>
                <a:lnTo>
                  <a:pt x="1207480" y="0"/>
                </a:lnTo>
                <a:lnTo>
                  <a:pt x="1207481" y="0"/>
                </a:lnTo>
                <a:lnTo>
                  <a:pt x="1216679" y="967"/>
                </a:lnTo>
                <a:cubicBezTo>
                  <a:pt x="1220866" y="1116"/>
                  <a:pt x="1224502" y="1517"/>
                  <a:pt x="1227689" y="2123"/>
                </a:cubicBezTo>
                <a:cubicBezTo>
                  <a:pt x="1243719" y="5176"/>
                  <a:pt x="1248358" y="13440"/>
                  <a:pt x="1251923" y="48744"/>
                </a:cubicBezTo>
                <a:lnTo>
                  <a:pt x="1268917" y="181655"/>
                </a:lnTo>
                <a:cubicBezTo>
                  <a:pt x="1310438" y="183409"/>
                  <a:pt x="1351198" y="188772"/>
                  <a:pt x="1391029" y="196976"/>
                </a:cubicBezTo>
                <a:lnTo>
                  <a:pt x="1441550" y="73708"/>
                </a:lnTo>
                <a:cubicBezTo>
                  <a:pt x="1458324" y="29472"/>
                  <a:pt x="1464500" y="32160"/>
                  <a:pt x="1497094" y="38129"/>
                </a:cubicBezTo>
                <a:lnTo>
                  <a:pt x="1507018" y="40867"/>
                </a:lnTo>
                <a:lnTo>
                  <a:pt x="1516982" y="43458"/>
                </a:lnTo>
                <a:cubicBezTo>
                  <a:pt x="1548194" y="54585"/>
                  <a:pt x="1554886" y="55346"/>
                  <a:pt x="1547295" y="102043"/>
                </a:cubicBezTo>
                <a:lnTo>
                  <a:pt x="1529353" y="234505"/>
                </a:lnTo>
                <a:cubicBezTo>
                  <a:pt x="1568736" y="246978"/>
                  <a:pt x="1606702" y="262751"/>
                  <a:pt x="1642908" y="281740"/>
                </a:cubicBezTo>
                <a:lnTo>
                  <a:pt x="1724000" y="175237"/>
                </a:lnTo>
                <a:cubicBezTo>
                  <a:pt x="1751652" y="136848"/>
                  <a:pt x="1756922" y="141043"/>
                  <a:pt x="1786860" y="155245"/>
                </a:cubicBezTo>
                <a:lnTo>
                  <a:pt x="1795738" y="160458"/>
                </a:lnTo>
                <a:lnTo>
                  <a:pt x="1804691" y="165540"/>
                </a:lnTo>
                <a:cubicBezTo>
                  <a:pt x="1831960" y="184366"/>
                  <a:pt x="1838227" y="186833"/>
                  <a:pt x="1818809" y="229974"/>
                </a:cubicBezTo>
                <a:lnTo>
                  <a:pt x="1767528" y="352482"/>
                </a:lnTo>
                <a:cubicBezTo>
                  <a:pt x="1801662" y="375537"/>
                  <a:pt x="1834305" y="400630"/>
                  <a:pt x="1864708" y="428253"/>
                </a:cubicBezTo>
                <a:lnTo>
                  <a:pt x="1970549" y="346409"/>
                </a:lnTo>
                <a:cubicBezTo>
                  <a:pt x="2007194" y="316486"/>
                  <a:pt x="2011199" y="321901"/>
                  <a:pt x="2036441" y="343367"/>
                </a:cubicBezTo>
                <a:lnTo>
                  <a:pt x="2043667" y="350701"/>
                </a:lnTo>
                <a:lnTo>
                  <a:pt x="2051000" y="357927"/>
                </a:lnTo>
                <a:cubicBezTo>
                  <a:pt x="2072467" y="383169"/>
                  <a:pt x="2077883" y="387175"/>
                  <a:pt x="2047959" y="423819"/>
                </a:cubicBezTo>
                <a:lnTo>
                  <a:pt x="1966116" y="529660"/>
                </a:lnTo>
                <a:cubicBezTo>
                  <a:pt x="1993739" y="560063"/>
                  <a:pt x="2018832" y="592707"/>
                  <a:pt x="2041886" y="626841"/>
                </a:cubicBezTo>
                <a:lnTo>
                  <a:pt x="2164394" y="575560"/>
                </a:lnTo>
                <a:cubicBezTo>
                  <a:pt x="2207534" y="556141"/>
                  <a:pt x="2210002" y="562408"/>
                  <a:pt x="2228828" y="589676"/>
                </a:cubicBezTo>
                <a:lnTo>
                  <a:pt x="2233910" y="598631"/>
                </a:lnTo>
                <a:lnTo>
                  <a:pt x="2239123" y="607508"/>
                </a:lnTo>
                <a:cubicBezTo>
                  <a:pt x="2253325" y="637446"/>
                  <a:pt x="2257519" y="642716"/>
                  <a:pt x="2219131" y="670368"/>
                </a:cubicBezTo>
                <a:lnTo>
                  <a:pt x="2112629" y="751462"/>
                </a:lnTo>
                <a:cubicBezTo>
                  <a:pt x="2131617" y="787667"/>
                  <a:pt x="2147391" y="825633"/>
                  <a:pt x="2159864" y="865016"/>
                </a:cubicBezTo>
                <a:lnTo>
                  <a:pt x="2292325" y="847074"/>
                </a:lnTo>
                <a:cubicBezTo>
                  <a:pt x="2339022" y="839482"/>
                  <a:pt x="2339783" y="846175"/>
                  <a:pt x="2350910" y="877386"/>
                </a:cubicBezTo>
                <a:lnTo>
                  <a:pt x="2353502" y="887350"/>
                </a:lnTo>
                <a:lnTo>
                  <a:pt x="2356240" y="897275"/>
                </a:lnTo>
                <a:cubicBezTo>
                  <a:pt x="2362209" y="929869"/>
                  <a:pt x="2364896" y="936044"/>
                  <a:pt x="2320659" y="952819"/>
                </a:cubicBezTo>
                <a:lnTo>
                  <a:pt x="2197391" y="1003340"/>
                </a:lnTo>
                <a:cubicBezTo>
                  <a:pt x="2205597" y="1043172"/>
                  <a:pt x="2210959" y="1083932"/>
                  <a:pt x="2212712" y="1125453"/>
                </a:cubicBezTo>
                <a:lnTo>
                  <a:pt x="2345624" y="1142447"/>
                </a:lnTo>
                <a:cubicBezTo>
                  <a:pt x="2392695" y="1147200"/>
                  <a:pt x="2391698" y="1153861"/>
                  <a:pt x="2394368" y="1186889"/>
                </a:cubicBezTo>
                <a:lnTo>
                  <a:pt x="2394292" y="1197184"/>
                </a:lnTo>
                <a:lnTo>
                  <a:pt x="2394368" y="1207479"/>
                </a:lnTo>
                <a:cubicBezTo>
                  <a:pt x="2391698" y="1240508"/>
                  <a:pt x="2392695" y="1247169"/>
                  <a:pt x="2345624" y="1251922"/>
                </a:cubicBezTo>
                <a:lnTo>
                  <a:pt x="2212712" y="1268915"/>
                </a:lnTo>
                <a:cubicBezTo>
                  <a:pt x="2210959" y="1310437"/>
                  <a:pt x="2205597" y="1351197"/>
                  <a:pt x="2197391" y="1391030"/>
                </a:cubicBezTo>
                <a:lnTo>
                  <a:pt x="2320659" y="1441550"/>
                </a:lnTo>
                <a:cubicBezTo>
                  <a:pt x="2364896" y="1458324"/>
                  <a:pt x="2362209" y="1464501"/>
                  <a:pt x="2356240" y="1497094"/>
                </a:cubicBezTo>
                <a:lnTo>
                  <a:pt x="2353502" y="1507019"/>
                </a:lnTo>
                <a:lnTo>
                  <a:pt x="2350910" y="1516983"/>
                </a:lnTo>
                <a:cubicBezTo>
                  <a:pt x="2339783" y="1548195"/>
                  <a:pt x="2339022" y="1554887"/>
                  <a:pt x="2292325" y="1547295"/>
                </a:cubicBezTo>
                <a:lnTo>
                  <a:pt x="2159863" y="1529354"/>
                </a:lnTo>
                <a:cubicBezTo>
                  <a:pt x="2147391" y="1568737"/>
                  <a:pt x="2131617" y="1606702"/>
                  <a:pt x="2112629" y="1642908"/>
                </a:cubicBezTo>
                <a:lnTo>
                  <a:pt x="2219131" y="1724001"/>
                </a:lnTo>
                <a:cubicBezTo>
                  <a:pt x="2257519" y="1751652"/>
                  <a:pt x="2253325" y="1756922"/>
                  <a:pt x="2239123" y="1786860"/>
                </a:cubicBezTo>
                <a:lnTo>
                  <a:pt x="2233910" y="1795739"/>
                </a:lnTo>
                <a:lnTo>
                  <a:pt x="2228828" y="1804692"/>
                </a:lnTo>
                <a:cubicBezTo>
                  <a:pt x="2210002" y="1831961"/>
                  <a:pt x="2207534" y="1838228"/>
                  <a:pt x="2164394" y="1818808"/>
                </a:cubicBezTo>
                <a:lnTo>
                  <a:pt x="2041886" y="1767527"/>
                </a:lnTo>
                <a:cubicBezTo>
                  <a:pt x="2018832" y="1801662"/>
                  <a:pt x="1993739" y="1834305"/>
                  <a:pt x="1966116" y="1864708"/>
                </a:cubicBezTo>
                <a:lnTo>
                  <a:pt x="2047959" y="1970549"/>
                </a:lnTo>
                <a:cubicBezTo>
                  <a:pt x="2077883" y="2007194"/>
                  <a:pt x="2072467" y="2011199"/>
                  <a:pt x="2051000" y="2036441"/>
                </a:cubicBezTo>
                <a:lnTo>
                  <a:pt x="2043667" y="2043668"/>
                </a:lnTo>
                <a:lnTo>
                  <a:pt x="2036441" y="2051001"/>
                </a:lnTo>
                <a:cubicBezTo>
                  <a:pt x="2011198" y="2072468"/>
                  <a:pt x="2007194" y="2077883"/>
                  <a:pt x="1970549" y="2047959"/>
                </a:cubicBezTo>
                <a:lnTo>
                  <a:pt x="1864708" y="1966115"/>
                </a:lnTo>
                <a:cubicBezTo>
                  <a:pt x="1834305" y="1993739"/>
                  <a:pt x="1801662" y="2018831"/>
                  <a:pt x="1767528" y="2041886"/>
                </a:cubicBezTo>
                <a:lnTo>
                  <a:pt x="1818809" y="2164394"/>
                </a:lnTo>
                <a:cubicBezTo>
                  <a:pt x="1838227" y="2207535"/>
                  <a:pt x="1831960" y="2210002"/>
                  <a:pt x="1804691" y="2228828"/>
                </a:cubicBezTo>
                <a:lnTo>
                  <a:pt x="1795738" y="2233911"/>
                </a:lnTo>
                <a:lnTo>
                  <a:pt x="1786860" y="2239123"/>
                </a:lnTo>
                <a:cubicBezTo>
                  <a:pt x="1756922" y="2253326"/>
                  <a:pt x="1751652" y="2257520"/>
                  <a:pt x="1724000" y="2219131"/>
                </a:cubicBezTo>
                <a:lnTo>
                  <a:pt x="1642908" y="2112629"/>
                </a:lnTo>
                <a:cubicBezTo>
                  <a:pt x="1606702" y="2131618"/>
                  <a:pt x="1568736" y="2147392"/>
                  <a:pt x="1529353" y="2159864"/>
                </a:cubicBezTo>
                <a:lnTo>
                  <a:pt x="1547295" y="2292326"/>
                </a:lnTo>
                <a:cubicBezTo>
                  <a:pt x="1554886" y="2339022"/>
                  <a:pt x="1548194" y="2339783"/>
                  <a:pt x="1516982" y="2350911"/>
                </a:cubicBezTo>
                <a:lnTo>
                  <a:pt x="1507018" y="2353502"/>
                </a:lnTo>
                <a:lnTo>
                  <a:pt x="1497094" y="2356240"/>
                </a:lnTo>
                <a:cubicBezTo>
                  <a:pt x="1464500" y="2362209"/>
                  <a:pt x="1458324" y="2364897"/>
                  <a:pt x="1441550" y="2320660"/>
                </a:cubicBezTo>
                <a:lnTo>
                  <a:pt x="1391029" y="2197392"/>
                </a:lnTo>
                <a:cubicBezTo>
                  <a:pt x="1351198" y="2205597"/>
                  <a:pt x="1310438" y="2210959"/>
                  <a:pt x="1268917" y="2212713"/>
                </a:cubicBezTo>
                <a:lnTo>
                  <a:pt x="1251923" y="2345625"/>
                </a:lnTo>
                <a:cubicBezTo>
                  <a:pt x="1247169" y="2392696"/>
                  <a:pt x="1240508" y="2391699"/>
                  <a:pt x="1207481" y="239436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직사각형 117">
            <a:extLst>
              <a:ext uri="{FF2B5EF4-FFF2-40B4-BE49-F238E27FC236}">
                <a16:creationId xmlns:a16="http://schemas.microsoft.com/office/drawing/2014/main" id="{002E7B39-9592-49B8-BC33-7774F554CA00}"/>
              </a:ext>
            </a:extLst>
          </p:cNvPr>
          <p:cNvSpPr/>
          <p:nvPr/>
        </p:nvSpPr>
        <p:spPr>
          <a:xfrm>
            <a:off x="4786791" y="2805314"/>
            <a:ext cx="124264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ko-KR" altLang="en-US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latin typeface="+mn-ea"/>
              </a:rPr>
              <a:t>교육부장관</a:t>
            </a:r>
          </a:p>
        </p:txBody>
      </p:sp>
      <p:sp>
        <p:nvSpPr>
          <p:cNvPr id="127" name="육각형 34">
            <a:extLst>
              <a:ext uri="{FF2B5EF4-FFF2-40B4-BE49-F238E27FC236}">
                <a16:creationId xmlns:a16="http://schemas.microsoft.com/office/drawing/2014/main" id="{4EF68B00-BA53-4D50-BD6C-A3A9CDB54640}"/>
              </a:ext>
            </a:extLst>
          </p:cNvPr>
          <p:cNvSpPr/>
          <p:nvPr/>
        </p:nvSpPr>
        <p:spPr>
          <a:xfrm rot="10800000">
            <a:off x="4507285" y="4070332"/>
            <a:ext cx="1779004" cy="1779004"/>
          </a:xfrm>
          <a:custGeom>
            <a:avLst/>
            <a:gdLst/>
            <a:ahLst/>
            <a:cxnLst/>
            <a:rect l="l" t="t" r="r" b="b"/>
            <a:pathLst>
              <a:path w="2394368" h="2394368">
                <a:moveTo>
                  <a:pt x="1197185" y="844730"/>
                </a:moveTo>
                <a:cubicBezTo>
                  <a:pt x="1272835" y="844730"/>
                  <a:pt x="1461960" y="518653"/>
                  <a:pt x="1424135" y="453438"/>
                </a:cubicBezTo>
                <a:cubicBezTo>
                  <a:pt x="1386310" y="388223"/>
                  <a:pt x="1008060" y="388223"/>
                  <a:pt x="970236" y="453438"/>
                </a:cubicBezTo>
                <a:cubicBezTo>
                  <a:pt x="932410" y="518653"/>
                  <a:pt x="1121535" y="844730"/>
                  <a:pt x="1197185" y="844730"/>
                </a:cubicBezTo>
                <a:close/>
                <a:moveTo>
                  <a:pt x="859812" y="962618"/>
                </a:moveTo>
                <a:cubicBezTo>
                  <a:pt x="901791" y="965313"/>
                  <a:pt x="934590" y="961335"/>
                  <a:pt x="947963" y="947962"/>
                </a:cubicBezTo>
                <a:cubicBezTo>
                  <a:pt x="1001456" y="894469"/>
                  <a:pt x="904616" y="530167"/>
                  <a:pt x="831755" y="510799"/>
                </a:cubicBezTo>
                <a:cubicBezTo>
                  <a:pt x="758895" y="491431"/>
                  <a:pt x="491433" y="758894"/>
                  <a:pt x="510800" y="831754"/>
                </a:cubicBezTo>
                <a:cubicBezTo>
                  <a:pt x="525325" y="886400"/>
                  <a:pt x="733877" y="954534"/>
                  <a:pt x="859812" y="962618"/>
                </a:cubicBezTo>
                <a:close/>
                <a:moveTo>
                  <a:pt x="1534558" y="962618"/>
                </a:moveTo>
                <a:cubicBezTo>
                  <a:pt x="1660493" y="954534"/>
                  <a:pt x="1869045" y="886400"/>
                  <a:pt x="1883570" y="831754"/>
                </a:cubicBezTo>
                <a:cubicBezTo>
                  <a:pt x="1902938" y="758894"/>
                  <a:pt x="1635475" y="491431"/>
                  <a:pt x="1562615" y="510799"/>
                </a:cubicBezTo>
                <a:cubicBezTo>
                  <a:pt x="1489754" y="530167"/>
                  <a:pt x="1392915" y="894469"/>
                  <a:pt x="1446408" y="947962"/>
                </a:cubicBezTo>
                <a:cubicBezTo>
                  <a:pt x="1459781" y="961335"/>
                  <a:pt x="1492580" y="965313"/>
                  <a:pt x="1534558" y="962618"/>
                </a:cubicBezTo>
                <a:close/>
                <a:moveTo>
                  <a:pt x="1197184" y="1384497"/>
                </a:moveTo>
                <a:cubicBezTo>
                  <a:pt x="1300634" y="1384497"/>
                  <a:pt x="1384497" y="1300634"/>
                  <a:pt x="1384497" y="1197184"/>
                </a:cubicBezTo>
                <a:cubicBezTo>
                  <a:pt x="1384497" y="1093734"/>
                  <a:pt x="1300634" y="1009871"/>
                  <a:pt x="1197184" y="1009871"/>
                </a:cubicBezTo>
                <a:cubicBezTo>
                  <a:pt x="1093734" y="1009871"/>
                  <a:pt x="1009871" y="1093734"/>
                  <a:pt x="1009871" y="1197184"/>
                </a:cubicBezTo>
                <a:cubicBezTo>
                  <a:pt x="1009871" y="1300634"/>
                  <a:pt x="1093734" y="1384497"/>
                  <a:pt x="1197184" y="1384497"/>
                </a:cubicBezTo>
                <a:close/>
                <a:moveTo>
                  <a:pt x="488976" y="1428345"/>
                </a:moveTo>
                <a:cubicBezTo>
                  <a:pt x="595079" y="1416451"/>
                  <a:pt x="844731" y="1263378"/>
                  <a:pt x="844731" y="1197184"/>
                </a:cubicBezTo>
                <a:cubicBezTo>
                  <a:pt x="844731" y="1121534"/>
                  <a:pt x="518654" y="932409"/>
                  <a:pt x="453439" y="970235"/>
                </a:cubicBezTo>
                <a:cubicBezTo>
                  <a:pt x="388224" y="1008059"/>
                  <a:pt x="388224" y="1386309"/>
                  <a:pt x="453439" y="1424134"/>
                </a:cubicBezTo>
                <a:cubicBezTo>
                  <a:pt x="461591" y="1428862"/>
                  <a:pt x="473819" y="1430044"/>
                  <a:pt x="488976" y="1428345"/>
                </a:cubicBezTo>
                <a:close/>
                <a:moveTo>
                  <a:pt x="1905394" y="1428345"/>
                </a:moveTo>
                <a:cubicBezTo>
                  <a:pt x="1920552" y="1430044"/>
                  <a:pt x="1932779" y="1428862"/>
                  <a:pt x="1940931" y="1424134"/>
                </a:cubicBezTo>
                <a:cubicBezTo>
                  <a:pt x="2006146" y="1386309"/>
                  <a:pt x="2006146" y="1008059"/>
                  <a:pt x="1940931" y="970235"/>
                </a:cubicBezTo>
                <a:cubicBezTo>
                  <a:pt x="1875716" y="932409"/>
                  <a:pt x="1549639" y="1121534"/>
                  <a:pt x="1549639" y="1197184"/>
                </a:cubicBezTo>
                <a:cubicBezTo>
                  <a:pt x="1549639" y="1263378"/>
                  <a:pt x="1799292" y="1416451"/>
                  <a:pt x="1905394" y="1428345"/>
                </a:cubicBezTo>
                <a:close/>
                <a:moveTo>
                  <a:pt x="831755" y="1883569"/>
                </a:moveTo>
                <a:cubicBezTo>
                  <a:pt x="904616" y="1864202"/>
                  <a:pt x="1001456" y="1499899"/>
                  <a:pt x="947963" y="1446407"/>
                </a:cubicBezTo>
                <a:cubicBezTo>
                  <a:pt x="894470" y="1392914"/>
                  <a:pt x="530168" y="1489753"/>
                  <a:pt x="510800" y="1562614"/>
                </a:cubicBezTo>
                <a:cubicBezTo>
                  <a:pt x="491432" y="1635474"/>
                  <a:pt x="758895" y="1902937"/>
                  <a:pt x="831755" y="1883569"/>
                </a:cubicBezTo>
                <a:close/>
                <a:moveTo>
                  <a:pt x="1562615" y="1883569"/>
                </a:moveTo>
                <a:cubicBezTo>
                  <a:pt x="1635476" y="1902937"/>
                  <a:pt x="1902938" y="1635474"/>
                  <a:pt x="1883570" y="1562614"/>
                </a:cubicBezTo>
                <a:cubicBezTo>
                  <a:pt x="1864203" y="1489753"/>
                  <a:pt x="1499900" y="1392914"/>
                  <a:pt x="1446407" y="1446407"/>
                </a:cubicBezTo>
                <a:cubicBezTo>
                  <a:pt x="1392915" y="1499899"/>
                  <a:pt x="1489754" y="1864202"/>
                  <a:pt x="1562615" y="1883569"/>
                </a:cubicBezTo>
                <a:close/>
                <a:moveTo>
                  <a:pt x="1197185" y="1989842"/>
                </a:moveTo>
                <a:cubicBezTo>
                  <a:pt x="1301204" y="1989841"/>
                  <a:pt x="1405222" y="1973538"/>
                  <a:pt x="1424135" y="1940930"/>
                </a:cubicBezTo>
                <a:cubicBezTo>
                  <a:pt x="1461960" y="1875715"/>
                  <a:pt x="1272835" y="1549638"/>
                  <a:pt x="1197185" y="1549638"/>
                </a:cubicBezTo>
                <a:cubicBezTo>
                  <a:pt x="1121535" y="1549638"/>
                  <a:pt x="932410" y="1875715"/>
                  <a:pt x="970236" y="1940930"/>
                </a:cubicBezTo>
                <a:cubicBezTo>
                  <a:pt x="989148" y="1973538"/>
                  <a:pt x="1093166" y="1989841"/>
                  <a:pt x="1197185" y="1989842"/>
                </a:cubicBezTo>
                <a:close/>
                <a:moveTo>
                  <a:pt x="1207481" y="2394368"/>
                </a:moveTo>
                <a:lnTo>
                  <a:pt x="1207480" y="2394368"/>
                </a:lnTo>
                <a:lnTo>
                  <a:pt x="1197185" y="2394292"/>
                </a:lnTo>
                <a:lnTo>
                  <a:pt x="1186890" y="2394368"/>
                </a:lnTo>
                <a:lnTo>
                  <a:pt x="1186890" y="2394368"/>
                </a:lnTo>
                <a:cubicBezTo>
                  <a:pt x="1153861" y="2391699"/>
                  <a:pt x="1147200" y="2392696"/>
                  <a:pt x="1142446" y="2345625"/>
                </a:cubicBezTo>
                <a:lnTo>
                  <a:pt x="1125453" y="2212713"/>
                </a:lnTo>
                <a:cubicBezTo>
                  <a:pt x="1083931" y="2210960"/>
                  <a:pt x="1043171" y="2205597"/>
                  <a:pt x="1003340" y="2197392"/>
                </a:cubicBezTo>
                <a:lnTo>
                  <a:pt x="952818" y="2320660"/>
                </a:lnTo>
                <a:cubicBezTo>
                  <a:pt x="936044" y="2364897"/>
                  <a:pt x="929868" y="2362209"/>
                  <a:pt x="897275" y="2356240"/>
                </a:cubicBezTo>
                <a:lnTo>
                  <a:pt x="887350" y="2353502"/>
                </a:lnTo>
                <a:lnTo>
                  <a:pt x="877386" y="2350910"/>
                </a:lnTo>
                <a:cubicBezTo>
                  <a:pt x="846174" y="2339783"/>
                  <a:pt x="839482" y="2339022"/>
                  <a:pt x="847073" y="2292326"/>
                </a:cubicBezTo>
                <a:lnTo>
                  <a:pt x="865015" y="2159864"/>
                </a:lnTo>
                <a:cubicBezTo>
                  <a:pt x="825632" y="2147392"/>
                  <a:pt x="787667" y="2131618"/>
                  <a:pt x="751460" y="2112630"/>
                </a:cubicBezTo>
                <a:lnTo>
                  <a:pt x="670368" y="2219131"/>
                </a:lnTo>
                <a:cubicBezTo>
                  <a:pt x="642716" y="2257519"/>
                  <a:pt x="637446" y="2253326"/>
                  <a:pt x="607508" y="2239123"/>
                </a:cubicBezTo>
                <a:lnTo>
                  <a:pt x="598630" y="2233911"/>
                </a:lnTo>
                <a:lnTo>
                  <a:pt x="589677" y="2228828"/>
                </a:lnTo>
                <a:cubicBezTo>
                  <a:pt x="562408" y="2210002"/>
                  <a:pt x="556141" y="2207535"/>
                  <a:pt x="575560" y="2164394"/>
                </a:cubicBezTo>
                <a:lnTo>
                  <a:pt x="626841" y="2041886"/>
                </a:lnTo>
                <a:cubicBezTo>
                  <a:pt x="592706" y="2018832"/>
                  <a:pt x="560063" y="1993739"/>
                  <a:pt x="529660" y="1966116"/>
                </a:cubicBezTo>
                <a:lnTo>
                  <a:pt x="423820" y="2047959"/>
                </a:lnTo>
                <a:cubicBezTo>
                  <a:pt x="387174" y="2077883"/>
                  <a:pt x="383169" y="2072467"/>
                  <a:pt x="357927" y="2051001"/>
                </a:cubicBezTo>
                <a:lnTo>
                  <a:pt x="350701" y="2043668"/>
                </a:lnTo>
                <a:lnTo>
                  <a:pt x="343368" y="2036441"/>
                </a:lnTo>
                <a:cubicBezTo>
                  <a:pt x="321901" y="2011199"/>
                  <a:pt x="316486" y="2007194"/>
                  <a:pt x="346409" y="1970549"/>
                </a:cubicBezTo>
                <a:lnTo>
                  <a:pt x="428253" y="1864709"/>
                </a:lnTo>
                <a:cubicBezTo>
                  <a:pt x="400630" y="1834306"/>
                  <a:pt x="375537" y="1801663"/>
                  <a:pt x="352482" y="1767528"/>
                </a:cubicBezTo>
                <a:lnTo>
                  <a:pt x="229974" y="1818808"/>
                </a:lnTo>
                <a:cubicBezTo>
                  <a:pt x="186834" y="1838228"/>
                  <a:pt x="184366" y="1831961"/>
                  <a:pt x="165540" y="1804692"/>
                </a:cubicBezTo>
                <a:lnTo>
                  <a:pt x="160459" y="1795739"/>
                </a:lnTo>
                <a:lnTo>
                  <a:pt x="155245" y="1786860"/>
                </a:lnTo>
                <a:cubicBezTo>
                  <a:pt x="141043" y="1756922"/>
                  <a:pt x="136849" y="1751652"/>
                  <a:pt x="175237" y="1724001"/>
                </a:cubicBezTo>
                <a:lnTo>
                  <a:pt x="281739" y="1642909"/>
                </a:lnTo>
                <a:cubicBezTo>
                  <a:pt x="262751" y="1606703"/>
                  <a:pt x="246977" y="1568737"/>
                  <a:pt x="234505" y="1529354"/>
                </a:cubicBezTo>
                <a:lnTo>
                  <a:pt x="102043" y="1547295"/>
                </a:lnTo>
                <a:cubicBezTo>
                  <a:pt x="55346" y="1554887"/>
                  <a:pt x="54585" y="1548195"/>
                  <a:pt x="43458" y="1516983"/>
                </a:cubicBezTo>
                <a:lnTo>
                  <a:pt x="40867" y="1507019"/>
                </a:lnTo>
                <a:lnTo>
                  <a:pt x="38129" y="1497094"/>
                </a:lnTo>
                <a:cubicBezTo>
                  <a:pt x="32160" y="1464501"/>
                  <a:pt x="29473" y="1458324"/>
                  <a:pt x="73709" y="1441550"/>
                </a:cubicBezTo>
                <a:lnTo>
                  <a:pt x="196976" y="1391030"/>
                </a:lnTo>
                <a:cubicBezTo>
                  <a:pt x="188771" y="1351197"/>
                  <a:pt x="183409" y="1310437"/>
                  <a:pt x="181655" y="1268915"/>
                </a:cubicBezTo>
                <a:lnTo>
                  <a:pt x="48744" y="1251922"/>
                </a:lnTo>
                <a:cubicBezTo>
                  <a:pt x="1673" y="1247169"/>
                  <a:pt x="2671" y="1240508"/>
                  <a:pt x="0" y="1207479"/>
                </a:cubicBezTo>
                <a:lnTo>
                  <a:pt x="76" y="1197184"/>
                </a:lnTo>
                <a:lnTo>
                  <a:pt x="0" y="1186889"/>
                </a:lnTo>
                <a:cubicBezTo>
                  <a:pt x="2671" y="1153861"/>
                  <a:pt x="1673" y="1147200"/>
                  <a:pt x="48744" y="1142447"/>
                </a:cubicBezTo>
                <a:lnTo>
                  <a:pt x="181655" y="1125453"/>
                </a:lnTo>
                <a:cubicBezTo>
                  <a:pt x="183409" y="1083932"/>
                  <a:pt x="188771" y="1043172"/>
                  <a:pt x="196976" y="1003340"/>
                </a:cubicBezTo>
                <a:lnTo>
                  <a:pt x="73709" y="952819"/>
                </a:lnTo>
                <a:cubicBezTo>
                  <a:pt x="29473" y="936044"/>
                  <a:pt x="32160" y="929869"/>
                  <a:pt x="38129" y="897275"/>
                </a:cubicBezTo>
                <a:lnTo>
                  <a:pt x="40867" y="887350"/>
                </a:lnTo>
                <a:lnTo>
                  <a:pt x="43458" y="877387"/>
                </a:lnTo>
                <a:cubicBezTo>
                  <a:pt x="54585" y="846175"/>
                  <a:pt x="55346" y="839482"/>
                  <a:pt x="102043" y="847074"/>
                </a:cubicBezTo>
                <a:lnTo>
                  <a:pt x="234505" y="865016"/>
                </a:lnTo>
                <a:cubicBezTo>
                  <a:pt x="246977" y="825633"/>
                  <a:pt x="262750" y="787667"/>
                  <a:pt x="281739" y="751461"/>
                </a:cubicBezTo>
                <a:lnTo>
                  <a:pt x="175237" y="670368"/>
                </a:lnTo>
                <a:cubicBezTo>
                  <a:pt x="136849" y="642716"/>
                  <a:pt x="141043" y="637446"/>
                  <a:pt x="155245" y="607508"/>
                </a:cubicBezTo>
                <a:lnTo>
                  <a:pt x="160459" y="598631"/>
                </a:lnTo>
                <a:lnTo>
                  <a:pt x="165540" y="589676"/>
                </a:lnTo>
                <a:cubicBezTo>
                  <a:pt x="184366" y="562408"/>
                  <a:pt x="186834" y="556141"/>
                  <a:pt x="229974" y="575560"/>
                </a:cubicBezTo>
                <a:lnTo>
                  <a:pt x="352482" y="626841"/>
                </a:lnTo>
                <a:cubicBezTo>
                  <a:pt x="375537" y="592707"/>
                  <a:pt x="400630" y="560063"/>
                  <a:pt x="428253" y="529660"/>
                </a:cubicBezTo>
                <a:lnTo>
                  <a:pt x="346409" y="423820"/>
                </a:lnTo>
                <a:cubicBezTo>
                  <a:pt x="316486" y="387175"/>
                  <a:pt x="321901" y="383169"/>
                  <a:pt x="343368" y="357927"/>
                </a:cubicBezTo>
                <a:lnTo>
                  <a:pt x="350701" y="350701"/>
                </a:lnTo>
                <a:lnTo>
                  <a:pt x="357927" y="343367"/>
                </a:lnTo>
                <a:cubicBezTo>
                  <a:pt x="383169" y="321901"/>
                  <a:pt x="387174" y="316486"/>
                  <a:pt x="423820" y="346409"/>
                </a:cubicBezTo>
                <a:lnTo>
                  <a:pt x="529660" y="428253"/>
                </a:lnTo>
                <a:cubicBezTo>
                  <a:pt x="560063" y="400630"/>
                  <a:pt x="592706" y="375537"/>
                  <a:pt x="626841" y="352482"/>
                </a:cubicBezTo>
                <a:lnTo>
                  <a:pt x="575560" y="229974"/>
                </a:lnTo>
                <a:cubicBezTo>
                  <a:pt x="556141" y="186833"/>
                  <a:pt x="562408" y="184366"/>
                  <a:pt x="589677" y="165540"/>
                </a:cubicBezTo>
                <a:lnTo>
                  <a:pt x="598630" y="160459"/>
                </a:lnTo>
                <a:lnTo>
                  <a:pt x="607508" y="155245"/>
                </a:lnTo>
                <a:cubicBezTo>
                  <a:pt x="637446" y="141044"/>
                  <a:pt x="642716" y="136849"/>
                  <a:pt x="670368" y="175237"/>
                </a:cubicBezTo>
                <a:lnTo>
                  <a:pt x="751460" y="281740"/>
                </a:lnTo>
                <a:cubicBezTo>
                  <a:pt x="787667" y="262750"/>
                  <a:pt x="825632" y="246977"/>
                  <a:pt x="865015" y="234505"/>
                </a:cubicBezTo>
                <a:lnTo>
                  <a:pt x="847073" y="102043"/>
                </a:lnTo>
                <a:cubicBezTo>
                  <a:pt x="839482" y="55346"/>
                  <a:pt x="846174" y="54585"/>
                  <a:pt x="877386" y="43458"/>
                </a:cubicBezTo>
                <a:lnTo>
                  <a:pt x="887350" y="40867"/>
                </a:lnTo>
                <a:lnTo>
                  <a:pt x="897275" y="38129"/>
                </a:lnTo>
                <a:cubicBezTo>
                  <a:pt x="929868" y="32160"/>
                  <a:pt x="936044" y="29472"/>
                  <a:pt x="952818" y="73709"/>
                </a:cubicBezTo>
                <a:lnTo>
                  <a:pt x="1003339" y="196976"/>
                </a:lnTo>
                <a:cubicBezTo>
                  <a:pt x="1043171" y="188771"/>
                  <a:pt x="1083931" y="183409"/>
                  <a:pt x="1125452" y="181655"/>
                </a:cubicBezTo>
                <a:lnTo>
                  <a:pt x="1142446" y="48743"/>
                </a:lnTo>
                <a:cubicBezTo>
                  <a:pt x="1147200" y="1672"/>
                  <a:pt x="1153861" y="2670"/>
                  <a:pt x="1186890" y="0"/>
                </a:cubicBezTo>
                <a:lnTo>
                  <a:pt x="1197186" y="76"/>
                </a:lnTo>
                <a:lnTo>
                  <a:pt x="1207329" y="1"/>
                </a:lnTo>
                <a:lnTo>
                  <a:pt x="1207480" y="0"/>
                </a:lnTo>
                <a:lnTo>
                  <a:pt x="1207481" y="0"/>
                </a:lnTo>
                <a:lnTo>
                  <a:pt x="1216679" y="967"/>
                </a:lnTo>
                <a:cubicBezTo>
                  <a:pt x="1220866" y="1116"/>
                  <a:pt x="1224502" y="1517"/>
                  <a:pt x="1227689" y="2123"/>
                </a:cubicBezTo>
                <a:cubicBezTo>
                  <a:pt x="1243719" y="5176"/>
                  <a:pt x="1248358" y="13440"/>
                  <a:pt x="1251923" y="48744"/>
                </a:cubicBezTo>
                <a:lnTo>
                  <a:pt x="1268917" y="181655"/>
                </a:lnTo>
                <a:cubicBezTo>
                  <a:pt x="1310438" y="183409"/>
                  <a:pt x="1351198" y="188772"/>
                  <a:pt x="1391029" y="196976"/>
                </a:cubicBezTo>
                <a:lnTo>
                  <a:pt x="1441550" y="73708"/>
                </a:lnTo>
                <a:cubicBezTo>
                  <a:pt x="1458324" y="29472"/>
                  <a:pt x="1464500" y="32160"/>
                  <a:pt x="1497094" y="38129"/>
                </a:cubicBezTo>
                <a:lnTo>
                  <a:pt x="1507018" y="40867"/>
                </a:lnTo>
                <a:lnTo>
                  <a:pt x="1516982" y="43458"/>
                </a:lnTo>
                <a:cubicBezTo>
                  <a:pt x="1548194" y="54585"/>
                  <a:pt x="1554886" y="55346"/>
                  <a:pt x="1547295" y="102043"/>
                </a:cubicBezTo>
                <a:lnTo>
                  <a:pt x="1529353" y="234505"/>
                </a:lnTo>
                <a:cubicBezTo>
                  <a:pt x="1568736" y="246978"/>
                  <a:pt x="1606702" y="262751"/>
                  <a:pt x="1642908" y="281740"/>
                </a:cubicBezTo>
                <a:lnTo>
                  <a:pt x="1724000" y="175237"/>
                </a:lnTo>
                <a:cubicBezTo>
                  <a:pt x="1751652" y="136848"/>
                  <a:pt x="1756922" y="141043"/>
                  <a:pt x="1786860" y="155245"/>
                </a:cubicBezTo>
                <a:lnTo>
                  <a:pt x="1795738" y="160458"/>
                </a:lnTo>
                <a:lnTo>
                  <a:pt x="1804691" y="165540"/>
                </a:lnTo>
                <a:cubicBezTo>
                  <a:pt x="1831960" y="184366"/>
                  <a:pt x="1838227" y="186833"/>
                  <a:pt x="1818809" y="229974"/>
                </a:cubicBezTo>
                <a:lnTo>
                  <a:pt x="1767528" y="352482"/>
                </a:lnTo>
                <a:cubicBezTo>
                  <a:pt x="1801662" y="375537"/>
                  <a:pt x="1834305" y="400630"/>
                  <a:pt x="1864708" y="428253"/>
                </a:cubicBezTo>
                <a:lnTo>
                  <a:pt x="1970549" y="346409"/>
                </a:lnTo>
                <a:cubicBezTo>
                  <a:pt x="2007194" y="316486"/>
                  <a:pt x="2011199" y="321901"/>
                  <a:pt x="2036441" y="343367"/>
                </a:cubicBezTo>
                <a:lnTo>
                  <a:pt x="2043667" y="350701"/>
                </a:lnTo>
                <a:lnTo>
                  <a:pt x="2051000" y="357927"/>
                </a:lnTo>
                <a:cubicBezTo>
                  <a:pt x="2072467" y="383169"/>
                  <a:pt x="2077883" y="387175"/>
                  <a:pt x="2047959" y="423819"/>
                </a:cubicBezTo>
                <a:lnTo>
                  <a:pt x="1966116" y="529660"/>
                </a:lnTo>
                <a:cubicBezTo>
                  <a:pt x="1993739" y="560063"/>
                  <a:pt x="2018832" y="592707"/>
                  <a:pt x="2041886" y="626841"/>
                </a:cubicBezTo>
                <a:lnTo>
                  <a:pt x="2164394" y="575560"/>
                </a:lnTo>
                <a:cubicBezTo>
                  <a:pt x="2207534" y="556141"/>
                  <a:pt x="2210002" y="562408"/>
                  <a:pt x="2228828" y="589676"/>
                </a:cubicBezTo>
                <a:lnTo>
                  <a:pt x="2233910" y="598631"/>
                </a:lnTo>
                <a:lnTo>
                  <a:pt x="2239123" y="607508"/>
                </a:lnTo>
                <a:cubicBezTo>
                  <a:pt x="2253325" y="637446"/>
                  <a:pt x="2257519" y="642716"/>
                  <a:pt x="2219131" y="670368"/>
                </a:cubicBezTo>
                <a:lnTo>
                  <a:pt x="2112629" y="751462"/>
                </a:lnTo>
                <a:cubicBezTo>
                  <a:pt x="2131617" y="787667"/>
                  <a:pt x="2147391" y="825633"/>
                  <a:pt x="2159864" y="865016"/>
                </a:cubicBezTo>
                <a:lnTo>
                  <a:pt x="2292325" y="847074"/>
                </a:lnTo>
                <a:cubicBezTo>
                  <a:pt x="2339022" y="839482"/>
                  <a:pt x="2339783" y="846175"/>
                  <a:pt x="2350910" y="877386"/>
                </a:cubicBezTo>
                <a:lnTo>
                  <a:pt x="2353502" y="887350"/>
                </a:lnTo>
                <a:lnTo>
                  <a:pt x="2356240" y="897275"/>
                </a:lnTo>
                <a:cubicBezTo>
                  <a:pt x="2362209" y="929869"/>
                  <a:pt x="2364896" y="936044"/>
                  <a:pt x="2320659" y="952819"/>
                </a:cubicBezTo>
                <a:lnTo>
                  <a:pt x="2197391" y="1003340"/>
                </a:lnTo>
                <a:cubicBezTo>
                  <a:pt x="2205597" y="1043172"/>
                  <a:pt x="2210959" y="1083932"/>
                  <a:pt x="2212712" y="1125453"/>
                </a:cubicBezTo>
                <a:lnTo>
                  <a:pt x="2345624" y="1142447"/>
                </a:lnTo>
                <a:cubicBezTo>
                  <a:pt x="2392695" y="1147200"/>
                  <a:pt x="2391698" y="1153861"/>
                  <a:pt x="2394368" y="1186889"/>
                </a:cubicBezTo>
                <a:lnTo>
                  <a:pt x="2394292" y="1197184"/>
                </a:lnTo>
                <a:lnTo>
                  <a:pt x="2394368" y="1207479"/>
                </a:lnTo>
                <a:cubicBezTo>
                  <a:pt x="2391698" y="1240508"/>
                  <a:pt x="2392695" y="1247169"/>
                  <a:pt x="2345624" y="1251922"/>
                </a:cubicBezTo>
                <a:lnTo>
                  <a:pt x="2212712" y="1268915"/>
                </a:lnTo>
                <a:cubicBezTo>
                  <a:pt x="2210959" y="1310437"/>
                  <a:pt x="2205597" y="1351197"/>
                  <a:pt x="2197391" y="1391030"/>
                </a:cubicBezTo>
                <a:lnTo>
                  <a:pt x="2320659" y="1441550"/>
                </a:lnTo>
                <a:cubicBezTo>
                  <a:pt x="2364896" y="1458324"/>
                  <a:pt x="2362209" y="1464501"/>
                  <a:pt x="2356240" y="1497094"/>
                </a:cubicBezTo>
                <a:lnTo>
                  <a:pt x="2353502" y="1507019"/>
                </a:lnTo>
                <a:lnTo>
                  <a:pt x="2350910" y="1516983"/>
                </a:lnTo>
                <a:cubicBezTo>
                  <a:pt x="2339783" y="1548195"/>
                  <a:pt x="2339022" y="1554887"/>
                  <a:pt x="2292325" y="1547295"/>
                </a:cubicBezTo>
                <a:lnTo>
                  <a:pt x="2159863" y="1529354"/>
                </a:lnTo>
                <a:cubicBezTo>
                  <a:pt x="2147391" y="1568737"/>
                  <a:pt x="2131617" y="1606702"/>
                  <a:pt x="2112629" y="1642908"/>
                </a:cubicBezTo>
                <a:lnTo>
                  <a:pt x="2219131" y="1724001"/>
                </a:lnTo>
                <a:cubicBezTo>
                  <a:pt x="2257519" y="1751652"/>
                  <a:pt x="2253325" y="1756922"/>
                  <a:pt x="2239123" y="1786860"/>
                </a:cubicBezTo>
                <a:lnTo>
                  <a:pt x="2233910" y="1795739"/>
                </a:lnTo>
                <a:lnTo>
                  <a:pt x="2228828" y="1804692"/>
                </a:lnTo>
                <a:cubicBezTo>
                  <a:pt x="2210002" y="1831961"/>
                  <a:pt x="2207534" y="1838228"/>
                  <a:pt x="2164394" y="1818808"/>
                </a:cubicBezTo>
                <a:lnTo>
                  <a:pt x="2041886" y="1767527"/>
                </a:lnTo>
                <a:cubicBezTo>
                  <a:pt x="2018832" y="1801662"/>
                  <a:pt x="1993739" y="1834305"/>
                  <a:pt x="1966116" y="1864708"/>
                </a:cubicBezTo>
                <a:lnTo>
                  <a:pt x="2047959" y="1970549"/>
                </a:lnTo>
                <a:cubicBezTo>
                  <a:pt x="2077883" y="2007194"/>
                  <a:pt x="2072467" y="2011199"/>
                  <a:pt x="2051000" y="2036441"/>
                </a:cubicBezTo>
                <a:lnTo>
                  <a:pt x="2043667" y="2043668"/>
                </a:lnTo>
                <a:lnTo>
                  <a:pt x="2036441" y="2051001"/>
                </a:lnTo>
                <a:cubicBezTo>
                  <a:pt x="2011198" y="2072468"/>
                  <a:pt x="2007194" y="2077883"/>
                  <a:pt x="1970549" y="2047959"/>
                </a:cubicBezTo>
                <a:lnTo>
                  <a:pt x="1864708" y="1966115"/>
                </a:lnTo>
                <a:cubicBezTo>
                  <a:pt x="1834305" y="1993739"/>
                  <a:pt x="1801662" y="2018831"/>
                  <a:pt x="1767528" y="2041886"/>
                </a:cubicBezTo>
                <a:lnTo>
                  <a:pt x="1818809" y="2164394"/>
                </a:lnTo>
                <a:cubicBezTo>
                  <a:pt x="1838227" y="2207535"/>
                  <a:pt x="1831960" y="2210002"/>
                  <a:pt x="1804691" y="2228828"/>
                </a:cubicBezTo>
                <a:lnTo>
                  <a:pt x="1795738" y="2233911"/>
                </a:lnTo>
                <a:lnTo>
                  <a:pt x="1786860" y="2239123"/>
                </a:lnTo>
                <a:cubicBezTo>
                  <a:pt x="1756922" y="2253326"/>
                  <a:pt x="1751652" y="2257520"/>
                  <a:pt x="1724000" y="2219131"/>
                </a:cubicBezTo>
                <a:lnTo>
                  <a:pt x="1642908" y="2112629"/>
                </a:lnTo>
                <a:cubicBezTo>
                  <a:pt x="1606702" y="2131618"/>
                  <a:pt x="1568736" y="2147392"/>
                  <a:pt x="1529353" y="2159864"/>
                </a:cubicBezTo>
                <a:lnTo>
                  <a:pt x="1547295" y="2292326"/>
                </a:lnTo>
                <a:cubicBezTo>
                  <a:pt x="1554886" y="2339022"/>
                  <a:pt x="1548194" y="2339783"/>
                  <a:pt x="1516982" y="2350911"/>
                </a:cubicBezTo>
                <a:lnTo>
                  <a:pt x="1507018" y="2353502"/>
                </a:lnTo>
                <a:lnTo>
                  <a:pt x="1497094" y="2356240"/>
                </a:lnTo>
                <a:cubicBezTo>
                  <a:pt x="1464500" y="2362209"/>
                  <a:pt x="1458324" y="2364897"/>
                  <a:pt x="1441550" y="2320660"/>
                </a:cubicBezTo>
                <a:lnTo>
                  <a:pt x="1391029" y="2197392"/>
                </a:lnTo>
                <a:cubicBezTo>
                  <a:pt x="1351198" y="2205597"/>
                  <a:pt x="1310438" y="2210959"/>
                  <a:pt x="1268917" y="2212713"/>
                </a:cubicBezTo>
                <a:lnTo>
                  <a:pt x="1251923" y="2345625"/>
                </a:lnTo>
                <a:cubicBezTo>
                  <a:pt x="1247169" y="2392696"/>
                  <a:pt x="1240508" y="2391699"/>
                  <a:pt x="1207481" y="239436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6" name="직사각형 125">
            <a:extLst>
              <a:ext uri="{FF2B5EF4-FFF2-40B4-BE49-F238E27FC236}">
                <a16:creationId xmlns:a16="http://schemas.microsoft.com/office/drawing/2014/main" id="{FF5F6DA0-C952-4DC9-B70B-46D9DD7FBF7A}"/>
              </a:ext>
            </a:extLst>
          </p:cNvPr>
          <p:cNvSpPr/>
          <p:nvPr/>
        </p:nvSpPr>
        <p:spPr>
          <a:xfrm>
            <a:off x="4691182" y="4794320"/>
            <a:ext cx="138211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ko-KR" altLang="en-US" b="1" spc="-3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교육시설의 장</a:t>
            </a:r>
            <a:endParaRPr lang="ko-KR" altLang="en-US" sz="1600" b="1" spc="-300" dirty="0">
              <a:ln>
                <a:solidFill>
                  <a:srgbClr val="4F81BD"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30" name="육각형 34">
            <a:extLst>
              <a:ext uri="{FF2B5EF4-FFF2-40B4-BE49-F238E27FC236}">
                <a16:creationId xmlns:a16="http://schemas.microsoft.com/office/drawing/2014/main" id="{01A92473-C11F-4DB6-B3FC-5F400EA27FB9}"/>
              </a:ext>
            </a:extLst>
          </p:cNvPr>
          <p:cNvSpPr/>
          <p:nvPr/>
        </p:nvSpPr>
        <p:spPr>
          <a:xfrm rot="10800000">
            <a:off x="3885671" y="3363104"/>
            <a:ext cx="1237736" cy="1237736"/>
          </a:xfrm>
          <a:custGeom>
            <a:avLst/>
            <a:gdLst/>
            <a:ahLst/>
            <a:cxnLst/>
            <a:rect l="l" t="t" r="r" b="b"/>
            <a:pathLst>
              <a:path w="2394368" h="2394368">
                <a:moveTo>
                  <a:pt x="1197185" y="844730"/>
                </a:moveTo>
                <a:cubicBezTo>
                  <a:pt x="1272835" y="844730"/>
                  <a:pt x="1461960" y="518653"/>
                  <a:pt x="1424135" y="453438"/>
                </a:cubicBezTo>
                <a:cubicBezTo>
                  <a:pt x="1386310" y="388223"/>
                  <a:pt x="1008060" y="388223"/>
                  <a:pt x="970236" y="453438"/>
                </a:cubicBezTo>
                <a:cubicBezTo>
                  <a:pt x="932410" y="518653"/>
                  <a:pt x="1121535" y="844730"/>
                  <a:pt x="1197185" y="844730"/>
                </a:cubicBezTo>
                <a:close/>
                <a:moveTo>
                  <a:pt x="859812" y="962618"/>
                </a:moveTo>
                <a:cubicBezTo>
                  <a:pt x="901791" y="965313"/>
                  <a:pt x="934590" y="961335"/>
                  <a:pt x="947963" y="947962"/>
                </a:cubicBezTo>
                <a:cubicBezTo>
                  <a:pt x="1001456" y="894469"/>
                  <a:pt x="904616" y="530167"/>
                  <a:pt x="831755" y="510799"/>
                </a:cubicBezTo>
                <a:cubicBezTo>
                  <a:pt x="758895" y="491431"/>
                  <a:pt x="491433" y="758894"/>
                  <a:pt x="510800" y="831754"/>
                </a:cubicBezTo>
                <a:cubicBezTo>
                  <a:pt x="525325" y="886400"/>
                  <a:pt x="733877" y="954534"/>
                  <a:pt x="859812" y="962618"/>
                </a:cubicBezTo>
                <a:close/>
                <a:moveTo>
                  <a:pt x="1534558" y="962618"/>
                </a:moveTo>
                <a:cubicBezTo>
                  <a:pt x="1660493" y="954534"/>
                  <a:pt x="1869045" y="886400"/>
                  <a:pt x="1883570" y="831754"/>
                </a:cubicBezTo>
                <a:cubicBezTo>
                  <a:pt x="1902938" y="758894"/>
                  <a:pt x="1635475" y="491431"/>
                  <a:pt x="1562615" y="510799"/>
                </a:cubicBezTo>
                <a:cubicBezTo>
                  <a:pt x="1489754" y="530167"/>
                  <a:pt x="1392915" y="894469"/>
                  <a:pt x="1446408" y="947962"/>
                </a:cubicBezTo>
                <a:cubicBezTo>
                  <a:pt x="1459781" y="961335"/>
                  <a:pt x="1492580" y="965313"/>
                  <a:pt x="1534558" y="962618"/>
                </a:cubicBezTo>
                <a:close/>
                <a:moveTo>
                  <a:pt x="1197184" y="1384497"/>
                </a:moveTo>
                <a:cubicBezTo>
                  <a:pt x="1300634" y="1384497"/>
                  <a:pt x="1384497" y="1300634"/>
                  <a:pt x="1384497" y="1197184"/>
                </a:cubicBezTo>
                <a:cubicBezTo>
                  <a:pt x="1384497" y="1093734"/>
                  <a:pt x="1300634" y="1009871"/>
                  <a:pt x="1197184" y="1009871"/>
                </a:cubicBezTo>
                <a:cubicBezTo>
                  <a:pt x="1093734" y="1009871"/>
                  <a:pt x="1009871" y="1093734"/>
                  <a:pt x="1009871" y="1197184"/>
                </a:cubicBezTo>
                <a:cubicBezTo>
                  <a:pt x="1009871" y="1300634"/>
                  <a:pt x="1093734" y="1384497"/>
                  <a:pt x="1197184" y="1384497"/>
                </a:cubicBezTo>
                <a:close/>
                <a:moveTo>
                  <a:pt x="488976" y="1428345"/>
                </a:moveTo>
                <a:cubicBezTo>
                  <a:pt x="595079" y="1416451"/>
                  <a:pt x="844731" y="1263378"/>
                  <a:pt x="844731" y="1197184"/>
                </a:cubicBezTo>
                <a:cubicBezTo>
                  <a:pt x="844731" y="1121534"/>
                  <a:pt x="518654" y="932409"/>
                  <a:pt x="453439" y="970235"/>
                </a:cubicBezTo>
                <a:cubicBezTo>
                  <a:pt x="388224" y="1008059"/>
                  <a:pt x="388224" y="1386309"/>
                  <a:pt x="453439" y="1424134"/>
                </a:cubicBezTo>
                <a:cubicBezTo>
                  <a:pt x="461591" y="1428862"/>
                  <a:pt x="473819" y="1430044"/>
                  <a:pt x="488976" y="1428345"/>
                </a:cubicBezTo>
                <a:close/>
                <a:moveTo>
                  <a:pt x="1905394" y="1428345"/>
                </a:moveTo>
                <a:cubicBezTo>
                  <a:pt x="1920552" y="1430044"/>
                  <a:pt x="1932779" y="1428862"/>
                  <a:pt x="1940931" y="1424134"/>
                </a:cubicBezTo>
                <a:cubicBezTo>
                  <a:pt x="2006146" y="1386309"/>
                  <a:pt x="2006146" y="1008059"/>
                  <a:pt x="1940931" y="970235"/>
                </a:cubicBezTo>
                <a:cubicBezTo>
                  <a:pt x="1875716" y="932409"/>
                  <a:pt x="1549639" y="1121534"/>
                  <a:pt x="1549639" y="1197184"/>
                </a:cubicBezTo>
                <a:cubicBezTo>
                  <a:pt x="1549639" y="1263378"/>
                  <a:pt x="1799292" y="1416451"/>
                  <a:pt x="1905394" y="1428345"/>
                </a:cubicBezTo>
                <a:close/>
                <a:moveTo>
                  <a:pt x="831755" y="1883569"/>
                </a:moveTo>
                <a:cubicBezTo>
                  <a:pt x="904616" y="1864202"/>
                  <a:pt x="1001456" y="1499899"/>
                  <a:pt x="947963" y="1446407"/>
                </a:cubicBezTo>
                <a:cubicBezTo>
                  <a:pt x="894470" y="1392914"/>
                  <a:pt x="530168" y="1489753"/>
                  <a:pt x="510800" y="1562614"/>
                </a:cubicBezTo>
                <a:cubicBezTo>
                  <a:pt x="491432" y="1635474"/>
                  <a:pt x="758895" y="1902937"/>
                  <a:pt x="831755" y="1883569"/>
                </a:cubicBezTo>
                <a:close/>
                <a:moveTo>
                  <a:pt x="1562615" y="1883569"/>
                </a:moveTo>
                <a:cubicBezTo>
                  <a:pt x="1635476" y="1902937"/>
                  <a:pt x="1902938" y="1635474"/>
                  <a:pt x="1883570" y="1562614"/>
                </a:cubicBezTo>
                <a:cubicBezTo>
                  <a:pt x="1864203" y="1489753"/>
                  <a:pt x="1499900" y="1392914"/>
                  <a:pt x="1446407" y="1446407"/>
                </a:cubicBezTo>
                <a:cubicBezTo>
                  <a:pt x="1392915" y="1499899"/>
                  <a:pt x="1489754" y="1864202"/>
                  <a:pt x="1562615" y="1883569"/>
                </a:cubicBezTo>
                <a:close/>
                <a:moveTo>
                  <a:pt x="1197185" y="1989842"/>
                </a:moveTo>
                <a:cubicBezTo>
                  <a:pt x="1301204" y="1989841"/>
                  <a:pt x="1405222" y="1973538"/>
                  <a:pt x="1424135" y="1940930"/>
                </a:cubicBezTo>
                <a:cubicBezTo>
                  <a:pt x="1461960" y="1875715"/>
                  <a:pt x="1272835" y="1549638"/>
                  <a:pt x="1197185" y="1549638"/>
                </a:cubicBezTo>
                <a:cubicBezTo>
                  <a:pt x="1121535" y="1549638"/>
                  <a:pt x="932410" y="1875715"/>
                  <a:pt x="970236" y="1940930"/>
                </a:cubicBezTo>
                <a:cubicBezTo>
                  <a:pt x="989148" y="1973538"/>
                  <a:pt x="1093166" y="1989841"/>
                  <a:pt x="1197185" y="1989842"/>
                </a:cubicBezTo>
                <a:close/>
                <a:moveTo>
                  <a:pt x="1207481" y="2394368"/>
                </a:moveTo>
                <a:lnTo>
                  <a:pt x="1207480" y="2394368"/>
                </a:lnTo>
                <a:lnTo>
                  <a:pt x="1197185" y="2394292"/>
                </a:lnTo>
                <a:lnTo>
                  <a:pt x="1186890" y="2394368"/>
                </a:lnTo>
                <a:lnTo>
                  <a:pt x="1186890" y="2394368"/>
                </a:lnTo>
                <a:cubicBezTo>
                  <a:pt x="1153861" y="2391699"/>
                  <a:pt x="1147200" y="2392696"/>
                  <a:pt x="1142446" y="2345625"/>
                </a:cubicBezTo>
                <a:lnTo>
                  <a:pt x="1125453" y="2212713"/>
                </a:lnTo>
                <a:cubicBezTo>
                  <a:pt x="1083931" y="2210960"/>
                  <a:pt x="1043171" y="2205597"/>
                  <a:pt x="1003340" y="2197392"/>
                </a:cubicBezTo>
                <a:lnTo>
                  <a:pt x="952818" y="2320660"/>
                </a:lnTo>
                <a:cubicBezTo>
                  <a:pt x="936044" y="2364897"/>
                  <a:pt x="929868" y="2362209"/>
                  <a:pt x="897275" y="2356240"/>
                </a:cubicBezTo>
                <a:lnTo>
                  <a:pt x="887350" y="2353502"/>
                </a:lnTo>
                <a:lnTo>
                  <a:pt x="877386" y="2350910"/>
                </a:lnTo>
                <a:cubicBezTo>
                  <a:pt x="846174" y="2339783"/>
                  <a:pt x="839482" y="2339022"/>
                  <a:pt x="847073" y="2292326"/>
                </a:cubicBezTo>
                <a:lnTo>
                  <a:pt x="865015" y="2159864"/>
                </a:lnTo>
                <a:cubicBezTo>
                  <a:pt x="825632" y="2147392"/>
                  <a:pt x="787667" y="2131618"/>
                  <a:pt x="751460" y="2112630"/>
                </a:cubicBezTo>
                <a:lnTo>
                  <a:pt x="670368" y="2219131"/>
                </a:lnTo>
                <a:cubicBezTo>
                  <a:pt x="642716" y="2257519"/>
                  <a:pt x="637446" y="2253326"/>
                  <a:pt x="607508" y="2239123"/>
                </a:cubicBezTo>
                <a:lnTo>
                  <a:pt x="598630" y="2233911"/>
                </a:lnTo>
                <a:lnTo>
                  <a:pt x="589677" y="2228828"/>
                </a:lnTo>
                <a:cubicBezTo>
                  <a:pt x="562408" y="2210002"/>
                  <a:pt x="556141" y="2207535"/>
                  <a:pt x="575560" y="2164394"/>
                </a:cubicBezTo>
                <a:lnTo>
                  <a:pt x="626841" y="2041886"/>
                </a:lnTo>
                <a:cubicBezTo>
                  <a:pt x="592706" y="2018832"/>
                  <a:pt x="560063" y="1993739"/>
                  <a:pt x="529660" y="1966116"/>
                </a:cubicBezTo>
                <a:lnTo>
                  <a:pt x="423820" y="2047959"/>
                </a:lnTo>
                <a:cubicBezTo>
                  <a:pt x="387174" y="2077883"/>
                  <a:pt x="383169" y="2072467"/>
                  <a:pt x="357927" y="2051001"/>
                </a:cubicBezTo>
                <a:lnTo>
                  <a:pt x="350701" y="2043668"/>
                </a:lnTo>
                <a:lnTo>
                  <a:pt x="343368" y="2036441"/>
                </a:lnTo>
                <a:cubicBezTo>
                  <a:pt x="321901" y="2011199"/>
                  <a:pt x="316486" y="2007194"/>
                  <a:pt x="346409" y="1970549"/>
                </a:cubicBezTo>
                <a:lnTo>
                  <a:pt x="428253" y="1864709"/>
                </a:lnTo>
                <a:cubicBezTo>
                  <a:pt x="400630" y="1834306"/>
                  <a:pt x="375537" y="1801663"/>
                  <a:pt x="352482" y="1767528"/>
                </a:cubicBezTo>
                <a:lnTo>
                  <a:pt x="229974" y="1818808"/>
                </a:lnTo>
                <a:cubicBezTo>
                  <a:pt x="186834" y="1838228"/>
                  <a:pt x="184366" y="1831961"/>
                  <a:pt x="165540" y="1804692"/>
                </a:cubicBezTo>
                <a:lnTo>
                  <a:pt x="160459" y="1795739"/>
                </a:lnTo>
                <a:lnTo>
                  <a:pt x="155245" y="1786860"/>
                </a:lnTo>
                <a:cubicBezTo>
                  <a:pt x="141043" y="1756922"/>
                  <a:pt x="136849" y="1751652"/>
                  <a:pt x="175237" y="1724001"/>
                </a:cubicBezTo>
                <a:lnTo>
                  <a:pt x="281739" y="1642909"/>
                </a:lnTo>
                <a:cubicBezTo>
                  <a:pt x="262751" y="1606703"/>
                  <a:pt x="246977" y="1568737"/>
                  <a:pt x="234505" y="1529354"/>
                </a:cubicBezTo>
                <a:lnTo>
                  <a:pt x="102043" y="1547295"/>
                </a:lnTo>
                <a:cubicBezTo>
                  <a:pt x="55346" y="1554887"/>
                  <a:pt x="54585" y="1548195"/>
                  <a:pt x="43458" y="1516983"/>
                </a:cubicBezTo>
                <a:lnTo>
                  <a:pt x="40867" y="1507019"/>
                </a:lnTo>
                <a:lnTo>
                  <a:pt x="38129" y="1497094"/>
                </a:lnTo>
                <a:cubicBezTo>
                  <a:pt x="32160" y="1464501"/>
                  <a:pt x="29473" y="1458324"/>
                  <a:pt x="73709" y="1441550"/>
                </a:cubicBezTo>
                <a:lnTo>
                  <a:pt x="196976" y="1391030"/>
                </a:lnTo>
                <a:cubicBezTo>
                  <a:pt x="188771" y="1351197"/>
                  <a:pt x="183409" y="1310437"/>
                  <a:pt x="181655" y="1268915"/>
                </a:cubicBezTo>
                <a:lnTo>
                  <a:pt x="48744" y="1251922"/>
                </a:lnTo>
                <a:cubicBezTo>
                  <a:pt x="1673" y="1247169"/>
                  <a:pt x="2671" y="1240508"/>
                  <a:pt x="0" y="1207479"/>
                </a:cubicBezTo>
                <a:lnTo>
                  <a:pt x="76" y="1197184"/>
                </a:lnTo>
                <a:lnTo>
                  <a:pt x="0" y="1186889"/>
                </a:lnTo>
                <a:cubicBezTo>
                  <a:pt x="2671" y="1153861"/>
                  <a:pt x="1673" y="1147200"/>
                  <a:pt x="48744" y="1142447"/>
                </a:cubicBezTo>
                <a:lnTo>
                  <a:pt x="181655" y="1125453"/>
                </a:lnTo>
                <a:cubicBezTo>
                  <a:pt x="183409" y="1083932"/>
                  <a:pt x="188771" y="1043172"/>
                  <a:pt x="196976" y="1003340"/>
                </a:cubicBezTo>
                <a:lnTo>
                  <a:pt x="73709" y="952819"/>
                </a:lnTo>
                <a:cubicBezTo>
                  <a:pt x="29473" y="936044"/>
                  <a:pt x="32160" y="929869"/>
                  <a:pt x="38129" y="897275"/>
                </a:cubicBezTo>
                <a:lnTo>
                  <a:pt x="40867" y="887350"/>
                </a:lnTo>
                <a:lnTo>
                  <a:pt x="43458" y="877387"/>
                </a:lnTo>
                <a:cubicBezTo>
                  <a:pt x="54585" y="846175"/>
                  <a:pt x="55346" y="839482"/>
                  <a:pt x="102043" y="847074"/>
                </a:cubicBezTo>
                <a:lnTo>
                  <a:pt x="234505" y="865016"/>
                </a:lnTo>
                <a:cubicBezTo>
                  <a:pt x="246977" y="825633"/>
                  <a:pt x="262750" y="787667"/>
                  <a:pt x="281739" y="751461"/>
                </a:cubicBezTo>
                <a:lnTo>
                  <a:pt x="175237" y="670368"/>
                </a:lnTo>
                <a:cubicBezTo>
                  <a:pt x="136849" y="642716"/>
                  <a:pt x="141043" y="637446"/>
                  <a:pt x="155245" y="607508"/>
                </a:cubicBezTo>
                <a:lnTo>
                  <a:pt x="160459" y="598631"/>
                </a:lnTo>
                <a:lnTo>
                  <a:pt x="165540" y="589676"/>
                </a:lnTo>
                <a:cubicBezTo>
                  <a:pt x="184366" y="562408"/>
                  <a:pt x="186834" y="556141"/>
                  <a:pt x="229974" y="575560"/>
                </a:cubicBezTo>
                <a:lnTo>
                  <a:pt x="352482" y="626841"/>
                </a:lnTo>
                <a:cubicBezTo>
                  <a:pt x="375537" y="592707"/>
                  <a:pt x="400630" y="560063"/>
                  <a:pt x="428253" y="529660"/>
                </a:cubicBezTo>
                <a:lnTo>
                  <a:pt x="346409" y="423820"/>
                </a:lnTo>
                <a:cubicBezTo>
                  <a:pt x="316486" y="387175"/>
                  <a:pt x="321901" y="383169"/>
                  <a:pt x="343368" y="357927"/>
                </a:cubicBezTo>
                <a:lnTo>
                  <a:pt x="350701" y="350701"/>
                </a:lnTo>
                <a:lnTo>
                  <a:pt x="357927" y="343367"/>
                </a:lnTo>
                <a:cubicBezTo>
                  <a:pt x="383169" y="321901"/>
                  <a:pt x="387174" y="316486"/>
                  <a:pt x="423820" y="346409"/>
                </a:cubicBezTo>
                <a:lnTo>
                  <a:pt x="529660" y="428253"/>
                </a:lnTo>
                <a:cubicBezTo>
                  <a:pt x="560063" y="400630"/>
                  <a:pt x="592706" y="375537"/>
                  <a:pt x="626841" y="352482"/>
                </a:cubicBezTo>
                <a:lnTo>
                  <a:pt x="575560" y="229974"/>
                </a:lnTo>
                <a:cubicBezTo>
                  <a:pt x="556141" y="186833"/>
                  <a:pt x="562408" y="184366"/>
                  <a:pt x="589677" y="165540"/>
                </a:cubicBezTo>
                <a:lnTo>
                  <a:pt x="598630" y="160459"/>
                </a:lnTo>
                <a:lnTo>
                  <a:pt x="607508" y="155245"/>
                </a:lnTo>
                <a:cubicBezTo>
                  <a:pt x="637446" y="141044"/>
                  <a:pt x="642716" y="136849"/>
                  <a:pt x="670368" y="175237"/>
                </a:cubicBezTo>
                <a:lnTo>
                  <a:pt x="751460" y="281740"/>
                </a:lnTo>
                <a:cubicBezTo>
                  <a:pt x="787667" y="262750"/>
                  <a:pt x="825632" y="246977"/>
                  <a:pt x="865015" y="234505"/>
                </a:cubicBezTo>
                <a:lnTo>
                  <a:pt x="847073" y="102043"/>
                </a:lnTo>
                <a:cubicBezTo>
                  <a:pt x="839482" y="55346"/>
                  <a:pt x="846174" y="54585"/>
                  <a:pt x="877386" y="43458"/>
                </a:cubicBezTo>
                <a:lnTo>
                  <a:pt x="887350" y="40867"/>
                </a:lnTo>
                <a:lnTo>
                  <a:pt x="897275" y="38129"/>
                </a:lnTo>
                <a:cubicBezTo>
                  <a:pt x="929868" y="32160"/>
                  <a:pt x="936044" y="29472"/>
                  <a:pt x="952818" y="73709"/>
                </a:cubicBezTo>
                <a:lnTo>
                  <a:pt x="1003339" y="196976"/>
                </a:lnTo>
                <a:cubicBezTo>
                  <a:pt x="1043171" y="188771"/>
                  <a:pt x="1083931" y="183409"/>
                  <a:pt x="1125452" y="181655"/>
                </a:cubicBezTo>
                <a:lnTo>
                  <a:pt x="1142446" y="48743"/>
                </a:lnTo>
                <a:cubicBezTo>
                  <a:pt x="1147200" y="1672"/>
                  <a:pt x="1153861" y="2670"/>
                  <a:pt x="1186890" y="0"/>
                </a:cubicBezTo>
                <a:lnTo>
                  <a:pt x="1197186" y="76"/>
                </a:lnTo>
                <a:lnTo>
                  <a:pt x="1207329" y="1"/>
                </a:lnTo>
                <a:lnTo>
                  <a:pt x="1207480" y="0"/>
                </a:lnTo>
                <a:lnTo>
                  <a:pt x="1207481" y="0"/>
                </a:lnTo>
                <a:lnTo>
                  <a:pt x="1216679" y="967"/>
                </a:lnTo>
                <a:cubicBezTo>
                  <a:pt x="1220866" y="1116"/>
                  <a:pt x="1224502" y="1517"/>
                  <a:pt x="1227689" y="2123"/>
                </a:cubicBezTo>
                <a:cubicBezTo>
                  <a:pt x="1243719" y="5176"/>
                  <a:pt x="1248358" y="13440"/>
                  <a:pt x="1251923" y="48744"/>
                </a:cubicBezTo>
                <a:lnTo>
                  <a:pt x="1268917" y="181655"/>
                </a:lnTo>
                <a:cubicBezTo>
                  <a:pt x="1310438" y="183409"/>
                  <a:pt x="1351198" y="188772"/>
                  <a:pt x="1391029" y="196976"/>
                </a:cubicBezTo>
                <a:lnTo>
                  <a:pt x="1441550" y="73708"/>
                </a:lnTo>
                <a:cubicBezTo>
                  <a:pt x="1458324" y="29472"/>
                  <a:pt x="1464500" y="32160"/>
                  <a:pt x="1497094" y="38129"/>
                </a:cubicBezTo>
                <a:lnTo>
                  <a:pt x="1507018" y="40867"/>
                </a:lnTo>
                <a:lnTo>
                  <a:pt x="1516982" y="43458"/>
                </a:lnTo>
                <a:cubicBezTo>
                  <a:pt x="1548194" y="54585"/>
                  <a:pt x="1554886" y="55346"/>
                  <a:pt x="1547295" y="102043"/>
                </a:cubicBezTo>
                <a:lnTo>
                  <a:pt x="1529353" y="234505"/>
                </a:lnTo>
                <a:cubicBezTo>
                  <a:pt x="1568736" y="246978"/>
                  <a:pt x="1606702" y="262751"/>
                  <a:pt x="1642908" y="281740"/>
                </a:cubicBezTo>
                <a:lnTo>
                  <a:pt x="1724000" y="175237"/>
                </a:lnTo>
                <a:cubicBezTo>
                  <a:pt x="1751652" y="136848"/>
                  <a:pt x="1756922" y="141043"/>
                  <a:pt x="1786860" y="155245"/>
                </a:cubicBezTo>
                <a:lnTo>
                  <a:pt x="1795738" y="160458"/>
                </a:lnTo>
                <a:lnTo>
                  <a:pt x="1804691" y="165540"/>
                </a:lnTo>
                <a:cubicBezTo>
                  <a:pt x="1831960" y="184366"/>
                  <a:pt x="1838227" y="186833"/>
                  <a:pt x="1818809" y="229974"/>
                </a:cubicBezTo>
                <a:lnTo>
                  <a:pt x="1767528" y="352482"/>
                </a:lnTo>
                <a:cubicBezTo>
                  <a:pt x="1801662" y="375537"/>
                  <a:pt x="1834305" y="400630"/>
                  <a:pt x="1864708" y="428253"/>
                </a:cubicBezTo>
                <a:lnTo>
                  <a:pt x="1970549" y="346409"/>
                </a:lnTo>
                <a:cubicBezTo>
                  <a:pt x="2007194" y="316486"/>
                  <a:pt x="2011199" y="321901"/>
                  <a:pt x="2036441" y="343367"/>
                </a:cubicBezTo>
                <a:lnTo>
                  <a:pt x="2043667" y="350701"/>
                </a:lnTo>
                <a:lnTo>
                  <a:pt x="2051000" y="357927"/>
                </a:lnTo>
                <a:cubicBezTo>
                  <a:pt x="2072467" y="383169"/>
                  <a:pt x="2077883" y="387175"/>
                  <a:pt x="2047959" y="423819"/>
                </a:cubicBezTo>
                <a:lnTo>
                  <a:pt x="1966116" y="529660"/>
                </a:lnTo>
                <a:cubicBezTo>
                  <a:pt x="1993739" y="560063"/>
                  <a:pt x="2018832" y="592707"/>
                  <a:pt x="2041886" y="626841"/>
                </a:cubicBezTo>
                <a:lnTo>
                  <a:pt x="2164394" y="575560"/>
                </a:lnTo>
                <a:cubicBezTo>
                  <a:pt x="2207534" y="556141"/>
                  <a:pt x="2210002" y="562408"/>
                  <a:pt x="2228828" y="589676"/>
                </a:cubicBezTo>
                <a:lnTo>
                  <a:pt x="2233910" y="598631"/>
                </a:lnTo>
                <a:lnTo>
                  <a:pt x="2239123" y="607508"/>
                </a:lnTo>
                <a:cubicBezTo>
                  <a:pt x="2253325" y="637446"/>
                  <a:pt x="2257519" y="642716"/>
                  <a:pt x="2219131" y="670368"/>
                </a:cubicBezTo>
                <a:lnTo>
                  <a:pt x="2112629" y="751462"/>
                </a:lnTo>
                <a:cubicBezTo>
                  <a:pt x="2131617" y="787667"/>
                  <a:pt x="2147391" y="825633"/>
                  <a:pt x="2159864" y="865016"/>
                </a:cubicBezTo>
                <a:lnTo>
                  <a:pt x="2292325" y="847074"/>
                </a:lnTo>
                <a:cubicBezTo>
                  <a:pt x="2339022" y="839482"/>
                  <a:pt x="2339783" y="846175"/>
                  <a:pt x="2350910" y="877386"/>
                </a:cubicBezTo>
                <a:lnTo>
                  <a:pt x="2353502" y="887350"/>
                </a:lnTo>
                <a:lnTo>
                  <a:pt x="2356240" y="897275"/>
                </a:lnTo>
                <a:cubicBezTo>
                  <a:pt x="2362209" y="929869"/>
                  <a:pt x="2364896" y="936044"/>
                  <a:pt x="2320659" y="952819"/>
                </a:cubicBezTo>
                <a:lnTo>
                  <a:pt x="2197391" y="1003340"/>
                </a:lnTo>
                <a:cubicBezTo>
                  <a:pt x="2205597" y="1043172"/>
                  <a:pt x="2210959" y="1083932"/>
                  <a:pt x="2212712" y="1125453"/>
                </a:cubicBezTo>
                <a:lnTo>
                  <a:pt x="2345624" y="1142447"/>
                </a:lnTo>
                <a:cubicBezTo>
                  <a:pt x="2392695" y="1147200"/>
                  <a:pt x="2391698" y="1153861"/>
                  <a:pt x="2394368" y="1186889"/>
                </a:cubicBezTo>
                <a:lnTo>
                  <a:pt x="2394292" y="1197184"/>
                </a:lnTo>
                <a:lnTo>
                  <a:pt x="2394368" y="1207479"/>
                </a:lnTo>
                <a:cubicBezTo>
                  <a:pt x="2391698" y="1240508"/>
                  <a:pt x="2392695" y="1247169"/>
                  <a:pt x="2345624" y="1251922"/>
                </a:cubicBezTo>
                <a:lnTo>
                  <a:pt x="2212712" y="1268915"/>
                </a:lnTo>
                <a:cubicBezTo>
                  <a:pt x="2210959" y="1310437"/>
                  <a:pt x="2205597" y="1351197"/>
                  <a:pt x="2197391" y="1391030"/>
                </a:cubicBezTo>
                <a:lnTo>
                  <a:pt x="2320659" y="1441550"/>
                </a:lnTo>
                <a:cubicBezTo>
                  <a:pt x="2364896" y="1458324"/>
                  <a:pt x="2362209" y="1464501"/>
                  <a:pt x="2356240" y="1497094"/>
                </a:cubicBezTo>
                <a:lnTo>
                  <a:pt x="2353502" y="1507019"/>
                </a:lnTo>
                <a:lnTo>
                  <a:pt x="2350910" y="1516983"/>
                </a:lnTo>
                <a:cubicBezTo>
                  <a:pt x="2339783" y="1548195"/>
                  <a:pt x="2339022" y="1554887"/>
                  <a:pt x="2292325" y="1547295"/>
                </a:cubicBezTo>
                <a:lnTo>
                  <a:pt x="2159863" y="1529354"/>
                </a:lnTo>
                <a:cubicBezTo>
                  <a:pt x="2147391" y="1568737"/>
                  <a:pt x="2131617" y="1606702"/>
                  <a:pt x="2112629" y="1642908"/>
                </a:cubicBezTo>
                <a:lnTo>
                  <a:pt x="2219131" y="1724001"/>
                </a:lnTo>
                <a:cubicBezTo>
                  <a:pt x="2257519" y="1751652"/>
                  <a:pt x="2253325" y="1756922"/>
                  <a:pt x="2239123" y="1786860"/>
                </a:cubicBezTo>
                <a:lnTo>
                  <a:pt x="2233910" y="1795739"/>
                </a:lnTo>
                <a:lnTo>
                  <a:pt x="2228828" y="1804692"/>
                </a:lnTo>
                <a:cubicBezTo>
                  <a:pt x="2210002" y="1831961"/>
                  <a:pt x="2207534" y="1838228"/>
                  <a:pt x="2164394" y="1818808"/>
                </a:cubicBezTo>
                <a:lnTo>
                  <a:pt x="2041886" y="1767527"/>
                </a:lnTo>
                <a:cubicBezTo>
                  <a:pt x="2018832" y="1801662"/>
                  <a:pt x="1993739" y="1834305"/>
                  <a:pt x="1966116" y="1864708"/>
                </a:cubicBezTo>
                <a:lnTo>
                  <a:pt x="2047959" y="1970549"/>
                </a:lnTo>
                <a:cubicBezTo>
                  <a:pt x="2077883" y="2007194"/>
                  <a:pt x="2072467" y="2011199"/>
                  <a:pt x="2051000" y="2036441"/>
                </a:cubicBezTo>
                <a:lnTo>
                  <a:pt x="2043667" y="2043668"/>
                </a:lnTo>
                <a:lnTo>
                  <a:pt x="2036441" y="2051001"/>
                </a:lnTo>
                <a:cubicBezTo>
                  <a:pt x="2011198" y="2072468"/>
                  <a:pt x="2007194" y="2077883"/>
                  <a:pt x="1970549" y="2047959"/>
                </a:cubicBezTo>
                <a:lnTo>
                  <a:pt x="1864708" y="1966115"/>
                </a:lnTo>
                <a:cubicBezTo>
                  <a:pt x="1834305" y="1993739"/>
                  <a:pt x="1801662" y="2018831"/>
                  <a:pt x="1767528" y="2041886"/>
                </a:cubicBezTo>
                <a:lnTo>
                  <a:pt x="1818809" y="2164394"/>
                </a:lnTo>
                <a:cubicBezTo>
                  <a:pt x="1838227" y="2207535"/>
                  <a:pt x="1831960" y="2210002"/>
                  <a:pt x="1804691" y="2228828"/>
                </a:cubicBezTo>
                <a:lnTo>
                  <a:pt x="1795738" y="2233911"/>
                </a:lnTo>
                <a:lnTo>
                  <a:pt x="1786860" y="2239123"/>
                </a:lnTo>
                <a:cubicBezTo>
                  <a:pt x="1756922" y="2253326"/>
                  <a:pt x="1751652" y="2257520"/>
                  <a:pt x="1724000" y="2219131"/>
                </a:cubicBezTo>
                <a:lnTo>
                  <a:pt x="1642908" y="2112629"/>
                </a:lnTo>
                <a:cubicBezTo>
                  <a:pt x="1606702" y="2131618"/>
                  <a:pt x="1568736" y="2147392"/>
                  <a:pt x="1529353" y="2159864"/>
                </a:cubicBezTo>
                <a:lnTo>
                  <a:pt x="1547295" y="2292326"/>
                </a:lnTo>
                <a:cubicBezTo>
                  <a:pt x="1554886" y="2339022"/>
                  <a:pt x="1548194" y="2339783"/>
                  <a:pt x="1516982" y="2350911"/>
                </a:cubicBezTo>
                <a:lnTo>
                  <a:pt x="1507018" y="2353502"/>
                </a:lnTo>
                <a:lnTo>
                  <a:pt x="1497094" y="2356240"/>
                </a:lnTo>
                <a:cubicBezTo>
                  <a:pt x="1464500" y="2362209"/>
                  <a:pt x="1458324" y="2364897"/>
                  <a:pt x="1441550" y="2320660"/>
                </a:cubicBezTo>
                <a:lnTo>
                  <a:pt x="1391029" y="2197392"/>
                </a:lnTo>
                <a:cubicBezTo>
                  <a:pt x="1351198" y="2205597"/>
                  <a:pt x="1310438" y="2210959"/>
                  <a:pt x="1268917" y="2212713"/>
                </a:cubicBezTo>
                <a:lnTo>
                  <a:pt x="1251923" y="2345625"/>
                </a:lnTo>
                <a:cubicBezTo>
                  <a:pt x="1247169" y="2392696"/>
                  <a:pt x="1240508" y="2391699"/>
                  <a:pt x="1207481" y="2394368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C323DD87-5054-4211-9DE3-F8A50BB29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DEC37-46E7-4A1C-A0DA-02DFD91F0224}" type="slidenum">
              <a:rPr lang="ko-KR" altLang="en-US" smtClean="0"/>
              <a:pPr>
                <a:defRPr/>
              </a:pPr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7068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_x804338920" descr="EMB00001048067f">
            <a:extLst>
              <a:ext uri="{FF2B5EF4-FFF2-40B4-BE49-F238E27FC236}">
                <a16:creationId xmlns:a16="http://schemas.microsoft.com/office/drawing/2014/main" id="{134F91E4-FE81-4E84-940A-A17F88314E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7" t="30406" b="51140"/>
          <a:stretch/>
        </p:blipFill>
        <p:spPr bwMode="auto">
          <a:xfrm flipH="1">
            <a:off x="-2" y="0"/>
            <a:ext cx="9144001" cy="821246"/>
          </a:xfrm>
          <a:prstGeom prst="rect">
            <a:avLst/>
          </a:prstGeom>
          <a:gradFill>
            <a:gsLst>
              <a:gs pos="0">
                <a:srgbClr val="0070C0"/>
              </a:gs>
              <a:gs pos="85000">
                <a:schemeClr val="accent1">
                  <a:lumMod val="40000"/>
                  <a:lumOff val="60000"/>
                </a:schemeClr>
              </a:gs>
              <a:gs pos="72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8900000" scaled="1"/>
          </a:gradFill>
        </p:spPr>
      </p:pic>
      <p:pic>
        <p:nvPicPr>
          <p:cNvPr id="20" name="Picture 6" descr="교육부 국문 좌우">
            <a:extLst>
              <a:ext uri="{FF2B5EF4-FFF2-40B4-BE49-F238E27FC236}">
                <a16:creationId xmlns:a16="http://schemas.microsoft.com/office/drawing/2014/main" id="{42A1431B-90AF-47C2-934B-3F4B54ECC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132" y="181401"/>
            <a:ext cx="351816" cy="52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모서리가 둥근 직사각형 10">
            <a:extLst>
              <a:ext uri="{FF2B5EF4-FFF2-40B4-BE49-F238E27FC236}">
                <a16:creationId xmlns:a16="http://schemas.microsoft.com/office/drawing/2014/main" id="{8F983222-6D3A-45A3-9679-E2358E909352}"/>
              </a:ext>
            </a:extLst>
          </p:cNvPr>
          <p:cNvSpPr/>
          <p:nvPr/>
        </p:nvSpPr>
        <p:spPr>
          <a:xfrm>
            <a:off x="159293" y="572732"/>
            <a:ext cx="6023737" cy="49702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 sz="2400" spc="-150" dirty="0">
              <a:ln>
                <a:solidFill>
                  <a:schemeClr val="tx2">
                    <a:tint val="1000"/>
                    <a:alpha val="0"/>
                  </a:schemeClr>
                </a:solidFill>
              </a:ln>
              <a:solidFill>
                <a:schemeClr val="bg1"/>
              </a:solidFill>
              <a:latin typeface="KoPub돋움체 Medium" pitchFamily="2" charset="-127"/>
              <a:ea typeface="KoPub돋움체 Medium" pitchFamily="2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9DDE2C5-F1D2-4C1D-9B65-C5BEBE748CD7}"/>
              </a:ext>
            </a:extLst>
          </p:cNvPr>
          <p:cNvSpPr/>
          <p:nvPr/>
        </p:nvSpPr>
        <p:spPr>
          <a:xfrm>
            <a:off x="457147" y="590412"/>
            <a:ext cx="5196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n-ea"/>
              </a:rPr>
              <a:t>1. </a:t>
            </a:r>
            <a:r>
              <a:rPr lang="ko-KR" altLang="en-US" sz="2400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n-ea"/>
              </a:rPr>
              <a:t>교육시설법의 체계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B678F48F-38A6-4C74-9CEA-76291EF07FB2}"/>
              </a:ext>
            </a:extLst>
          </p:cNvPr>
          <p:cNvSpPr/>
          <p:nvPr/>
        </p:nvSpPr>
        <p:spPr>
          <a:xfrm>
            <a:off x="481781" y="1210782"/>
            <a:ext cx="63318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000" b="1" spc="-150" dirty="0">
                <a:ln>
                  <a:solidFill>
                    <a:schemeClr val="tx2">
                      <a:tint val="1000"/>
                      <a:alpha val="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ea"/>
              </a:rPr>
              <a:t>04. </a:t>
            </a:r>
            <a:r>
              <a:rPr lang="ko-KR" altLang="en-US" sz="2000" b="1" spc="-150" dirty="0">
                <a:ln>
                  <a:solidFill>
                    <a:schemeClr val="tx2">
                      <a:tint val="1000"/>
                      <a:alpha val="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ea"/>
              </a:rPr>
              <a:t>교육시설법 관련 확인 사항</a:t>
            </a:r>
            <a:r>
              <a:rPr lang="en-US" altLang="ko-KR" sz="2000" b="1" spc="-150" dirty="0">
                <a:ln>
                  <a:solidFill>
                    <a:schemeClr val="tx2">
                      <a:tint val="1000"/>
                      <a:alpha val="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ea"/>
              </a:rPr>
              <a:t>(</a:t>
            </a:r>
            <a:r>
              <a:rPr lang="ko-KR" altLang="en-US" sz="2000" b="1" spc="-150" dirty="0">
                <a:ln>
                  <a:solidFill>
                    <a:schemeClr val="tx2">
                      <a:tint val="1000"/>
                      <a:alpha val="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ea"/>
              </a:rPr>
              <a:t>학교</a:t>
            </a:r>
            <a:r>
              <a:rPr lang="en-US" altLang="ko-KR" sz="2000" b="1" spc="-150" dirty="0">
                <a:ln>
                  <a:solidFill>
                    <a:schemeClr val="tx2">
                      <a:tint val="1000"/>
                      <a:alpha val="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ea"/>
              </a:rPr>
              <a:t>)</a:t>
            </a:r>
            <a:endParaRPr lang="ko-KR" altLang="en-US" sz="2000" b="1" spc="-150" dirty="0">
              <a:ln>
                <a:solidFill>
                  <a:schemeClr val="tx2">
                    <a:tint val="1000"/>
                    <a:alpha val="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170" name="모서리가 둥근 직사각형 56">
            <a:extLst>
              <a:ext uri="{FF2B5EF4-FFF2-40B4-BE49-F238E27FC236}">
                <a16:creationId xmlns:a16="http://schemas.microsoft.com/office/drawing/2014/main" id="{E4C809CC-AB2B-4E5C-A076-972E36C10635}"/>
              </a:ext>
            </a:extLst>
          </p:cNvPr>
          <p:cNvSpPr/>
          <p:nvPr/>
        </p:nvSpPr>
        <p:spPr>
          <a:xfrm>
            <a:off x="481781" y="1998632"/>
            <a:ext cx="8295466" cy="1230799"/>
          </a:xfrm>
          <a:prstGeom prst="roundRect">
            <a:avLst/>
          </a:prstGeom>
          <a:solidFill>
            <a:srgbClr val="6264A7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1" name="육각형 190">
            <a:extLst>
              <a:ext uri="{FF2B5EF4-FFF2-40B4-BE49-F238E27FC236}">
                <a16:creationId xmlns:a16="http://schemas.microsoft.com/office/drawing/2014/main" id="{ACFFDAC9-681E-4C71-ABC6-2305BE2504A7}"/>
              </a:ext>
            </a:extLst>
          </p:cNvPr>
          <p:cNvSpPr/>
          <p:nvPr/>
        </p:nvSpPr>
        <p:spPr>
          <a:xfrm>
            <a:off x="982149" y="2122828"/>
            <a:ext cx="1145903" cy="945877"/>
          </a:xfrm>
          <a:prstGeom prst="hexagon">
            <a:avLst/>
          </a:prstGeom>
          <a:noFill/>
          <a:ln w="1016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3BAB3C62-0516-49E5-8BC7-CB3567ACE421}"/>
              </a:ext>
            </a:extLst>
          </p:cNvPr>
          <p:cNvSpPr txBox="1"/>
          <p:nvPr/>
        </p:nvSpPr>
        <p:spPr>
          <a:xfrm>
            <a:off x="1052398" y="2194830"/>
            <a:ext cx="1005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5</a:t>
            </a:r>
            <a:r>
              <a:rPr lang="ko-KR" altLang="en-US" sz="16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개년</a:t>
            </a:r>
            <a:endParaRPr lang="en-US" altLang="ko-KR" sz="1600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pPr algn="ctr"/>
            <a:r>
              <a:rPr lang="ko-KR" altLang="en-US" sz="16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기본계획</a:t>
            </a:r>
            <a:endParaRPr lang="en-US" altLang="ko-KR" sz="1600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pPr algn="ctr"/>
            <a:r>
              <a:rPr lang="en-US" altLang="ko-KR" sz="1600" b="1" spc="-15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(</a:t>
            </a:r>
            <a:r>
              <a:rPr lang="ko-KR" altLang="en-US" sz="1600" b="1" spc="-15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교육부</a:t>
            </a:r>
            <a:r>
              <a:rPr lang="en-US" altLang="ko-KR" sz="1600" b="1" spc="-15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)</a:t>
            </a:r>
          </a:p>
        </p:txBody>
      </p:sp>
      <p:sp>
        <p:nvSpPr>
          <p:cNvPr id="193" name="육각형 192">
            <a:extLst>
              <a:ext uri="{FF2B5EF4-FFF2-40B4-BE49-F238E27FC236}">
                <a16:creationId xmlns:a16="http://schemas.microsoft.com/office/drawing/2014/main" id="{C8D6099B-9207-4A9D-980F-572EBFE64585}"/>
              </a:ext>
            </a:extLst>
          </p:cNvPr>
          <p:cNvSpPr/>
          <p:nvPr/>
        </p:nvSpPr>
        <p:spPr>
          <a:xfrm>
            <a:off x="3778164" y="2112488"/>
            <a:ext cx="1145903" cy="945877"/>
          </a:xfrm>
          <a:prstGeom prst="hexagon">
            <a:avLst/>
          </a:prstGeom>
          <a:noFill/>
          <a:ln w="101600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BFEC9408-7C50-4820-8597-DF60960FE3DF}"/>
              </a:ext>
            </a:extLst>
          </p:cNvPr>
          <p:cNvSpPr txBox="1"/>
          <p:nvPr/>
        </p:nvSpPr>
        <p:spPr>
          <a:xfrm>
            <a:off x="3848412" y="2184490"/>
            <a:ext cx="1005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매년</a:t>
            </a:r>
            <a:endParaRPr lang="en-US" altLang="ko-KR" sz="1600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pPr algn="ctr"/>
            <a:r>
              <a:rPr lang="ko-KR" altLang="en-US" sz="16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시행계획</a:t>
            </a:r>
            <a:endParaRPr lang="en-US" altLang="ko-KR" sz="1600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pPr algn="ctr"/>
            <a:r>
              <a:rPr lang="en-US" altLang="ko-KR" sz="1600" b="1" spc="-3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(</a:t>
            </a:r>
            <a:r>
              <a:rPr lang="ko-KR" altLang="en-US" sz="1600" b="1" spc="-3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감독기관</a:t>
            </a:r>
            <a:r>
              <a:rPr lang="en-US" altLang="ko-KR" sz="1600" b="1" spc="-30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)</a:t>
            </a:r>
          </a:p>
        </p:txBody>
      </p:sp>
      <p:sp>
        <p:nvSpPr>
          <p:cNvPr id="195" name="육각형 194">
            <a:extLst>
              <a:ext uri="{FF2B5EF4-FFF2-40B4-BE49-F238E27FC236}">
                <a16:creationId xmlns:a16="http://schemas.microsoft.com/office/drawing/2014/main" id="{6322446F-82D8-4941-85F5-BE621824F666}"/>
              </a:ext>
            </a:extLst>
          </p:cNvPr>
          <p:cNvSpPr/>
          <p:nvPr/>
        </p:nvSpPr>
        <p:spPr>
          <a:xfrm>
            <a:off x="6432569" y="2112488"/>
            <a:ext cx="1145903" cy="945877"/>
          </a:xfrm>
          <a:prstGeom prst="hexagon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313F0B84-CC9A-4ABC-B651-EEE84F5E7B24}"/>
              </a:ext>
            </a:extLst>
          </p:cNvPr>
          <p:cNvSpPr txBox="1"/>
          <p:nvPr/>
        </p:nvSpPr>
        <p:spPr>
          <a:xfrm>
            <a:off x="6502819" y="2184490"/>
            <a:ext cx="1005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매년</a:t>
            </a:r>
            <a:endParaRPr lang="en-US" altLang="ko-KR" sz="1600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pPr algn="ctr"/>
            <a:r>
              <a:rPr lang="ko-KR" altLang="en-US" sz="16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실행계획</a:t>
            </a:r>
            <a:endParaRPr lang="en-US" altLang="ko-KR" sz="1600" b="1" dirty="0">
              <a:solidFill>
                <a:schemeClr val="accent1">
                  <a:lumMod val="50000"/>
                </a:schemeClr>
              </a:solidFill>
              <a:latin typeface="+mn-ea"/>
            </a:endParaRPr>
          </a:p>
          <a:p>
            <a:pPr algn="ctr"/>
            <a:r>
              <a:rPr lang="en-US" altLang="ko-KR" sz="1600" b="1" spc="-15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(</a:t>
            </a:r>
            <a:r>
              <a:rPr lang="ko-KR" altLang="en-US" sz="1600" b="1" spc="-15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학교장</a:t>
            </a:r>
            <a:r>
              <a:rPr lang="en-US" altLang="ko-KR" sz="1600" b="1" spc="-150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)</a:t>
            </a:r>
          </a:p>
        </p:txBody>
      </p:sp>
      <p:cxnSp>
        <p:nvCxnSpPr>
          <p:cNvPr id="197" name="직선 화살표 연결선 196">
            <a:extLst>
              <a:ext uri="{FF2B5EF4-FFF2-40B4-BE49-F238E27FC236}">
                <a16:creationId xmlns:a16="http://schemas.microsoft.com/office/drawing/2014/main" id="{88124586-5BD8-4403-BEEB-BBBF19A51E12}"/>
              </a:ext>
            </a:extLst>
          </p:cNvPr>
          <p:cNvCxnSpPr/>
          <p:nvPr/>
        </p:nvCxnSpPr>
        <p:spPr>
          <a:xfrm>
            <a:off x="2675602" y="2524561"/>
            <a:ext cx="564694" cy="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직선 화살표 연결선 197">
            <a:extLst>
              <a:ext uri="{FF2B5EF4-FFF2-40B4-BE49-F238E27FC236}">
                <a16:creationId xmlns:a16="http://schemas.microsoft.com/office/drawing/2014/main" id="{07AC897A-E881-4401-A158-92D4DAA38C42}"/>
              </a:ext>
            </a:extLst>
          </p:cNvPr>
          <p:cNvCxnSpPr/>
          <p:nvPr/>
        </p:nvCxnSpPr>
        <p:spPr>
          <a:xfrm rot="10800000">
            <a:off x="2675602" y="2631271"/>
            <a:ext cx="564694" cy="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직선 화살표 연결선 198">
            <a:extLst>
              <a:ext uri="{FF2B5EF4-FFF2-40B4-BE49-F238E27FC236}">
                <a16:creationId xmlns:a16="http://schemas.microsoft.com/office/drawing/2014/main" id="{135F5268-D64C-45FF-8999-51E1BF5C2840}"/>
              </a:ext>
            </a:extLst>
          </p:cNvPr>
          <p:cNvCxnSpPr/>
          <p:nvPr/>
        </p:nvCxnSpPr>
        <p:spPr>
          <a:xfrm>
            <a:off x="5406699" y="2514221"/>
            <a:ext cx="564694" cy="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직선 화살표 연결선 199">
            <a:extLst>
              <a:ext uri="{FF2B5EF4-FFF2-40B4-BE49-F238E27FC236}">
                <a16:creationId xmlns:a16="http://schemas.microsoft.com/office/drawing/2014/main" id="{CB49252E-F912-4F36-84FC-8072135A3101}"/>
              </a:ext>
            </a:extLst>
          </p:cNvPr>
          <p:cNvCxnSpPr/>
          <p:nvPr/>
        </p:nvCxnSpPr>
        <p:spPr>
          <a:xfrm rot="10800000">
            <a:off x="5406699" y="2620931"/>
            <a:ext cx="564694" cy="0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TextBox 200">
            <a:extLst>
              <a:ext uri="{FF2B5EF4-FFF2-40B4-BE49-F238E27FC236}">
                <a16:creationId xmlns:a16="http://schemas.microsoft.com/office/drawing/2014/main" id="{9321C461-B2D0-47BE-B579-9FBF40B3325B}"/>
              </a:ext>
            </a:extLst>
          </p:cNvPr>
          <p:cNvSpPr txBox="1"/>
          <p:nvPr/>
        </p:nvSpPr>
        <p:spPr>
          <a:xfrm>
            <a:off x="2128050" y="2059076"/>
            <a:ext cx="1512754" cy="4364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70000"/>
              </a:lnSpc>
              <a:spcBef>
                <a:spcPts val="450"/>
              </a:spcBef>
            </a:pPr>
            <a:r>
              <a:rPr lang="ko-KR" altLang="en-US" sz="1400" b="1" spc="-150" dirty="0">
                <a:solidFill>
                  <a:srgbClr val="CC6600"/>
                </a:solidFill>
                <a:latin typeface="+mn-ea"/>
              </a:rPr>
              <a:t>개시 전년 </a:t>
            </a:r>
            <a:r>
              <a:rPr lang="en-US" altLang="ko-KR" sz="1400" b="1" spc="-150" dirty="0">
                <a:solidFill>
                  <a:srgbClr val="CC6600"/>
                </a:solidFill>
                <a:latin typeface="+mn-ea"/>
              </a:rPr>
              <a:t>6</a:t>
            </a:r>
            <a:r>
              <a:rPr lang="ko-KR" altLang="en-US" sz="1400" b="1" spc="-150" dirty="0">
                <a:solidFill>
                  <a:srgbClr val="CC6600"/>
                </a:solidFill>
                <a:latin typeface="+mn-ea"/>
              </a:rPr>
              <a:t>월 </a:t>
            </a:r>
            <a:r>
              <a:rPr lang="en-US" altLang="ko-KR" sz="1400" b="1" spc="-150" dirty="0">
                <a:solidFill>
                  <a:srgbClr val="CC6600"/>
                </a:solidFill>
                <a:latin typeface="+mn-ea"/>
              </a:rPr>
              <a:t>30</a:t>
            </a:r>
            <a:r>
              <a:rPr lang="ko-KR" altLang="en-US" sz="1400" b="1" spc="-150" dirty="0">
                <a:solidFill>
                  <a:srgbClr val="CC6600"/>
                </a:solidFill>
                <a:latin typeface="+mn-ea"/>
              </a:rPr>
              <a:t>일</a:t>
            </a:r>
            <a:endParaRPr lang="en-US" altLang="ko-KR" sz="1400" b="1" spc="-150" dirty="0">
              <a:solidFill>
                <a:srgbClr val="CC6600"/>
              </a:solidFill>
              <a:latin typeface="+mn-ea"/>
            </a:endParaRPr>
          </a:p>
          <a:p>
            <a:pPr algn="ctr">
              <a:lnSpc>
                <a:spcPct val="70000"/>
              </a:lnSpc>
              <a:spcBef>
                <a:spcPts val="450"/>
              </a:spcBef>
            </a:pPr>
            <a:r>
              <a:rPr lang="ko-KR" altLang="en-US" sz="1400" b="1" spc="-150" dirty="0">
                <a:solidFill>
                  <a:srgbClr val="CC6600"/>
                </a:solidFill>
                <a:latin typeface="+mn-ea"/>
              </a:rPr>
              <a:t> 수립 통보</a:t>
            </a:r>
            <a:endParaRPr lang="en-US" altLang="ko-KR" sz="1400" b="1" spc="-150" dirty="0">
              <a:solidFill>
                <a:srgbClr val="CC6600"/>
              </a:solidFill>
              <a:latin typeface="+mn-ea"/>
            </a:endParaRP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52644139-1EF8-4A07-B718-1C0C6A22ED73}"/>
              </a:ext>
            </a:extLst>
          </p:cNvPr>
          <p:cNvSpPr txBox="1"/>
          <p:nvPr/>
        </p:nvSpPr>
        <p:spPr>
          <a:xfrm>
            <a:off x="2264066" y="2754230"/>
            <a:ext cx="1286602" cy="4364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70000"/>
              </a:lnSpc>
              <a:spcBef>
                <a:spcPts val="450"/>
              </a:spcBef>
            </a:pPr>
            <a:r>
              <a:rPr lang="ko-KR" altLang="en-US" sz="1400" b="1" spc="-150" dirty="0" err="1">
                <a:solidFill>
                  <a:srgbClr val="CC6600"/>
                </a:solidFill>
                <a:latin typeface="+mn-ea"/>
              </a:rPr>
              <a:t>다음년</a:t>
            </a:r>
            <a:r>
              <a:rPr lang="ko-KR" altLang="en-US" sz="1400" b="1" spc="-150" dirty="0">
                <a:solidFill>
                  <a:srgbClr val="CC6600"/>
                </a:solidFill>
                <a:latin typeface="+mn-ea"/>
              </a:rPr>
              <a:t> </a:t>
            </a:r>
            <a:r>
              <a:rPr lang="en-US" altLang="ko-KR" sz="1400" b="1" spc="-150" dirty="0">
                <a:solidFill>
                  <a:srgbClr val="CC6600"/>
                </a:solidFill>
                <a:latin typeface="+mn-ea"/>
              </a:rPr>
              <a:t>4</a:t>
            </a:r>
            <a:r>
              <a:rPr lang="ko-KR" altLang="en-US" sz="1400" b="1" spc="-150" dirty="0">
                <a:solidFill>
                  <a:srgbClr val="CC6600"/>
                </a:solidFill>
                <a:latin typeface="+mn-ea"/>
              </a:rPr>
              <a:t>월 </a:t>
            </a:r>
            <a:r>
              <a:rPr lang="en-US" altLang="ko-KR" sz="1400" b="1" spc="-150" dirty="0">
                <a:solidFill>
                  <a:srgbClr val="CC6600"/>
                </a:solidFill>
                <a:latin typeface="+mn-ea"/>
              </a:rPr>
              <a:t>30</a:t>
            </a:r>
            <a:r>
              <a:rPr lang="ko-KR" altLang="en-US" sz="1400" b="1" spc="-150" dirty="0">
                <a:solidFill>
                  <a:srgbClr val="CC6600"/>
                </a:solidFill>
                <a:latin typeface="+mn-ea"/>
              </a:rPr>
              <a:t>일 </a:t>
            </a:r>
            <a:endParaRPr lang="en-US" altLang="ko-KR" sz="1400" b="1" spc="-150" dirty="0">
              <a:solidFill>
                <a:srgbClr val="CC6600"/>
              </a:solidFill>
              <a:latin typeface="+mn-ea"/>
            </a:endParaRPr>
          </a:p>
          <a:p>
            <a:pPr algn="ctr">
              <a:lnSpc>
                <a:spcPct val="70000"/>
              </a:lnSpc>
              <a:spcBef>
                <a:spcPts val="450"/>
              </a:spcBef>
            </a:pPr>
            <a:r>
              <a:rPr lang="ko-KR" altLang="en-US" sz="1400" b="1" spc="-150" dirty="0" err="1">
                <a:solidFill>
                  <a:srgbClr val="CC6600"/>
                </a:solidFill>
                <a:latin typeface="+mn-ea"/>
              </a:rPr>
              <a:t>시행결과</a:t>
            </a:r>
            <a:r>
              <a:rPr lang="ko-KR" altLang="en-US" sz="1400" b="1" spc="-150" dirty="0">
                <a:solidFill>
                  <a:srgbClr val="CC6600"/>
                </a:solidFill>
                <a:latin typeface="+mn-ea"/>
              </a:rPr>
              <a:t> 보고</a:t>
            </a:r>
            <a:endParaRPr lang="en-US" altLang="ko-KR" sz="1400" b="1" spc="-150" dirty="0">
              <a:solidFill>
                <a:srgbClr val="CC6600"/>
              </a:solidFill>
              <a:latin typeface="+mn-ea"/>
            </a:endParaRP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46DA5A54-74A7-43BD-ABF7-BAF8C78F9C1C}"/>
              </a:ext>
            </a:extLst>
          </p:cNvPr>
          <p:cNvSpPr txBox="1"/>
          <p:nvPr/>
        </p:nvSpPr>
        <p:spPr>
          <a:xfrm>
            <a:off x="4980564" y="2059076"/>
            <a:ext cx="1416964" cy="4364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70000"/>
              </a:lnSpc>
              <a:spcBef>
                <a:spcPts val="450"/>
              </a:spcBef>
            </a:pPr>
            <a:r>
              <a:rPr lang="ko-KR" altLang="en-US" sz="1400" b="1" spc="-150" dirty="0">
                <a:solidFill>
                  <a:srgbClr val="CC6600"/>
                </a:solidFill>
                <a:latin typeface="+mn-ea"/>
              </a:rPr>
              <a:t>전년 </a:t>
            </a:r>
            <a:r>
              <a:rPr lang="en-US" altLang="ko-KR" sz="1400" b="1" spc="-150" dirty="0">
                <a:solidFill>
                  <a:srgbClr val="CC6600"/>
                </a:solidFill>
                <a:latin typeface="+mn-ea"/>
              </a:rPr>
              <a:t>11</a:t>
            </a:r>
            <a:r>
              <a:rPr lang="ko-KR" altLang="en-US" sz="1400" b="1" spc="-150" dirty="0">
                <a:solidFill>
                  <a:srgbClr val="CC6600"/>
                </a:solidFill>
                <a:latin typeface="+mn-ea"/>
              </a:rPr>
              <a:t>월 </a:t>
            </a:r>
            <a:r>
              <a:rPr lang="en-US" altLang="ko-KR" sz="1400" b="1" spc="-150" dirty="0">
                <a:solidFill>
                  <a:srgbClr val="CC6600"/>
                </a:solidFill>
                <a:latin typeface="+mn-ea"/>
              </a:rPr>
              <a:t>30</a:t>
            </a:r>
            <a:r>
              <a:rPr lang="ko-KR" altLang="en-US" sz="1400" b="1" spc="-150" dirty="0">
                <a:solidFill>
                  <a:srgbClr val="CC6600"/>
                </a:solidFill>
                <a:latin typeface="+mn-ea"/>
              </a:rPr>
              <a:t>일</a:t>
            </a:r>
            <a:endParaRPr lang="en-US" altLang="ko-KR" sz="1400" b="1" spc="-150" dirty="0">
              <a:solidFill>
                <a:srgbClr val="CC6600"/>
              </a:solidFill>
              <a:latin typeface="+mn-ea"/>
            </a:endParaRPr>
          </a:p>
          <a:p>
            <a:pPr algn="ctr">
              <a:lnSpc>
                <a:spcPct val="70000"/>
              </a:lnSpc>
              <a:spcBef>
                <a:spcPts val="450"/>
              </a:spcBef>
            </a:pPr>
            <a:r>
              <a:rPr lang="ko-KR" altLang="en-US" sz="1400" b="1" spc="-150" dirty="0">
                <a:solidFill>
                  <a:srgbClr val="CC6600"/>
                </a:solidFill>
                <a:latin typeface="+mn-ea"/>
              </a:rPr>
              <a:t> 수립 통보</a:t>
            </a:r>
            <a:endParaRPr lang="en-US" altLang="ko-KR" sz="1400" b="1" spc="-150" dirty="0">
              <a:solidFill>
                <a:srgbClr val="CC6600"/>
              </a:solidFill>
              <a:latin typeface="+mn-ea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CA563C1E-D77C-4C20-A38E-68EF158A239D}"/>
              </a:ext>
            </a:extLst>
          </p:cNvPr>
          <p:cNvSpPr txBox="1"/>
          <p:nvPr/>
        </p:nvSpPr>
        <p:spPr>
          <a:xfrm>
            <a:off x="5006126" y="2754230"/>
            <a:ext cx="1286602" cy="4364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70000"/>
              </a:lnSpc>
              <a:spcBef>
                <a:spcPts val="450"/>
              </a:spcBef>
            </a:pPr>
            <a:r>
              <a:rPr lang="ko-KR" altLang="en-US" sz="1400" b="1" spc="-150" dirty="0" err="1">
                <a:solidFill>
                  <a:srgbClr val="CC6600"/>
                </a:solidFill>
                <a:latin typeface="+mn-ea"/>
              </a:rPr>
              <a:t>다음년</a:t>
            </a:r>
            <a:r>
              <a:rPr lang="ko-KR" altLang="en-US" sz="1400" b="1" spc="-150" dirty="0">
                <a:solidFill>
                  <a:srgbClr val="CC6600"/>
                </a:solidFill>
                <a:latin typeface="+mn-ea"/>
              </a:rPr>
              <a:t> </a:t>
            </a:r>
            <a:r>
              <a:rPr lang="en-US" altLang="ko-KR" sz="1400" b="1" spc="-150" dirty="0">
                <a:solidFill>
                  <a:srgbClr val="CC6600"/>
                </a:solidFill>
                <a:latin typeface="+mn-ea"/>
              </a:rPr>
              <a:t>3</a:t>
            </a:r>
            <a:r>
              <a:rPr lang="ko-KR" altLang="en-US" sz="1400" b="1" spc="-150" dirty="0">
                <a:solidFill>
                  <a:srgbClr val="CC6600"/>
                </a:solidFill>
                <a:latin typeface="+mn-ea"/>
              </a:rPr>
              <a:t>월 </a:t>
            </a:r>
            <a:r>
              <a:rPr lang="en-US" altLang="ko-KR" sz="1400" b="1" spc="-150" dirty="0">
                <a:solidFill>
                  <a:srgbClr val="CC6600"/>
                </a:solidFill>
                <a:latin typeface="+mn-ea"/>
              </a:rPr>
              <a:t>31</a:t>
            </a:r>
            <a:r>
              <a:rPr lang="ko-KR" altLang="en-US" sz="1400" b="1" spc="-150" dirty="0">
                <a:solidFill>
                  <a:srgbClr val="CC6600"/>
                </a:solidFill>
                <a:latin typeface="+mn-ea"/>
              </a:rPr>
              <a:t>일 </a:t>
            </a:r>
            <a:endParaRPr lang="en-US" altLang="ko-KR" sz="1400" b="1" spc="-150" dirty="0">
              <a:solidFill>
                <a:srgbClr val="CC6600"/>
              </a:solidFill>
              <a:latin typeface="+mn-ea"/>
            </a:endParaRPr>
          </a:p>
          <a:p>
            <a:pPr algn="ctr">
              <a:lnSpc>
                <a:spcPct val="70000"/>
              </a:lnSpc>
              <a:spcBef>
                <a:spcPts val="450"/>
              </a:spcBef>
            </a:pPr>
            <a:r>
              <a:rPr lang="ko-KR" altLang="en-US" sz="1400" b="1" spc="-150" dirty="0">
                <a:solidFill>
                  <a:srgbClr val="CC6600"/>
                </a:solidFill>
                <a:latin typeface="+mn-ea"/>
              </a:rPr>
              <a:t>실행결과 보고</a:t>
            </a:r>
            <a:endParaRPr lang="en-US" altLang="ko-KR" sz="1400" b="1" spc="-150" dirty="0">
              <a:solidFill>
                <a:srgbClr val="CC6600"/>
              </a:solidFill>
              <a:latin typeface="+mn-ea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4B7A7359-C754-4DC8-B346-98555AF3D4CC}"/>
              </a:ext>
            </a:extLst>
          </p:cNvPr>
          <p:cNvSpPr txBox="1"/>
          <p:nvPr/>
        </p:nvSpPr>
        <p:spPr>
          <a:xfrm>
            <a:off x="7345691" y="2091314"/>
            <a:ext cx="1416964" cy="4364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70000"/>
              </a:lnSpc>
              <a:spcBef>
                <a:spcPts val="450"/>
              </a:spcBef>
            </a:pPr>
            <a:r>
              <a:rPr lang="ko-KR" altLang="en-US" sz="1400" b="1" spc="-150" dirty="0">
                <a:solidFill>
                  <a:srgbClr val="CC6600"/>
                </a:solidFill>
                <a:latin typeface="+mn-ea"/>
              </a:rPr>
              <a:t>전년 </a:t>
            </a:r>
            <a:r>
              <a:rPr lang="en-US" altLang="ko-KR" sz="1400" b="1" spc="-150" dirty="0">
                <a:solidFill>
                  <a:srgbClr val="CC6600"/>
                </a:solidFill>
                <a:latin typeface="+mn-ea"/>
              </a:rPr>
              <a:t>12</a:t>
            </a:r>
            <a:r>
              <a:rPr lang="ko-KR" altLang="en-US" sz="1400" b="1" spc="-150" dirty="0">
                <a:solidFill>
                  <a:srgbClr val="CC6600"/>
                </a:solidFill>
                <a:latin typeface="+mn-ea"/>
              </a:rPr>
              <a:t>월 </a:t>
            </a:r>
            <a:r>
              <a:rPr lang="en-US" altLang="ko-KR" sz="1400" b="1" spc="-150" dirty="0">
                <a:solidFill>
                  <a:srgbClr val="CC6600"/>
                </a:solidFill>
                <a:latin typeface="+mn-ea"/>
              </a:rPr>
              <a:t>31</a:t>
            </a:r>
            <a:r>
              <a:rPr lang="ko-KR" altLang="en-US" sz="1400" b="1" spc="-150" dirty="0">
                <a:solidFill>
                  <a:srgbClr val="CC6600"/>
                </a:solidFill>
                <a:latin typeface="+mn-ea"/>
              </a:rPr>
              <a:t>일</a:t>
            </a:r>
            <a:endParaRPr lang="en-US" altLang="ko-KR" sz="1400" b="1" spc="-150" dirty="0">
              <a:solidFill>
                <a:srgbClr val="CC6600"/>
              </a:solidFill>
              <a:latin typeface="+mn-ea"/>
            </a:endParaRPr>
          </a:p>
          <a:p>
            <a:pPr algn="ctr">
              <a:lnSpc>
                <a:spcPct val="70000"/>
              </a:lnSpc>
              <a:spcBef>
                <a:spcPts val="450"/>
              </a:spcBef>
            </a:pPr>
            <a:r>
              <a:rPr lang="ko-KR" altLang="en-US" sz="1400" b="1" spc="-150" dirty="0">
                <a:solidFill>
                  <a:srgbClr val="CC6600"/>
                </a:solidFill>
                <a:latin typeface="+mn-ea"/>
              </a:rPr>
              <a:t> 실행계획 수립</a:t>
            </a:r>
            <a:endParaRPr lang="en-US" altLang="ko-KR" sz="1400" b="1" spc="-150" dirty="0">
              <a:solidFill>
                <a:srgbClr val="CC6600"/>
              </a:solidFill>
              <a:latin typeface="+mn-ea"/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EAC8CEFF-497C-480F-B488-4EA96D857631}"/>
              </a:ext>
            </a:extLst>
          </p:cNvPr>
          <p:cNvSpPr/>
          <p:nvPr/>
        </p:nvSpPr>
        <p:spPr>
          <a:xfrm>
            <a:off x="672485" y="1605688"/>
            <a:ext cx="3007555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+mn-ea"/>
              </a:rPr>
              <a:t>①</a:t>
            </a:r>
            <a:r>
              <a:rPr lang="ko-KR" altLang="en-US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n-ea"/>
              </a:rPr>
              <a:t> 실행계획 수립 및 결과 보고</a:t>
            </a:r>
            <a:endParaRPr lang="en-US" altLang="ko-KR" sz="16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1F29DAD0-7187-48BF-87B5-1A5BAB7712F0}"/>
              </a:ext>
            </a:extLst>
          </p:cNvPr>
          <p:cNvSpPr/>
          <p:nvPr/>
        </p:nvSpPr>
        <p:spPr>
          <a:xfrm>
            <a:off x="672485" y="3488119"/>
            <a:ext cx="2392001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+mn-ea"/>
              </a:rPr>
              <a:t>②</a:t>
            </a:r>
            <a:r>
              <a:rPr lang="ko-KR" altLang="en-US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n-ea"/>
              </a:rPr>
              <a:t> 안전 점검 및 보고 등</a:t>
            </a:r>
            <a:endParaRPr lang="en-US" altLang="ko-KR" sz="16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E85CD73-B4AA-4635-B3F3-0033336EB0F6}"/>
              </a:ext>
            </a:extLst>
          </p:cNvPr>
          <p:cNvSpPr txBox="1"/>
          <p:nvPr/>
        </p:nvSpPr>
        <p:spPr>
          <a:xfrm>
            <a:off x="766810" y="3922924"/>
            <a:ext cx="8314513" cy="1666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5997" indent="-125997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400" b="1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교육시설 관리실태 등의 평가</a:t>
            </a:r>
            <a:r>
              <a:rPr lang="en-US" altLang="ko-KR" sz="1400" b="1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·</a:t>
            </a:r>
            <a:r>
              <a:rPr lang="ko-KR" altLang="en-US" sz="1400" b="1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점검 </a:t>
            </a:r>
            <a:r>
              <a:rPr lang="en-US" altLang="ko-KR" sz="1400" b="1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(</a:t>
            </a:r>
            <a:r>
              <a:rPr lang="ko-KR" altLang="en-US" sz="1400" b="1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감독기관 실시 가능</a:t>
            </a:r>
            <a:r>
              <a:rPr lang="en-US" altLang="ko-KR" sz="1400" b="1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)</a:t>
            </a:r>
          </a:p>
          <a:p>
            <a:pPr marL="125997" indent="-125997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400" b="1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교육시설 안전</a:t>
            </a:r>
            <a:r>
              <a:rPr lang="en-US" altLang="ko-KR" sz="1400" b="1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·</a:t>
            </a:r>
            <a:r>
              <a:rPr lang="ko-KR" altLang="en-US" sz="1400" b="1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유지관리 기준 준수 여부 연 </a:t>
            </a:r>
            <a:r>
              <a:rPr lang="en-US" altLang="ko-KR" sz="1400" b="1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</a:t>
            </a:r>
            <a:r>
              <a:rPr lang="ko-KR" altLang="en-US" sz="1400" b="1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회 이상 자체점검 및 보고</a:t>
            </a:r>
            <a:r>
              <a:rPr lang="en-US" altLang="ko-KR" sz="1400" b="1" spc="-15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(</a:t>
            </a:r>
            <a:r>
              <a:rPr lang="ko-KR" altLang="en-US" sz="1400" b="1" spc="-15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구조안전 안전점검으로 갈음</a:t>
            </a:r>
            <a:r>
              <a:rPr lang="en-US" altLang="ko-KR" sz="1400" b="1" spc="-15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)</a:t>
            </a:r>
          </a:p>
          <a:p>
            <a:pPr marL="125997" indent="-125997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400" b="1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교육시설 안전점검 연 </a:t>
            </a:r>
            <a:r>
              <a:rPr lang="en-US" altLang="ko-KR" sz="1400" b="1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</a:t>
            </a:r>
            <a:r>
              <a:rPr lang="ko-KR" altLang="en-US" sz="1400" b="1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회 이상 실시 및 보고</a:t>
            </a:r>
            <a:endParaRPr lang="en-US" altLang="ko-KR" sz="1400" b="1" dirty="0">
              <a:ln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125997" indent="-125997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교육시설안전 인증 </a:t>
            </a:r>
            <a:r>
              <a:rPr lang="en-US" altLang="ko-KR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(</a:t>
            </a:r>
            <a:r>
              <a:rPr lang="ko-KR" altLang="en-US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기존 건물은 </a:t>
            </a:r>
            <a:r>
              <a:rPr lang="en-US" altLang="ko-KR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'25.12</a:t>
            </a:r>
            <a:r>
              <a:rPr lang="ko-KR" altLang="en-US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월까지 인증을 받아야 함</a:t>
            </a:r>
            <a:r>
              <a:rPr lang="en-US" altLang="ko-KR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)</a:t>
            </a:r>
          </a:p>
          <a:p>
            <a:pPr marL="125997" indent="-125997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교육시설 안전성평가 </a:t>
            </a:r>
            <a:r>
              <a:rPr lang="en-US" altLang="ko-KR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(</a:t>
            </a:r>
            <a:r>
              <a:rPr lang="ko-KR" altLang="en-US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학교내 공사와 학교 인접 공사 시 착공 전 건설사업자가 실시</a:t>
            </a:r>
            <a:r>
              <a:rPr lang="en-US" altLang="ko-KR" sz="14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)</a:t>
            </a: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8D7C65CC-E84E-4C4F-AB62-4C2B5C43EE94}"/>
              </a:ext>
            </a:extLst>
          </p:cNvPr>
          <p:cNvSpPr/>
          <p:nvPr/>
        </p:nvSpPr>
        <p:spPr>
          <a:xfrm>
            <a:off x="672485" y="5626240"/>
            <a:ext cx="1837362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+mn-ea"/>
              </a:rPr>
              <a:t>③</a:t>
            </a:r>
            <a:r>
              <a:rPr lang="ko-KR" altLang="en-US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n-ea"/>
              </a:rPr>
              <a:t> 안전 사고 보고</a:t>
            </a:r>
            <a:endParaRPr lang="en-US" altLang="ko-KR" sz="16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26AC114-8461-4631-A866-F55AC4F2C9C1}"/>
              </a:ext>
            </a:extLst>
          </p:cNvPr>
          <p:cNvSpPr txBox="1"/>
          <p:nvPr/>
        </p:nvSpPr>
        <p:spPr>
          <a:xfrm>
            <a:off x="766810" y="6024727"/>
            <a:ext cx="8314513" cy="373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5997" indent="-125997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400" b="1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교육시설 안전사고가 발생하거나 중대한 결함 발생 시 보고 의무</a:t>
            </a:r>
            <a:endParaRPr lang="en-US" altLang="ko-KR" sz="1400" dirty="0">
              <a:ln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B760B7F-C59A-471D-967E-8D1A567FE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DEC37-46E7-4A1C-A0DA-02DFD91F0224}" type="slidenum">
              <a:rPr lang="ko-KR" altLang="en-US" smtClean="0"/>
              <a:pPr>
                <a:defRPr/>
              </a:pPr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9081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A851DE76-56AA-42EC-9FDF-662EC46F8E07}"/>
              </a:ext>
            </a:extLst>
          </p:cNvPr>
          <p:cNvGrpSpPr/>
          <p:nvPr/>
        </p:nvGrpSpPr>
        <p:grpSpPr>
          <a:xfrm>
            <a:off x="-14513" y="1"/>
            <a:ext cx="9158514" cy="6887028"/>
            <a:chOff x="-14513" y="1"/>
            <a:chExt cx="9158514" cy="6887028"/>
          </a:xfrm>
        </p:grpSpPr>
        <p:sp>
          <p:nvSpPr>
            <p:cNvPr id="68" name="직사각형 67">
              <a:extLst>
                <a:ext uri="{FF2B5EF4-FFF2-40B4-BE49-F238E27FC236}">
                  <a16:creationId xmlns:a16="http://schemas.microsoft.com/office/drawing/2014/main" id="{78C8E68B-CD94-46E4-9FFF-C8AE6487B024}"/>
                </a:ext>
              </a:extLst>
            </p:cNvPr>
            <p:cNvSpPr/>
            <p:nvPr/>
          </p:nvSpPr>
          <p:spPr>
            <a:xfrm>
              <a:off x="-1471" y="1"/>
              <a:ext cx="9145472" cy="68749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KoPub돋움체 Medium" pitchFamily="2" charset="-127"/>
                <a:ea typeface="KoPub돋움체 Medium" pitchFamily="2" charset="-127"/>
              </a:endParaRPr>
            </a:p>
          </p:txBody>
        </p:sp>
        <p:sp>
          <p:nvSpPr>
            <p:cNvPr id="71" name="직사각형 70">
              <a:extLst>
                <a:ext uri="{FF2B5EF4-FFF2-40B4-BE49-F238E27FC236}">
                  <a16:creationId xmlns:a16="http://schemas.microsoft.com/office/drawing/2014/main" id="{165AB962-5DEC-4B4B-BD7C-E8B08432668D}"/>
                </a:ext>
              </a:extLst>
            </p:cNvPr>
            <p:cNvSpPr/>
            <p:nvPr/>
          </p:nvSpPr>
          <p:spPr>
            <a:xfrm>
              <a:off x="1302003" y="2683135"/>
              <a:ext cx="728466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ko-KR" sz="4400" b="1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/>
                  <a:ea typeface="HY헤드라인M"/>
                </a:rPr>
                <a:t>02. </a:t>
              </a:r>
              <a:r>
                <a:rPr lang="ko-KR" altLang="en-US" sz="4400" b="1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/>
                  <a:ea typeface="HY헤드라인M"/>
                </a:rPr>
                <a:t>교육시설안전 인증</a:t>
              </a:r>
              <a:endParaRPr lang="en-US" altLang="ko-KR" sz="4400" spc="300" dirty="0">
                <a:solidFill>
                  <a:schemeClr val="accent4">
                    <a:lumMod val="40000"/>
                    <a:lumOff val="60000"/>
                  </a:schemeClr>
                </a:solidFill>
                <a:latin typeface="HY헤드라인M"/>
                <a:ea typeface="HY헤드라인M"/>
              </a:endParaRPr>
            </a:p>
          </p:txBody>
        </p:sp>
        <p:grpSp>
          <p:nvGrpSpPr>
            <p:cNvPr id="72" name="그룹 71">
              <a:extLst>
                <a:ext uri="{FF2B5EF4-FFF2-40B4-BE49-F238E27FC236}">
                  <a16:creationId xmlns:a16="http://schemas.microsoft.com/office/drawing/2014/main" id="{375E022B-FA6B-4486-9C19-37711D0F4764}"/>
                </a:ext>
              </a:extLst>
            </p:cNvPr>
            <p:cNvGrpSpPr/>
            <p:nvPr/>
          </p:nvGrpSpPr>
          <p:grpSpPr>
            <a:xfrm>
              <a:off x="-14513" y="4083243"/>
              <a:ext cx="9158514" cy="2803786"/>
              <a:chOff x="-18565" y="7063739"/>
              <a:chExt cx="6876566" cy="2842754"/>
            </a:xfrm>
            <a:solidFill>
              <a:schemeClr val="bg1">
                <a:alpha val="18000"/>
              </a:schemeClr>
            </a:solidFill>
          </p:grpSpPr>
          <p:sp>
            <p:nvSpPr>
              <p:cNvPr id="73" name="직각 삼각형 105">
                <a:extLst>
                  <a:ext uri="{FF2B5EF4-FFF2-40B4-BE49-F238E27FC236}">
                    <a16:creationId xmlns:a16="http://schemas.microsoft.com/office/drawing/2014/main" id="{F1D82A98-9A9D-41C4-B2CB-428E2D90E83D}"/>
                  </a:ext>
                </a:extLst>
              </p:cNvPr>
              <p:cNvSpPr/>
              <p:nvPr/>
            </p:nvSpPr>
            <p:spPr>
              <a:xfrm>
                <a:off x="-18564" y="7063739"/>
                <a:ext cx="6876565" cy="2836118"/>
              </a:xfrm>
              <a:custGeom>
                <a:avLst/>
                <a:gdLst/>
                <a:ahLst/>
                <a:cxnLst/>
                <a:rect l="l" t="t" r="r" b="b"/>
                <a:pathLst>
                  <a:path w="6876565" h="2836118">
                    <a:moveTo>
                      <a:pt x="0" y="0"/>
                    </a:moveTo>
                    <a:cubicBezTo>
                      <a:pt x="1036278" y="0"/>
                      <a:pt x="5669361" y="1779530"/>
                      <a:pt x="6876565" y="2559703"/>
                    </a:cubicBezTo>
                    <a:lnTo>
                      <a:pt x="6876565" y="2836118"/>
                    </a:lnTo>
                    <a:lnTo>
                      <a:pt x="0" y="28361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latin typeface="KoPub돋움체 Medium" pitchFamily="2" charset="-127"/>
                  <a:ea typeface="KoPub돋움체 Medium" pitchFamily="2" charset="-127"/>
                </a:endParaRPr>
              </a:p>
            </p:txBody>
          </p:sp>
          <p:sp>
            <p:nvSpPr>
              <p:cNvPr id="74" name="직사각형 34">
                <a:extLst>
                  <a:ext uri="{FF2B5EF4-FFF2-40B4-BE49-F238E27FC236}">
                    <a16:creationId xmlns:a16="http://schemas.microsoft.com/office/drawing/2014/main" id="{8E6541D8-8644-4317-8B31-9E71A8135EE8}"/>
                  </a:ext>
                </a:extLst>
              </p:cNvPr>
              <p:cNvSpPr/>
              <p:nvPr/>
            </p:nvSpPr>
            <p:spPr>
              <a:xfrm flipV="1">
                <a:off x="-18565" y="7733933"/>
                <a:ext cx="6876565" cy="2172560"/>
              </a:xfrm>
              <a:custGeom>
                <a:avLst/>
                <a:gdLst/>
                <a:ahLst/>
                <a:cxnLst/>
                <a:rect l="l" t="t" r="r" b="b"/>
                <a:pathLst>
                  <a:path w="6876565" h="2172560">
                    <a:moveTo>
                      <a:pt x="2078224" y="2172540"/>
                    </a:moveTo>
                    <a:cubicBezTo>
                      <a:pt x="3892184" y="2175649"/>
                      <a:pt x="5400685" y="1818429"/>
                      <a:pt x="6876565" y="1487950"/>
                    </a:cubicBezTo>
                    <a:lnTo>
                      <a:pt x="6876565" y="0"/>
                    </a:lnTo>
                    <a:lnTo>
                      <a:pt x="0" y="0"/>
                    </a:lnTo>
                    <a:lnTo>
                      <a:pt x="0" y="2012899"/>
                    </a:lnTo>
                    <a:cubicBezTo>
                      <a:pt x="740237" y="2124129"/>
                      <a:pt x="1428806" y="2171426"/>
                      <a:pt x="2078224" y="21725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latin typeface="KoPub돋움체 Medium" pitchFamily="2" charset="-127"/>
                  <a:ea typeface="KoPub돋움체 Medium" pitchFamily="2" charset="-127"/>
                </a:endParaRPr>
              </a:p>
            </p:txBody>
          </p:sp>
          <p:sp>
            <p:nvSpPr>
              <p:cNvPr id="75" name="직각 삼각형 4">
                <a:extLst>
                  <a:ext uri="{FF2B5EF4-FFF2-40B4-BE49-F238E27FC236}">
                    <a16:creationId xmlns:a16="http://schemas.microsoft.com/office/drawing/2014/main" id="{4DD81B1E-3746-4965-8945-592B8B50D951}"/>
                  </a:ext>
                </a:extLst>
              </p:cNvPr>
              <p:cNvSpPr/>
              <p:nvPr/>
            </p:nvSpPr>
            <p:spPr>
              <a:xfrm flipH="1">
                <a:off x="2121044" y="7771939"/>
                <a:ext cx="4736956" cy="2127919"/>
              </a:xfrm>
              <a:custGeom>
                <a:avLst/>
                <a:gdLst/>
                <a:ahLst/>
                <a:cxnLst/>
                <a:rect l="l" t="t" r="r" b="b"/>
                <a:pathLst>
                  <a:path w="4736956" h="2127919">
                    <a:moveTo>
                      <a:pt x="0" y="0"/>
                    </a:moveTo>
                    <a:lnTo>
                      <a:pt x="0" y="2127919"/>
                    </a:lnTo>
                    <a:lnTo>
                      <a:pt x="4736956" y="2127919"/>
                    </a:lnTo>
                    <a:cubicBezTo>
                      <a:pt x="3615442" y="1870329"/>
                      <a:pt x="2382082" y="86659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>
                  <a:latin typeface="KoPub돋움체 Medium" pitchFamily="2" charset="-127"/>
                  <a:ea typeface="KoPub돋움체 Medium" pitchFamily="2" charset="-127"/>
                </a:endParaRPr>
              </a:p>
            </p:txBody>
          </p:sp>
        </p:grpSp>
        <p:pic>
          <p:nvPicPr>
            <p:cNvPr id="77" name="Picture 6" descr="교육부 국문 좌우">
              <a:extLst>
                <a:ext uri="{FF2B5EF4-FFF2-40B4-BE49-F238E27FC236}">
                  <a16:creationId xmlns:a16="http://schemas.microsoft.com/office/drawing/2014/main" id="{07EDC29A-595A-4107-BDF2-18B858CE3C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4132" y="181401"/>
              <a:ext cx="351816" cy="527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C48AD1DF-0148-42F0-8676-E9A951152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DEC37-46E7-4A1C-A0DA-02DFD91F0224}" type="slidenum">
              <a:rPr lang="ko-KR" altLang="en-US" smtClean="0"/>
              <a:pPr>
                <a:defRPr/>
              </a:pPr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1787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_x804338920" descr="EMB00001048067f">
            <a:extLst>
              <a:ext uri="{FF2B5EF4-FFF2-40B4-BE49-F238E27FC236}">
                <a16:creationId xmlns:a16="http://schemas.microsoft.com/office/drawing/2014/main" id="{134F91E4-FE81-4E84-940A-A17F88314E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7" t="30406" b="51140"/>
          <a:stretch/>
        </p:blipFill>
        <p:spPr bwMode="auto">
          <a:xfrm flipH="1">
            <a:off x="-2" y="0"/>
            <a:ext cx="9144001" cy="821246"/>
          </a:xfrm>
          <a:prstGeom prst="rect">
            <a:avLst/>
          </a:prstGeom>
          <a:gradFill>
            <a:gsLst>
              <a:gs pos="0">
                <a:srgbClr val="0070C0"/>
              </a:gs>
              <a:gs pos="85000">
                <a:schemeClr val="accent1">
                  <a:lumMod val="40000"/>
                  <a:lumOff val="60000"/>
                </a:schemeClr>
              </a:gs>
              <a:gs pos="72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8900000" scaled="1"/>
          </a:gradFill>
        </p:spPr>
      </p:pic>
      <p:pic>
        <p:nvPicPr>
          <p:cNvPr id="20" name="Picture 6" descr="교육부 국문 좌우">
            <a:extLst>
              <a:ext uri="{FF2B5EF4-FFF2-40B4-BE49-F238E27FC236}">
                <a16:creationId xmlns:a16="http://schemas.microsoft.com/office/drawing/2014/main" id="{42A1431B-90AF-47C2-934B-3F4B54ECC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132" y="181401"/>
            <a:ext cx="351816" cy="52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A6335DDF-89F4-4F6A-802B-E0E0F9A603A0}"/>
              </a:ext>
            </a:extLst>
          </p:cNvPr>
          <p:cNvSpPr/>
          <p:nvPr/>
        </p:nvSpPr>
        <p:spPr>
          <a:xfrm>
            <a:off x="282156" y="5344742"/>
            <a:ext cx="8593792" cy="85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ko-KR" altLang="en-US" dirty="0">
                <a:solidFill>
                  <a:schemeClr val="bg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학교에서는 </a:t>
            </a:r>
            <a:r>
              <a:rPr lang="ko-KR" altLang="en-US" dirty="0">
                <a:solidFill>
                  <a:srgbClr val="70AD47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소속 학교</a:t>
            </a:r>
            <a:r>
              <a:rPr lang="en-US" altLang="ko-KR" dirty="0">
                <a:solidFill>
                  <a:schemeClr val="bg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dirty="0">
                <a:solidFill>
                  <a:schemeClr val="bg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건물</a:t>
            </a:r>
            <a:r>
              <a:rPr lang="en-US" altLang="ko-KR" dirty="0">
                <a:solidFill>
                  <a:schemeClr val="bg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dirty="0">
                <a:solidFill>
                  <a:schemeClr val="bg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의</a:t>
            </a:r>
            <a:r>
              <a:rPr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dirty="0">
                <a:solidFill>
                  <a:srgbClr val="70AD47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인증결과서</a:t>
            </a:r>
            <a:r>
              <a:rPr lang="ko-KR" altLang="en-US" dirty="0">
                <a:solidFill>
                  <a:schemeClr val="bg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를 바탕으로 시설안전 등 </a:t>
            </a:r>
            <a:r>
              <a:rPr lang="ko-KR" altLang="en-US" dirty="0">
                <a:solidFill>
                  <a:srgbClr val="70AD47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취약한 곳을 알 수</a:t>
            </a:r>
            <a:r>
              <a:rPr lang="ko-KR" altLang="en-US" dirty="0">
                <a:solidFill>
                  <a:schemeClr val="bg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있어 향후 </a:t>
            </a:r>
            <a:r>
              <a:rPr lang="ko-KR" altLang="en-US" dirty="0">
                <a:solidFill>
                  <a:srgbClr val="70AD47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시설 개선 시 활용</a:t>
            </a:r>
            <a:r>
              <a:rPr lang="ko-KR" altLang="en-US" dirty="0">
                <a:solidFill>
                  <a:schemeClr val="bg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가능하고 </a:t>
            </a:r>
            <a:r>
              <a:rPr lang="ko-KR" altLang="en-US" dirty="0">
                <a:solidFill>
                  <a:srgbClr val="70AD47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학교 구성원들의 안전 인식 향상</a:t>
            </a:r>
            <a:r>
              <a:rPr lang="ko-KR" altLang="en-US" dirty="0">
                <a:solidFill>
                  <a:schemeClr val="bg2">
                    <a:lumMod val="50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기여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DE23DE-EDED-4F4B-B174-726C8F668EC9}"/>
              </a:ext>
            </a:extLst>
          </p:cNvPr>
          <p:cNvSpPr txBox="1"/>
          <p:nvPr/>
        </p:nvSpPr>
        <p:spPr>
          <a:xfrm>
            <a:off x="4555631" y="2957618"/>
            <a:ext cx="4515953" cy="1718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000" indent="-126000" algn="just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2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지진 등 자연재해나 화재 등 사회재난에 따른 위급상황을 대비하여 교육시설의 구조적  안전성과 전기</a:t>
            </a:r>
            <a:r>
              <a:rPr lang="en-US" altLang="ko-KR" sz="12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·</a:t>
            </a:r>
            <a:r>
              <a:rPr lang="ko-KR" altLang="en-US" sz="12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기계설비 등 기반시설의 안전 관리 등을 확인</a:t>
            </a:r>
            <a:endParaRPr lang="en-US" altLang="ko-KR" sz="1200" dirty="0">
              <a:ln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marL="126000" indent="-126000" algn="just">
              <a:lnSpc>
                <a:spcPct val="150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2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학교 생활 중이나 등</a:t>
            </a:r>
            <a:r>
              <a:rPr lang="en-US" altLang="ko-KR" sz="12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·</a:t>
            </a:r>
            <a:r>
              <a:rPr lang="ko-KR" altLang="en-US" sz="12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하교 시 발생할 수 있는 안전사고를 예방하기 위한 교육시설  내 </a:t>
            </a:r>
            <a:r>
              <a:rPr lang="en-US" altLang="ko-KR" sz="12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· </a:t>
            </a:r>
            <a:r>
              <a:rPr lang="ko-KR" altLang="en-US" sz="1200" dirty="0">
                <a:ln>
                  <a:solidFill>
                    <a:schemeClr val="tx1">
                      <a:lumMod val="65000"/>
                      <a:lumOff val="3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외부 안전 시설구축 여부와 안전관리 및 예방활동 등을 확인</a:t>
            </a:r>
            <a:endParaRPr lang="en-US" altLang="ko-KR" sz="1200" dirty="0">
              <a:ln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B480B69B-1C70-429D-9287-3B2D7CFF2323}"/>
              </a:ext>
            </a:extLst>
          </p:cNvPr>
          <p:cNvGrpSpPr/>
          <p:nvPr/>
        </p:nvGrpSpPr>
        <p:grpSpPr>
          <a:xfrm rot="5400000">
            <a:off x="4399156" y="4880385"/>
            <a:ext cx="341316" cy="264755"/>
            <a:chOff x="5988930" y="2958757"/>
            <a:chExt cx="197923" cy="153527"/>
          </a:xfrm>
        </p:grpSpPr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45E6F2D3-9670-4958-8A3E-F463C3980948}"/>
                </a:ext>
              </a:extLst>
            </p:cNvPr>
            <p:cNvSpPr/>
            <p:nvPr/>
          </p:nvSpPr>
          <p:spPr>
            <a:xfrm rot="5400000">
              <a:off x="6063010" y="2988441"/>
              <a:ext cx="153527" cy="94159"/>
            </a:xfrm>
            <a:custGeom>
              <a:avLst/>
              <a:gdLst>
                <a:gd name="connsiteX0" fmla="*/ 212333 w 424666"/>
                <a:gd name="connsiteY0" fmla="*/ 0 h 260451"/>
                <a:gd name="connsiteX1" fmla="*/ 424666 w 424666"/>
                <a:gd name="connsiteY1" fmla="*/ 260451 h 260451"/>
                <a:gd name="connsiteX2" fmla="*/ 305709 w 424666"/>
                <a:gd name="connsiteY2" fmla="*/ 260451 h 260451"/>
                <a:gd name="connsiteX3" fmla="*/ 212333 w 424666"/>
                <a:gd name="connsiteY3" fmla="*/ 145915 h 260451"/>
                <a:gd name="connsiteX4" fmla="*/ 118958 w 424666"/>
                <a:gd name="connsiteY4" fmla="*/ 260451 h 260451"/>
                <a:gd name="connsiteX5" fmla="*/ 0 w 424666"/>
                <a:gd name="connsiteY5" fmla="*/ 260451 h 2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4666" h="260451">
                  <a:moveTo>
                    <a:pt x="212333" y="0"/>
                  </a:moveTo>
                  <a:lnTo>
                    <a:pt x="424666" y="260451"/>
                  </a:lnTo>
                  <a:lnTo>
                    <a:pt x="305709" y="260451"/>
                  </a:lnTo>
                  <a:lnTo>
                    <a:pt x="212333" y="145915"/>
                  </a:lnTo>
                  <a:lnTo>
                    <a:pt x="118958" y="260451"/>
                  </a:lnTo>
                  <a:lnTo>
                    <a:pt x="0" y="26045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latin typeface="Noto Sans CJK KR Medium" panose="020B0600000000000000" pitchFamily="34" charset="-127"/>
                <a:ea typeface="Noto Sans CJK KR Medium" panose="020B0600000000000000" pitchFamily="34" charset="-127"/>
              </a:endParaRPr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52C94AA6-43DE-44F2-A504-8709C8A5ED1E}"/>
                </a:ext>
              </a:extLst>
            </p:cNvPr>
            <p:cNvSpPr/>
            <p:nvPr/>
          </p:nvSpPr>
          <p:spPr>
            <a:xfrm rot="5400000">
              <a:off x="5959246" y="2988441"/>
              <a:ext cx="153527" cy="94159"/>
            </a:xfrm>
            <a:custGeom>
              <a:avLst/>
              <a:gdLst>
                <a:gd name="connsiteX0" fmla="*/ 212333 w 424666"/>
                <a:gd name="connsiteY0" fmla="*/ 0 h 260451"/>
                <a:gd name="connsiteX1" fmla="*/ 424666 w 424666"/>
                <a:gd name="connsiteY1" fmla="*/ 260451 h 260451"/>
                <a:gd name="connsiteX2" fmla="*/ 305709 w 424666"/>
                <a:gd name="connsiteY2" fmla="*/ 260451 h 260451"/>
                <a:gd name="connsiteX3" fmla="*/ 212333 w 424666"/>
                <a:gd name="connsiteY3" fmla="*/ 145915 h 260451"/>
                <a:gd name="connsiteX4" fmla="*/ 118958 w 424666"/>
                <a:gd name="connsiteY4" fmla="*/ 260451 h 260451"/>
                <a:gd name="connsiteX5" fmla="*/ 0 w 424666"/>
                <a:gd name="connsiteY5" fmla="*/ 260451 h 2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4666" h="260451">
                  <a:moveTo>
                    <a:pt x="212333" y="0"/>
                  </a:moveTo>
                  <a:lnTo>
                    <a:pt x="424666" y="260451"/>
                  </a:lnTo>
                  <a:lnTo>
                    <a:pt x="305709" y="260451"/>
                  </a:lnTo>
                  <a:lnTo>
                    <a:pt x="212333" y="145915"/>
                  </a:lnTo>
                  <a:lnTo>
                    <a:pt x="118958" y="260451"/>
                  </a:lnTo>
                  <a:lnTo>
                    <a:pt x="0" y="26045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latin typeface="Noto Sans CJK KR Medium" panose="020B0600000000000000" pitchFamily="34" charset="-127"/>
                <a:ea typeface="Noto Sans CJK KR Medium" panose="020B0600000000000000" pitchFamily="34" charset="-127"/>
              </a:endParaRPr>
            </a:p>
          </p:txBody>
        </p:sp>
      </p:grp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1724839D-C5A6-402E-A50D-CB005CE653D4}"/>
              </a:ext>
            </a:extLst>
          </p:cNvPr>
          <p:cNvSpPr/>
          <p:nvPr/>
        </p:nvSpPr>
        <p:spPr>
          <a:xfrm>
            <a:off x="481781" y="1181908"/>
            <a:ext cx="63318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000" b="1" spc="-150" dirty="0">
                <a:ln>
                  <a:solidFill>
                    <a:schemeClr val="tx2">
                      <a:tint val="1000"/>
                      <a:alpha val="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ea"/>
              </a:rPr>
              <a:t>01. </a:t>
            </a:r>
            <a:r>
              <a:rPr lang="ko-KR" altLang="en-US" sz="2000" b="1" spc="-150" dirty="0">
                <a:ln>
                  <a:solidFill>
                    <a:schemeClr val="tx2">
                      <a:tint val="1000"/>
                      <a:alpha val="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n-ea"/>
              </a:rPr>
              <a:t>안전 인증제도의 목적</a:t>
            </a: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D8141558-1000-4728-AEB3-FF48B58559D5}"/>
              </a:ext>
            </a:extLst>
          </p:cNvPr>
          <p:cNvGrpSpPr/>
          <p:nvPr/>
        </p:nvGrpSpPr>
        <p:grpSpPr>
          <a:xfrm>
            <a:off x="481782" y="1831449"/>
            <a:ext cx="3660503" cy="1276962"/>
            <a:chOff x="878748" y="2799609"/>
            <a:chExt cx="3660503" cy="1276962"/>
          </a:xfrm>
        </p:grpSpPr>
        <p:sp>
          <p:nvSpPr>
            <p:cNvPr id="22" name="모서리가 둥근 직사각형 10">
              <a:extLst>
                <a:ext uri="{FF2B5EF4-FFF2-40B4-BE49-F238E27FC236}">
                  <a16:creationId xmlns:a16="http://schemas.microsoft.com/office/drawing/2014/main" id="{CE5E9551-4145-4960-BA25-2AB875452EE7}"/>
                </a:ext>
              </a:extLst>
            </p:cNvPr>
            <p:cNvSpPr/>
            <p:nvPr/>
          </p:nvSpPr>
          <p:spPr>
            <a:xfrm>
              <a:off x="878748" y="2799609"/>
              <a:ext cx="3660503" cy="324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600" b="1" spc="-150" dirty="0">
                  <a:ln>
                    <a:solidFill>
                      <a:schemeClr val="tx2">
                        <a:tint val="1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학교</a:t>
              </a:r>
              <a:r>
                <a:rPr lang="en-US" altLang="ko-KR" sz="1600" b="1" spc="-150" dirty="0">
                  <a:ln>
                    <a:solidFill>
                      <a:schemeClr val="tx2">
                        <a:tint val="1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 </a:t>
              </a:r>
              <a:r>
                <a:rPr lang="ko-KR" altLang="en-US" sz="1600" b="1" spc="-150" dirty="0">
                  <a:ln>
                    <a:solidFill>
                      <a:schemeClr val="tx2">
                        <a:tint val="1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구성원의 안전</a:t>
              </a:r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B50354D0-C747-4DCD-86B1-6B98FC5B8C30}"/>
                </a:ext>
              </a:extLst>
            </p:cNvPr>
            <p:cNvSpPr/>
            <p:nvPr/>
          </p:nvSpPr>
          <p:spPr>
            <a:xfrm>
              <a:off x="878748" y="3122464"/>
              <a:ext cx="366050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종합적인 교육시설 안전 확보</a:t>
              </a:r>
              <a:r>
                <a: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를 위하여 교육시설 전반의 위해요인을 </a:t>
              </a:r>
              <a:r>
                <a: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전문가가 확인</a:t>
              </a:r>
              <a:r>
                <a: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하여 </a:t>
              </a:r>
              <a:r>
                <a: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학생들에게 안전한 교육환경이 </a:t>
              </a:r>
              <a:r>
                <a: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지속될 수 있도록 도입</a:t>
              </a: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63CD6155-3185-4050-B75D-FDCCE260B030}"/>
              </a:ext>
            </a:extLst>
          </p:cNvPr>
          <p:cNvGrpSpPr/>
          <p:nvPr/>
        </p:nvGrpSpPr>
        <p:grpSpPr>
          <a:xfrm>
            <a:off x="481781" y="3277223"/>
            <a:ext cx="3660503" cy="1276962"/>
            <a:chOff x="878748" y="2799609"/>
            <a:chExt cx="3660503" cy="1276962"/>
          </a:xfrm>
        </p:grpSpPr>
        <p:sp>
          <p:nvSpPr>
            <p:cNvPr id="30" name="모서리가 둥근 직사각형 10">
              <a:extLst>
                <a:ext uri="{FF2B5EF4-FFF2-40B4-BE49-F238E27FC236}">
                  <a16:creationId xmlns:a16="http://schemas.microsoft.com/office/drawing/2014/main" id="{B39FE6DB-A066-4174-91B0-818719FB871C}"/>
                </a:ext>
              </a:extLst>
            </p:cNvPr>
            <p:cNvSpPr/>
            <p:nvPr/>
          </p:nvSpPr>
          <p:spPr>
            <a:xfrm>
              <a:off x="878748" y="2799609"/>
              <a:ext cx="3660503" cy="324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600" b="1" spc="-150" dirty="0">
                  <a:ln>
                    <a:solidFill>
                      <a:schemeClr val="tx2">
                        <a:tint val="1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rPr>
                <a:t>안전 인식 향상</a:t>
              </a:r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94F0382B-A9EC-4090-AE56-553C46498AB5}"/>
                </a:ext>
              </a:extLst>
            </p:cNvPr>
            <p:cNvSpPr/>
            <p:nvPr/>
          </p:nvSpPr>
          <p:spPr>
            <a:xfrm>
              <a:off x="878748" y="3122464"/>
              <a:ext cx="366050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최소 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5</a:t>
              </a:r>
              <a:r>
                <a: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년 주기로 취득</a:t>
              </a:r>
              <a:r>
                <a: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하도록 하여 </a:t>
              </a:r>
              <a:r>
                <a: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사회 변화에 따른 국민 정서에 부합</a:t>
              </a:r>
              <a:r>
                <a: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하는 새로운 </a:t>
              </a:r>
              <a:r>
                <a: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지표의 적용</a:t>
              </a:r>
              <a:r>
                <a: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이 가능하여 교육시설 안전 </a:t>
              </a:r>
              <a:r>
                <a: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정책의 검증과 지속성 확보</a:t>
              </a:r>
              <a:r>
                <a: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 </a:t>
              </a: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07610C2-1160-46C4-9443-206B76C74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DEC37-46E7-4A1C-A0DA-02DFD91F0224}" type="slidenum">
              <a:rPr lang="ko-KR" altLang="en-US" smtClean="0"/>
              <a:pPr>
                <a:defRPr/>
              </a:pPr>
              <a:t>9</a:t>
            </a:fld>
            <a:endParaRPr lang="ko-KR" altLang="en-US" dirty="0"/>
          </a:p>
        </p:txBody>
      </p:sp>
      <p:pic>
        <p:nvPicPr>
          <p:cNvPr id="1025" name="_x342523024" descr="EMB00002810baa7">
            <a:extLst>
              <a:ext uri="{FF2B5EF4-FFF2-40B4-BE49-F238E27FC236}">
                <a16:creationId xmlns:a16="http://schemas.microsoft.com/office/drawing/2014/main" id="{337CB66F-E780-4167-99E7-B37555040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92" y="1344739"/>
            <a:ext cx="2111417" cy="148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B7A2FBEC-D0D1-4360-8F82-DCC68048603F}"/>
              </a:ext>
            </a:extLst>
          </p:cNvPr>
          <p:cNvPicPr/>
          <p:nvPr/>
        </p:nvPicPr>
        <p:blipFill rotWithShape="1">
          <a:blip r:embed="rId6" cstate="print"/>
          <a:stretch>
            <a:fillRect/>
          </a:stretch>
        </p:blipFill>
        <p:spPr>
          <a:xfrm>
            <a:off x="6895701" y="1317477"/>
            <a:ext cx="1980248" cy="152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384901"/>
      </p:ext>
    </p:extLst>
  </p:cSld>
  <p:clrMapOvr>
    <a:masterClrMapping/>
  </p:clrMapOvr>
</p:sld>
</file>

<file path=ppt/theme/theme1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6627</TotalTime>
  <Words>2336</Words>
  <Application>Microsoft Office PowerPoint</Application>
  <PresentationFormat>화면 슬라이드 쇼(4:3)</PresentationFormat>
  <Paragraphs>424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30" baseType="lpstr">
      <vt:lpstr>HY헤드라인M</vt:lpstr>
      <vt:lpstr>KoPub돋움체 Medium</vt:lpstr>
      <vt:lpstr>Noto Sans CJK KR Bold</vt:lpstr>
      <vt:lpstr>Noto Sans CJK KR Medium</vt:lpstr>
      <vt:lpstr>맑은 고딕</vt:lpstr>
      <vt:lpstr>맑은 고딕 Semilight</vt:lpstr>
      <vt:lpstr>Arial</vt:lpstr>
      <vt:lpstr>Wingdings</vt:lpstr>
      <vt:lpstr>1_디자인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moe_up</dc:creator>
  <cp:lastModifiedBy>Windows 사용자</cp:lastModifiedBy>
  <cp:revision>352</cp:revision>
  <cp:lastPrinted>2022-05-17T06:59:07Z</cp:lastPrinted>
  <dcterms:created xsi:type="dcterms:W3CDTF">2021-04-19T00:20:15Z</dcterms:created>
  <dcterms:modified xsi:type="dcterms:W3CDTF">2022-09-15T23:34:02Z</dcterms:modified>
</cp:coreProperties>
</file>